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4"/>
  </p:notesMasterIdLst>
  <p:sldIdLst>
    <p:sldId id="256" r:id="rId2"/>
    <p:sldId id="257" r:id="rId3"/>
    <p:sldId id="258" r:id="rId4"/>
    <p:sldId id="259" r:id="rId5"/>
    <p:sldId id="260" r:id="rId6"/>
    <p:sldId id="261" r:id="rId7"/>
    <p:sldId id="358" r:id="rId8"/>
    <p:sldId id="262" r:id="rId9"/>
    <p:sldId id="263" r:id="rId10"/>
    <p:sldId id="264" r:id="rId11"/>
    <p:sldId id="316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6" r:id="rId23"/>
    <p:sldId id="277" r:id="rId24"/>
    <p:sldId id="278" r:id="rId25"/>
    <p:sldId id="279" r:id="rId26"/>
    <p:sldId id="280" r:id="rId27"/>
    <p:sldId id="283" r:id="rId28"/>
    <p:sldId id="284" r:id="rId29"/>
    <p:sldId id="281" r:id="rId30"/>
    <p:sldId id="282" r:id="rId31"/>
    <p:sldId id="312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359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3" r:id="rId61"/>
    <p:sldId id="314" r:id="rId62"/>
    <p:sldId id="315" r:id="rId63"/>
    <p:sldId id="317" r:id="rId64"/>
    <p:sldId id="318" r:id="rId65"/>
    <p:sldId id="319" r:id="rId66"/>
    <p:sldId id="320" r:id="rId67"/>
    <p:sldId id="321" r:id="rId68"/>
    <p:sldId id="322" r:id="rId69"/>
    <p:sldId id="377" r:id="rId70"/>
    <p:sldId id="500" r:id="rId71"/>
    <p:sldId id="378" r:id="rId72"/>
    <p:sldId id="499" r:id="rId73"/>
    <p:sldId id="501" r:id="rId74"/>
    <p:sldId id="474" r:id="rId75"/>
    <p:sldId id="324" r:id="rId76"/>
    <p:sldId id="323" r:id="rId77"/>
    <p:sldId id="325" r:id="rId78"/>
    <p:sldId id="326" r:id="rId79"/>
    <p:sldId id="327" r:id="rId80"/>
    <p:sldId id="328" r:id="rId81"/>
    <p:sldId id="329" r:id="rId82"/>
    <p:sldId id="330" r:id="rId83"/>
    <p:sldId id="331" r:id="rId84"/>
    <p:sldId id="332" r:id="rId85"/>
    <p:sldId id="333" r:id="rId86"/>
    <p:sldId id="334" r:id="rId87"/>
    <p:sldId id="335" r:id="rId88"/>
    <p:sldId id="336" r:id="rId89"/>
    <p:sldId id="338" r:id="rId90"/>
    <p:sldId id="339" r:id="rId91"/>
    <p:sldId id="340" r:id="rId92"/>
    <p:sldId id="421" r:id="rId93"/>
    <p:sldId id="342" r:id="rId94"/>
    <p:sldId id="343" r:id="rId95"/>
    <p:sldId id="496" r:id="rId96"/>
    <p:sldId id="480" r:id="rId97"/>
    <p:sldId id="345" r:id="rId98"/>
    <p:sldId id="346" r:id="rId99"/>
    <p:sldId id="348" r:id="rId100"/>
    <p:sldId id="475" r:id="rId101"/>
    <p:sldId id="481" r:id="rId102"/>
    <p:sldId id="476" r:id="rId103"/>
    <p:sldId id="477" r:id="rId104"/>
    <p:sldId id="349" r:id="rId105"/>
    <p:sldId id="347" r:id="rId106"/>
    <p:sldId id="420" r:id="rId107"/>
    <p:sldId id="350" r:id="rId108"/>
    <p:sldId id="352" r:id="rId109"/>
    <p:sldId id="353" r:id="rId110"/>
    <p:sldId id="354" r:id="rId111"/>
    <p:sldId id="355" r:id="rId112"/>
    <p:sldId id="356" r:id="rId113"/>
    <p:sldId id="357" r:id="rId114"/>
    <p:sldId id="360" r:id="rId115"/>
    <p:sldId id="361" r:id="rId116"/>
    <p:sldId id="362" r:id="rId117"/>
    <p:sldId id="363" r:id="rId118"/>
    <p:sldId id="364" r:id="rId119"/>
    <p:sldId id="365" r:id="rId120"/>
    <p:sldId id="366" r:id="rId121"/>
    <p:sldId id="367" r:id="rId122"/>
    <p:sldId id="368" r:id="rId123"/>
    <p:sldId id="497" r:id="rId124"/>
    <p:sldId id="503" r:id="rId125"/>
    <p:sldId id="369" r:id="rId126"/>
    <p:sldId id="370" r:id="rId127"/>
    <p:sldId id="371" r:id="rId128"/>
    <p:sldId id="372" r:id="rId129"/>
    <p:sldId id="373" r:id="rId130"/>
    <p:sldId id="374" r:id="rId131"/>
    <p:sldId id="375" r:id="rId132"/>
    <p:sldId id="376" r:id="rId133"/>
    <p:sldId id="379" r:id="rId134"/>
    <p:sldId id="380" r:id="rId135"/>
    <p:sldId id="381" r:id="rId136"/>
    <p:sldId id="382" r:id="rId137"/>
    <p:sldId id="383" r:id="rId138"/>
    <p:sldId id="384" r:id="rId139"/>
    <p:sldId id="414" r:id="rId140"/>
    <p:sldId id="418" r:id="rId141"/>
    <p:sldId id="385" r:id="rId142"/>
    <p:sldId id="386" r:id="rId143"/>
    <p:sldId id="387" r:id="rId144"/>
    <p:sldId id="486" r:id="rId145"/>
    <p:sldId id="487" r:id="rId146"/>
    <p:sldId id="488" r:id="rId147"/>
    <p:sldId id="489" r:id="rId148"/>
    <p:sldId id="490" r:id="rId149"/>
    <p:sldId id="491" r:id="rId150"/>
    <p:sldId id="492" r:id="rId151"/>
    <p:sldId id="493" r:id="rId152"/>
    <p:sldId id="388" r:id="rId153"/>
    <p:sldId id="389" r:id="rId154"/>
    <p:sldId id="390" r:id="rId155"/>
    <p:sldId id="391" r:id="rId156"/>
    <p:sldId id="401" r:id="rId157"/>
    <p:sldId id="403" r:id="rId158"/>
    <p:sldId id="404" r:id="rId159"/>
    <p:sldId id="419" r:id="rId160"/>
    <p:sldId id="407" r:id="rId161"/>
    <p:sldId id="408" r:id="rId162"/>
    <p:sldId id="409" r:id="rId163"/>
    <p:sldId id="405" r:id="rId164"/>
    <p:sldId id="478" r:id="rId165"/>
    <p:sldId id="479" r:id="rId166"/>
    <p:sldId id="494" r:id="rId167"/>
    <p:sldId id="406" r:id="rId168"/>
    <p:sldId id="410" r:id="rId169"/>
    <p:sldId id="411" r:id="rId170"/>
    <p:sldId id="412" r:id="rId171"/>
    <p:sldId id="413" r:id="rId172"/>
    <p:sldId id="415" r:id="rId173"/>
    <p:sldId id="416" r:id="rId174"/>
    <p:sldId id="422" r:id="rId175"/>
    <p:sldId id="423" r:id="rId176"/>
    <p:sldId id="424" r:id="rId177"/>
    <p:sldId id="425" r:id="rId178"/>
    <p:sldId id="426" r:id="rId179"/>
    <p:sldId id="428" r:id="rId180"/>
    <p:sldId id="427" r:id="rId181"/>
    <p:sldId id="429" r:id="rId182"/>
    <p:sldId id="430" r:id="rId183"/>
    <p:sldId id="502" r:id="rId184"/>
    <p:sldId id="483" r:id="rId185"/>
    <p:sldId id="431" r:id="rId186"/>
    <p:sldId id="432" r:id="rId187"/>
    <p:sldId id="433" r:id="rId188"/>
    <p:sldId id="448" r:id="rId189"/>
    <p:sldId id="473" r:id="rId190"/>
    <p:sldId id="434" r:id="rId191"/>
    <p:sldId id="435" r:id="rId192"/>
    <p:sldId id="436" r:id="rId193"/>
    <p:sldId id="437" r:id="rId194"/>
    <p:sldId id="438" r:id="rId195"/>
    <p:sldId id="439" r:id="rId196"/>
    <p:sldId id="440" r:id="rId197"/>
    <p:sldId id="441" r:id="rId198"/>
    <p:sldId id="442" r:id="rId199"/>
    <p:sldId id="485" r:id="rId200"/>
    <p:sldId id="443" r:id="rId201"/>
    <p:sldId id="444" r:id="rId202"/>
    <p:sldId id="445" r:id="rId203"/>
    <p:sldId id="446" r:id="rId204"/>
    <p:sldId id="447" r:id="rId205"/>
    <p:sldId id="498" r:id="rId206"/>
    <p:sldId id="449" r:id="rId207"/>
    <p:sldId id="450" r:id="rId208"/>
    <p:sldId id="451" r:id="rId209"/>
    <p:sldId id="452" r:id="rId210"/>
    <p:sldId id="484" r:id="rId211"/>
    <p:sldId id="453" r:id="rId212"/>
    <p:sldId id="454" r:id="rId213"/>
    <p:sldId id="482" r:id="rId214"/>
    <p:sldId id="455" r:id="rId215"/>
    <p:sldId id="456" r:id="rId216"/>
    <p:sldId id="458" r:id="rId217"/>
    <p:sldId id="457" r:id="rId218"/>
    <p:sldId id="459" r:id="rId219"/>
    <p:sldId id="460" r:id="rId220"/>
    <p:sldId id="461" r:id="rId221"/>
    <p:sldId id="462" r:id="rId222"/>
    <p:sldId id="463" r:id="rId223"/>
    <p:sldId id="495" r:id="rId224"/>
    <p:sldId id="464" r:id="rId225"/>
    <p:sldId id="465" r:id="rId226"/>
    <p:sldId id="466" r:id="rId227"/>
    <p:sldId id="467" r:id="rId228"/>
    <p:sldId id="468" r:id="rId229"/>
    <p:sldId id="469" r:id="rId230"/>
    <p:sldId id="470" r:id="rId231"/>
    <p:sldId id="471" r:id="rId232"/>
    <p:sldId id="472" r:id="rId23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94" autoAdjust="0"/>
    <p:restoredTop sz="95280" autoAdjust="0"/>
  </p:normalViewPr>
  <p:slideViewPr>
    <p:cSldViewPr>
      <p:cViewPr varScale="1">
        <p:scale>
          <a:sx n="39" d="100"/>
          <a:sy n="39" d="100"/>
        </p:scale>
        <p:origin x="1372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theme" Target="theme/theme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38" Type="http://schemas.openxmlformats.org/officeDocument/2006/relationships/tableStyles" Target="tableStyles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presProps" Target="presProp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viewProps" Target="viewProps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FF8C0-1EF0-49B8-90E5-F385AEE25EEA}" type="datetimeFigureOut">
              <a:rPr lang="hu-HU" smtClean="0"/>
              <a:pPr/>
              <a:t>2025. 01. 24.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D1D24-781A-4FAC-AB46-8BFB5DD19150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1990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D1D24-781A-4FAC-AB46-8BFB5DD19150}" type="slidenum">
              <a:rPr lang="hu-HU" smtClean="0"/>
              <a:pPr/>
              <a:t>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05278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D1D24-781A-4FAC-AB46-8BFB5DD19150}" type="slidenum">
              <a:rPr lang="hu-HU" smtClean="0"/>
              <a:pPr/>
              <a:t>35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01120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D1D24-781A-4FAC-AB46-8BFB5DD19150}" type="slidenum">
              <a:rPr lang="hu-HU" smtClean="0"/>
              <a:pPr/>
              <a:t>47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17186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D1D24-781A-4FAC-AB46-8BFB5DD19150}" type="slidenum">
              <a:rPr lang="hu-HU" smtClean="0"/>
              <a:pPr/>
              <a:t>110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37902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D1D24-781A-4FAC-AB46-8BFB5DD19150}" type="slidenum">
              <a:rPr lang="hu-HU" smtClean="0"/>
              <a:pPr/>
              <a:t>117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88026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D1D24-781A-4FAC-AB46-8BFB5DD19150}" type="slidenum">
              <a:rPr lang="hu-HU" smtClean="0"/>
              <a:pPr/>
              <a:t>128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23020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D1D24-781A-4FAC-AB46-8BFB5DD19150}" type="slidenum">
              <a:rPr lang="hu-HU" smtClean="0"/>
              <a:pPr/>
              <a:t>137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9018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D1D24-781A-4FAC-AB46-8BFB5DD19150}" type="slidenum">
              <a:rPr lang="hu-HU" smtClean="0"/>
              <a:pPr/>
              <a:t>207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19835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A54A-754B-4BDE-AF52-FC513DFD8343}" type="datetimeFigureOut">
              <a:rPr lang="hu-HU" smtClean="0"/>
              <a:pPr/>
              <a:t>2025. 01. 24.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0E133-7C74-4CF7-9E2B-E03DE295153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A54A-754B-4BDE-AF52-FC513DFD8343}" type="datetimeFigureOut">
              <a:rPr lang="hu-HU" smtClean="0"/>
              <a:pPr/>
              <a:t>2025. 01. 24.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0E133-7C74-4CF7-9E2B-E03DE295153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A54A-754B-4BDE-AF52-FC513DFD8343}" type="datetimeFigureOut">
              <a:rPr lang="hu-HU" smtClean="0"/>
              <a:pPr/>
              <a:t>2025. 01. 24.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0E133-7C74-4CF7-9E2B-E03DE295153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A54A-754B-4BDE-AF52-FC513DFD8343}" type="datetimeFigureOut">
              <a:rPr lang="hu-HU" smtClean="0"/>
              <a:pPr/>
              <a:t>2025. 01. 24.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0E133-7C74-4CF7-9E2B-E03DE295153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A54A-754B-4BDE-AF52-FC513DFD8343}" type="datetimeFigureOut">
              <a:rPr lang="hu-HU" smtClean="0"/>
              <a:pPr/>
              <a:t>2025. 01. 24.</a:t>
            </a:fld>
            <a:endParaRPr lang="hu-HU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0E133-7C74-4CF7-9E2B-E03DE295153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A54A-754B-4BDE-AF52-FC513DFD8343}" type="datetimeFigureOut">
              <a:rPr lang="hu-HU" smtClean="0"/>
              <a:pPr/>
              <a:t>2025. 01. 24.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0E133-7C74-4CF7-9E2B-E03DE295153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A54A-754B-4BDE-AF52-FC513DFD8343}" type="datetimeFigureOut">
              <a:rPr lang="hu-HU" smtClean="0"/>
              <a:pPr/>
              <a:t>2025. 01. 24.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0E133-7C74-4CF7-9E2B-E03DE295153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A54A-754B-4BDE-AF52-FC513DFD8343}" type="datetimeFigureOut">
              <a:rPr lang="hu-HU" smtClean="0"/>
              <a:pPr/>
              <a:t>2025. 01. 24.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0E133-7C74-4CF7-9E2B-E03DE295153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A54A-754B-4BDE-AF52-FC513DFD8343}" type="datetimeFigureOut">
              <a:rPr lang="hu-HU" smtClean="0"/>
              <a:pPr/>
              <a:t>2025. 01. 24.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0E133-7C74-4CF7-9E2B-E03DE295153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A54A-754B-4BDE-AF52-FC513DFD8343}" type="datetimeFigureOut">
              <a:rPr lang="hu-HU" smtClean="0"/>
              <a:pPr/>
              <a:t>2025. 01. 24.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0E133-7C74-4CF7-9E2B-E03DE295153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A54A-754B-4BDE-AF52-FC513DFD8343}" type="datetimeFigureOut">
              <a:rPr lang="hu-HU" smtClean="0"/>
              <a:pPr/>
              <a:t>2025. 01. 24.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0E133-7C74-4CF7-9E2B-E03DE295153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BA54A-754B-4BDE-AF52-FC513DFD8343}" type="datetimeFigureOut">
              <a:rPr lang="hu-HU" smtClean="0"/>
              <a:pPr/>
              <a:t>2025. 01. 24.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0E133-7C74-4CF7-9E2B-E03DE2951536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04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jpe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10" Type="http://schemas.openxmlformats.org/officeDocument/2006/relationships/image" Target="../media/image127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jpe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2.jpeg"/><Relationship Id="rId4" Type="http://schemas.openxmlformats.org/officeDocument/2006/relationships/image" Target="../media/image151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5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7" Type="http://schemas.openxmlformats.org/officeDocument/2006/relationships/image" Target="../media/image169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1.jpe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4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7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3" Type="http://schemas.openxmlformats.org/officeDocument/2006/relationships/image" Target="../media/image181.png"/><Relationship Id="rId7" Type="http://schemas.openxmlformats.org/officeDocument/2006/relationships/image" Target="../media/image185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7" Type="http://schemas.openxmlformats.org/officeDocument/2006/relationships/image" Target="../media/image20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png"/><Relationship Id="rId5" Type="http://schemas.openxmlformats.org/officeDocument/2006/relationships/image" Target="../media/image202.png"/><Relationship Id="rId4" Type="http://schemas.openxmlformats.org/officeDocument/2006/relationships/image" Target="../media/image201.png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3" Type="http://schemas.openxmlformats.org/officeDocument/2006/relationships/image" Target="../media/image207.png"/><Relationship Id="rId7" Type="http://schemas.openxmlformats.org/officeDocument/2006/relationships/image" Target="../media/image211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5" Type="http://schemas.openxmlformats.org/officeDocument/2006/relationships/image" Target="../media/image209.png"/><Relationship Id="rId4" Type="http://schemas.openxmlformats.org/officeDocument/2006/relationships/image" Target="../media/image208.png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3" Type="http://schemas.openxmlformats.org/officeDocument/2006/relationships/image" Target="../media/image213.png"/><Relationship Id="rId7" Type="http://schemas.openxmlformats.org/officeDocument/2006/relationships/image" Target="../media/image2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6.png"/><Relationship Id="rId5" Type="http://schemas.openxmlformats.org/officeDocument/2006/relationships/image" Target="../media/image215.png"/><Relationship Id="rId10" Type="http://schemas.openxmlformats.org/officeDocument/2006/relationships/image" Target="../media/image220.png"/><Relationship Id="rId4" Type="http://schemas.openxmlformats.org/officeDocument/2006/relationships/image" Target="../media/image214.png"/><Relationship Id="rId9" Type="http://schemas.openxmlformats.org/officeDocument/2006/relationships/image" Target="../media/image219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4.png"/><Relationship Id="rId4" Type="http://schemas.openxmlformats.org/officeDocument/2006/relationships/image" Target="../media/image223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2.png"/><Relationship Id="rId4" Type="http://schemas.openxmlformats.org/officeDocument/2006/relationships/image" Target="../media/image231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7.png"/><Relationship Id="rId5" Type="http://schemas.openxmlformats.org/officeDocument/2006/relationships/image" Target="../media/image236.png"/><Relationship Id="rId4" Type="http://schemas.openxmlformats.org/officeDocument/2006/relationships/image" Target="../media/image235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0.png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image" Target="../media/image2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6.png"/><Relationship Id="rId5" Type="http://schemas.openxmlformats.org/officeDocument/2006/relationships/image" Target="../media/image245.png"/><Relationship Id="rId4" Type="http://schemas.openxmlformats.org/officeDocument/2006/relationships/image" Target="../media/image244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0.png"/><Relationship Id="rId4" Type="http://schemas.openxmlformats.org/officeDocument/2006/relationships/image" Target="../media/image249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6.png"/><Relationship Id="rId4" Type="http://schemas.openxmlformats.org/officeDocument/2006/relationships/image" Target="../media/image255.jpe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jpeg"/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0.png"/><Relationship Id="rId4" Type="http://schemas.openxmlformats.org/officeDocument/2006/relationships/image" Target="../media/image259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3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2" Type="http://schemas.openxmlformats.org/officeDocument/2006/relationships/image" Target="../media/image264.jpe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png"/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1.png"/><Relationship Id="rId4" Type="http://schemas.openxmlformats.org/officeDocument/2006/relationships/image" Target="../media/image270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png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4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png"/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7.png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png"/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4.png"/><Relationship Id="rId5" Type="http://schemas.openxmlformats.org/officeDocument/2006/relationships/image" Target="../media/image283.png"/><Relationship Id="rId4" Type="http://schemas.openxmlformats.org/officeDocument/2006/relationships/image" Target="../media/image282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pn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8.png"/><Relationship Id="rId4" Type="http://schemas.openxmlformats.org/officeDocument/2006/relationships/image" Target="../media/image287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3.png"/><Relationship Id="rId5" Type="http://schemas.openxmlformats.org/officeDocument/2006/relationships/image" Target="../media/image292.png"/><Relationship Id="rId4" Type="http://schemas.openxmlformats.org/officeDocument/2006/relationships/image" Target="../media/image291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png"/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8.jpeg"/><Relationship Id="rId5" Type="http://schemas.openxmlformats.org/officeDocument/2006/relationships/image" Target="../media/image297.png"/><Relationship Id="rId4" Type="http://schemas.openxmlformats.org/officeDocument/2006/relationships/image" Target="../media/image296.png"/></Relationships>
</file>

<file path=ppt/slides/_rels/slide1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png"/><Relationship Id="rId3" Type="http://schemas.openxmlformats.org/officeDocument/2006/relationships/image" Target="../media/image300.png"/><Relationship Id="rId7" Type="http://schemas.openxmlformats.org/officeDocument/2006/relationships/image" Target="../media/image304.png"/><Relationship Id="rId2" Type="http://schemas.openxmlformats.org/officeDocument/2006/relationships/image" Target="../media/image2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3.png"/><Relationship Id="rId5" Type="http://schemas.openxmlformats.org/officeDocument/2006/relationships/image" Target="../media/image302.png"/><Relationship Id="rId10" Type="http://schemas.openxmlformats.org/officeDocument/2006/relationships/image" Target="../media/image307.jpeg"/><Relationship Id="rId4" Type="http://schemas.openxmlformats.org/officeDocument/2006/relationships/image" Target="../media/image301.png"/><Relationship Id="rId9" Type="http://schemas.openxmlformats.org/officeDocument/2006/relationships/image" Target="../media/image306.jpe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png"/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jpeg"/><Relationship Id="rId2" Type="http://schemas.openxmlformats.org/officeDocument/2006/relationships/image" Target="../media/image3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3.jpeg"/><Relationship Id="rId4" Type="http://schemas.openxmlformats.org/officeDocument/2006/relationships/image" Target="../media/image312.jpe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jpeg"/><Relationship Id="rId2" Type="http://schemas.openxmlformats.org/officeDocument/2006/relationships/image" Target="../media/image314.jpe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5" Type="http://schemas.openxmlformats.org/officeDocument/2006/relationships/image" Target="../media/image319.png"/><Relationship Id="rId4" Type="http://schemas.openxmlformats.org/officeDocument/2006/relationships/image" Target="../media/image318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2.png"/><Relationship Id="rId2" Type="http://schemas.openxmlformats.org/officeDocument/2006/relationships/image" Target="../media/image321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png"/><Relationship Id="rId2" Type="http://schemas.openxmlformats.org/officeDocument/2006/relationships/image" Target="../media/image3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5.png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7.pn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4.png"/><Relationship Id="rId3" Type="http://schemas.openxmlformats.org/officeDocument/2006/relationships/image" Target="../media/image329.png"/><Relationship Id="rId7" Type="http://schemas.openxmlformats.org/officeDocument/2006/relationships/image" Target="../media/image333.png"/><Relationship Id="rId2" Type="http://schemas.openxmlformats.org/officeDocument/2006/relationships/image" Target="../media/image3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2.png"/><Relationship Id="rId5" Type="http://schemas.openxmlformats.org/officeDocument/2006/relationships/image" Target="../media/image331.png"/><Relationship Id="rId4" Type="http://schemas.openxmlformats.org/officeDocument/2006/relationships/image" Target="../media/image330.pn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8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9.pn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png"/><Relationship Id="rId7" Type="http://schemas.openxmlformats.org/officeDocument/2006/relationships/image" Target="../media/image345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4.png"/><Relationship Id="rId5" Type="http://schemas.openxmlformats.org/officeDocument/2006/relationships/image" Target="../media/image343.png"/><Relationship Id="rId4" Type="http://schemas.openxmlformats.org/officeDocument/2006/relationships/image" Target="../media/image342.png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png"/><Relationship Id="rId2" Type="http://schemas.openxmlformats.org/officeDocument/2006/relationships/image" Target="../media/image3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9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3.png"/><Relationship Id="rId4" Type="http://schemas.openxmlformats.org/officeDocument/2006/relationships/image" Target="../media/image352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png"/><Relationship Id="rId2" Type="http://schemas.openxmlformats.org/officeDocument/2006/relationships/image" Target="../media/image3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6.jpeg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7.pn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8.jpe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jpeg"/><Relationship Id="rId2" Type="http://schemas.openxmlformats.org/officeDocument/2006/relationships/image" Target="../media/image359.jpe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pn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3.png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5.png"/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7.png"/><Relationship Id="rId2" Type="http://schemas.openxmlformats.org/officeDocument/2006/relationships/image" Target="../media/image3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9.png"/><Relationship Id="rId4" Type="http://schemas.openxmlformats.org/officeDocument/2006/relationships/image" Target="../media/image368.png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1.pn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3.png"/><Relationship Id="rId2" Type="http://schemas.openxmlformats.org/officeDocument/2006/relationships/image" Target="../media/image372.pn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5.png"/><Relationship Id="rId2" Type="http://schemas.openxmlformats.org/officeDocument/2006/relationships/image" Target="../media/image3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6.pn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png"/><Relationship Id="rId2" Type="http://schemas.openxmlformats.org/officeDocument/2006/relationships/image" Target="../media/image377.png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2.jpeg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4.png"/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5.pn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7.png"/><Relationship Id="rId2" Type="http://schemas.openxmlformats.org/officeDocument/2006/relationships/image" Target="../media/image3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9.png"/><Relationship Id="rId4" Type="http://schemas.openxmlformats.org/officeDocument/2006/relationships/image" Target="../media/image388.pn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2.jpeg"/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4.jpeg"/><Relationship Id="rId2" Type="http://schemas.openxmlformats.org/officeDocument/2006/relationships/image" Target="../media/image39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6.jpeg"/><Relationship Id="rId4" Type="http://schemas.openxmlformats.org/officeDocument/2006/relationships/image" Target="../media/image395.jpeg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7.jpeg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8.png"/><Relationship Id="rId7" Type="http://schemas.openxmlformats.org/officeDocument/2006/relationships/image" Target="../media/image40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1.jpeg"/><Relationship Id="rId5" Type="http://schemas.openxmlformats.org/officeDocument/2006/relationships/image" Target="../media/image400.jpeg"/><Relationship Id="rId4" Type="http://schemas.openxmlformats.org/officeDocument/2006/relationships/image" Target="../media/image399.jpeg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4.jpeg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6.jpeg"/><Relationship Id="rId4" Type="http://schemas.openxmlformats.org/officeDocument/2006/relationships/image" Target="../media/image405.jpe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8.jpeg"/><Relationship Id="rId2" Type="http://schemas.openxmlformats.org/officeDocument/2006/relationships/image" Target="../media/image407.jpeg"/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9.png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2.png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3.png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5.jpeg"/><Relationship Id="rId2" Type="http://schemas.openxmlformats.org/officeDocument/2006/relationships/image" Target="../media/image4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6.jpeg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7.png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8.png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419.png"/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2.png"/><Relationship Id="rId2" Type="http://schemas.openxmlformats.org/officeDocument/2006/relationships/image" Target="../media/image4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4.png"/><Relationship Id="rId4" Type="http://schemas.openxmlformats.org/officeDocument/2006/relationships/image" Target="../media/image423.pn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6.png"/><Relationship Id="rId2" Type="http://schemas.openxmlformats.org/officeDocument/2006/relationships/image" Target="../media/image425.pn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7.png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8.png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4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1.png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2.png"/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4.jpeg"/><Relationship Id="rId2" Type="http://schemas.openxmlformats.org/officeDocument/2006/relationships/image" Target="../media/image433.jpeg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6.png"/><Relationship Id="rId2" Type="http://schemas.openxmlformats.org/officeDocument/2006/relationships/image" Target="../media/image435.png"/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8.png"/><Relationship Id="rId2" Type="http://schemas.openxmlformats.org/officeDocument/2006/relationships/image" Target="../media/image4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0.jpeg"/><Relationship Id="rId4" Type="http://schemas.openxmlformats.org/officeDocument/2006/relationships/image" Target="../media/image439.jpeg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1.jpeg"/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2.png"/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4.jpeg"/><Relationship Id="rId2" Type="http://schemas.openxmlformats.org/officeDocument/2006/relationships/image" Target="../media/image443.png"/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071546"/>
            <a:ext cx="7772400" cy="2429462"/>
          </a:xfrm>
        </p:spPr>
        <p:txBody>
          <a:bodyPr>
            <a:normAutofit fontScale="90000"/>
          </a:bodyPr>
          <a:lstStyle/>
          <a:p>
            <a:r>
              <a:rPr lang="hu-HU" sz="3100" dirty="0" smtClean="0"/>
              <a:t>DR. GALLI CSABA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sz="4900" dirty="0" smtClean="0"/>
              <a:t>GÉPIPARI ANYAGMOZGATÁS</a:t>
            </a:r>
            <a:br>
              <a:rPr lang="hu-HU" sz="4900" dirty="0" smtClean="0"/>
            </a:br>
            <a:r>
              <a:rPr lang="hu-HU" sz="4900" dirty="0" smtClean="0"/>
              <a:t>(AJ051-1, ill. AJ151-1)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400800" cy="648072"/>
          </a:xfrm>
        </p:spPr>
        <p:txBody>
          <a:bodyPr>
            <a:normAutofit/>
          </a:bodyPr>
          <a:lstStyle/>
          <a:p>
            <a:r>
              <a:rPr lang="hu-HU" sz="2400" b="1" dirty="0" smtClean="0">
                <a:solidFill>
                  <a:schemeClr val="tx1"/>
                </a:solidFill>
              </a:rPr>
              <a:t>2025. </a:t>
            </a:r>
            <a:r>
              <a:rPr lang="hu-HU" sz="2400" b="1" smtClean="0">
                <a:solidFill>
                  <a:schemeClr val="tx1"/>
                </a:solidFill>
              </a:rPr>
              <a:t>január  </a:t>
            </a:r>
            <a:r>
              <a:rPr lang="hu-HU" sz="2400" b="1" dirty="0" smtClean="0">
                <a:solidFill>
                  <a:schemeClr val="tx1"/>
                </a:solidFill>
              </a:rPr>
              <a:t>hó</a:t>
            </a:r>
            <a:endParaRPr lang="hu-H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u-HU" sz="2800" b="1" dirty="0" smtClean="0"/>
              <a:t>1.	AZ ANYAGMOZGATÁS ALAPJAI</a:t>
            </a:r>
          </a:p>
          <a:p>
            <a:pPr>
              <a:buNone/>
            </a:pPr>
            <a:r>
              <a:rPr lang="hu-HU" sz="2800" b="1" dirty="0" smtClean="0"/>
              <a:t>     1.1 Anyagmozgatással kapcsolatos alapfogalmak</a:t>
            </a:r>
          </a:p>
          <a:p>
            <a:r>
              <a:rPr lang="hu-HU" sz="2400" dirty="0" smtClean="0"/>
              <a:t>Feladat az alap-, segéd-, félkész- és késztermékek termelési célok vagy az elosztás - felhasználás érdekében üzemi keretek között végzett helyváltoztatása, vagyis a technológia ill. az alapvető üzemi tevékenység szükségszerű kiegészítése.</a:t>
            </a:r>
          </a:p>
          <a:p>
            <a:r>
              <a:rPr lang="hu-HU" sz="2400" dirty="0" smtClean="0"/>
              <a:t>Hagyományos értelmezés szerint az anyagmozgatás az újratermelési folyamat minden egyes fázisában előforduló , az anyagok, félkész- és késztermékek, ill. áruk nem nagy távolságú helyváltoztatását célzó olyan tevékenység, amely nem jár együtt alak- vagy állapotváltozással és amely kézimunkával vagy sajátos eszközökkel, gépekkel, berendezésekkel, adott területi korlátokon belül megy végbe. Így az anyagmozgatás segédüzemi tevékenység.</a:t>
            </a: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68748"/>
          </a:xfrm>
        </p:spPr>
        <p:txBody>
          <a:bodyPr>
            <a:noAutofit/>
          </a:bodyPr>
          <a:lstStyle/>
          <a:p>
            <a:r>
              <a:rPr lang="hu-HU" sz="2400" dirty="0" smtClean="0"/>
              <a:t>A korszerű értelmezés  rendszerelméleti.  Ennek megfelelően a termelés – üzemi folyamatrendszerek</a:t>
            </a:r>
          </a:p>
          <a:p>
            <a:pPr lvl="2"/>
            <a:r>
              <a:rPr lang="hu-HU" sz="2000" dirty="0" smtClean="0"/>
              <a:t>technológiai,</a:t>
            </a:r>
          </a:p>
          <a:p>
            <a:pPr lvl="2"/>
            <a:r>
              <a:rPr lang="hu-HU" sz="2000" dirty="0" smtClean="0"/>
              <a:t>anyagmozgatási </a:t>
            </a:r>
          </a:p>
          <a:p>
            <a:pPr lvl="2"/>
            <a:r>
              <a:rPr lang="hu-HU" sz="2000" dirty="0" smtClean="0"/>
              <a:t>ellenőrzési,</a:t>
            </a:r>
          </a:p>
          <a:p>
            <a:pPr lvl="2"/>
            <a:r>
              <a:rPr lang="hu-HU" sz="2000" dirty="0" smtClean="0"/>
              <a:t>tárolási és </a:t>
            </a:r>
          </a:p>
          <a:p>
            <a:pPr lvl="2"/>
            <a:r>
              <a:rPr lang="hu-HU" sz="2000" dirty="0" smtClean="0"/>
              <a:t>csomagolási</a:t>
            </a:r>
          </a:p>
          <a:p>
            <a:pPr lvl="1">
              <a:buNone/>
            </a:pPr>
            <a:r>
              <a:rPr lang="hu-HU" sz="2400" dirty="0" smtClean="0"/>
              <a:t>részfolyamatokból állítható össze.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hu-HU" sz="2400" dirty="0" smtClean="0"/>
              <a:t>Ennek megfelelően az anyagmozgatás a termelés – üzemi folyamatrendszer alrendszere.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hu-HU" sz="2400" dirty="0" smtClean="0"/>
              <a:t>Belső anyagmozgatás elkülönül a külső szállítástól. A belső anyagmozgatás az érkező áruk átvételével kezdődik és a félkész- és készáru raktárakban fejeződik be.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hu-HU" sz="2400" dirty="0" smtClean="0"/>
              <a:t>A belső anyagmozgatás és a külső szállítás együttes szakmai kezelése azért fontos, mert így hozhatók létre a szállítási láncok. </a:t>
            </a:r>
          </a:p>
          <a:p>
            <a:endParaRPr lang="hu-HU" sz="2400" dirty="0" smtClean="0"/>
          </a:p>
          <a:p>
            <a:pPr>
              <a:buNone/>
            </a:pPr>
            <a:endParaRPr lang="hu-HU" sz="2400" dirty="0" smtClean="0"/>
          </a:p>
          <a:p>
            <a:endParaRPr lang="hu-HU" sz="2400" dirty="0"/>
          </a:p>
          <a:p>
            <a:endParaRPr lang="hu-HU" sz="2400" dirty="0" smtClean="0"/>
          </a:p>
          <a:p>
            <a:endParaRPr lang="hu-HU" sz="2400" dirty="0"/>
          </a:p>
          <a:p>
            <a:endParaRPr lang="hu-HU" sz="2400" dirty="0" smtClean="0"/>
          </a:p>
          <a:p>
            <a:endParaRPr lang="hu-HU" sz="2400" dirty="0" smtClean="0"/>
          </a:p>
          <a:p>
            <a:pPr lvl="1">
              <a:buNone/>
            </a:pPr>
            <a:r>
              <a:rPr lang="hu-HU" sz="2400" dirty="0" smtClean="0"/>
              <a:t> </a:t>
            </a: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hu-HU" sz="2400" dirty="0" smtClean="0"/>
              <a:t>Az üzemi belső anyagmozgatás megjelenési formái:</a:t>
            </a:r>
          </a:p>
          <a:p>
            <a:pPr lvl="1"/>
            <a:r>
              <a:rPr lang="hu-HU" sz="2000" dirty="0" smtClean="0"/>
              <a:t>Üzemrészek, ill. üzemek közötti anyagmozgatás,</a:t>
            </a:r>
          </a:p>
          <a:p>
            <a:pPr lvl="1"/>
            <a:r>
              <a:rPr lang="hu-HU" sz="2000" dirty="0" smtClean="0"/>
              <a:t>Termelési egységeken, ill. épületeken belüli anyagmozgatás,</a:t>
            </a:r>
          </a:p>
          <a:p>
            <a:pPr lvl="1"/>
            <a:r>
              <a:rPr lang="hu-HU" sz="2000" dirty="0" smtClean="0"/>
              <a:t>Munkahelyi anyagmozgatás.</a:t>
            </a:r>
          </a:p>
          <a:p>
            <a:r>
              <a:rPr lang="hu-HU" sz="2400" dirty="0" smtClean="0"/>
              <a:t>Az üzemrészek közötti anyagmozgatás jellemzőit főként az üzemek egymáshoz viszonyított helyzete és kiterjedése szabja meg.</a:t>
            </a:r>
          </a:p>
          <a:p>
            <a:r>
              <a:rPr lang="hu-HU" sz="2400" dirty="0" smtClean="0"/>
              <a:t>A termelési egységen belüli anyagmozgatás jellemzőit is befolyásolja a térbeli elrendezés és az építészeti jellegű adottságok, de itt már fokozottabban szerephez jut a gyártási technikával való kapcsolat.</a:t>
            </a:r>
          </a:p>
          <a:p>
            <a:r>
              <a:rPr lang="hu-HU" sz="2400" dirty="0" smtClean="0"/>
              <a:t>A munkahelyi anyagmozgatás  kapcsolata a </a:t>
            </a:r>
            <a:r>
              <a:rPr lang="hu-HU" sz="2400" dirty="0" err="1" smtClean="0"/>
              <a:t>termelőberen-dezésekkel</a:t>
            </a:r>
            <a:r>
              <a:rPr lang="hu-HU" sz="2400" dirty="0" smtClean="0"/>
              <a:t> és az emberi munkaerővel még szorosabb, ami a kölcsönös alkalmazkodás igényét támasztja.</a:t>
            </a:r>
            <a:endParaRPr lang="hu-HU" sz="2400" dirty="0"/>
          </a:p>
          <a:p>
            <a:endParaRPr lang="hu-H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u-HU" sz="2800" b="1" dirty="0" smtClean="0"/>
              <a:t>	1.2 A logisztikai rendszer</a:t>
            </a:r>
          </a:p>
          <a:p>
            <a:r>
              <a:rPr lang="hu-HU" sz="2400" dirty="0" smtClean="0"/>
              <a:t>A logisztikai rendszer az alábbi tényezők i. állapotból az i+1. állapotba juttatását oldja meg:</a:t>
            </a:r>
          </a:p>
          <a:p>
            <a:pPr lvl="1"/>
            <a:r>
              <a:rPr lang="hu-HU" sz="2000" dirty="0" smtClean="0"/>
              <a:t>Információáramlás,</a:t>
            </a:r>
          </a:p>
          <a:p>
            <a:pPr lvl="1"/>
            <a:r>
              <a:rPr lang="hu-HU" sz="2000" dirty="0" smtClean="0"/>
              <a:t>Értékáramlás,</a:t>
            </a:r>
          </a:p>
          <a:p>
            <a:pPr lvl="1"/>
            <a:r>
              <a:rPr lang="hu-HU" sz="2000" dirty="0" smtClean="0"/>
              <a:t>Anyagáramlás (ez a legmeghatározóbb),</a:t>
            </a:r>
          </a:p>
          <a:p>
            <a:pPr lvl="1"/>
            <a:r>
              <a:rPr lang="hu-HU" sz="2000" dirty="0" smtClean="0"/>
              <a:t>Energiaáramlás és</a:t>
            </a:r>
          </a:p>
          <a:p>
            <a:pPr lvl="1"/>
            <a:r>
              <a:rPr lang="hu-HU" sz="2000" dirty="0" smtClean="0"/>
              <a:t>Munkaerő-áramlás.</a:t>
            </a:r>
          </a:p>
          <a:p>
            <a:r>
              <a:rPr lang="hu-HU" sz="2400" dirty="0" smtClean="0"/>
              <a:t>A logisztika alapvető célkitűzése, hogy a különböző anyagok, eszközök, termékek, energia, információ és stb. mint a termék-előállítási és elosztási folyamatok elemei a:</a:t>
            </a:r>
          </a:p>
          <a:p>
            <a:pPr lvl="1"/>
            <a:r>
              <a:rPr lang="hu-HU" sz="2000" dirty="0" smtClean="0"/>
              <a:t>Megfelelő mennyiségben,</a:t>
            </a:r>
          </a:p>
          <a:p>
            <a:pPr lvl="1"/>
            <a:r>
              <a:rPr lang="hu-HU" sz="2000" dirty="0" smtClean="0"/>
              <a:t>Megfelelő minőségben,</a:t>
            </a:r>
          </a:p>
          <a:p>
            <a:pPr lvl="1"/>
            <a:r>
              <a:rPr lang="hu-HU" sz="2000" dirty="0" smtClean="0"/>
              <a:t>Megfelelő időpontban,</a:t>
            </a:r>
          </a:p>
          <a:p>
            <a:pPr lvl="1"/>
            <a:r>
              <a:rPr lang="hu-HU" sz="2000" dirty="0" smtClean="0"/>
              <a:t>Megfelelő szállítási feltételekkel,</a:t>
            </a:r>
          </a:p>
          <a:p>
            <a:pPr lvl="1"/>
            <a:r>
              <a:rPr lang="hu-HU" sz="2000" dirty="0" smtClean="0"/>
              <a:t>Minimális ráfordítással</a:t>
            </a:r>
          </a:p>
          <a:p>
            <a:pPr lvl="1">
              <a:buNone/>
            </a:pPr>
            <a:r>
              <a:rPr lang="hu-HU" sz="2400" dirty="0" smtClean="0"/>
              <a:t>jussanak el a szükséges helyekre.</a:t>
            </a:r>
            <a:endParaRPr lang="hu-HU" sz="2400" dirty="0"/>
          </a:p>
          <a:p>
            <a:endParaRPr lang="hu-HU" sz="2800" dirty="0" smtClean="0"/>
          </a:p>
          <a:p>
            <a:endParaRPr lang="hu-HU" sz="2800" dirty="0" smtClean="0"/>
          </a:p>
          <a:p>
            <a:pPr lvl="1"/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logisztikai rendszer csoportosítása és kapcsolatrendszere</a:t>
            </a:r>
            <a:endParaRPr lang="hu-HU" sz="2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556792"/>
            <a:ext cx="2331144" cy="371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1714488"/>
            <a:ext cx="4360745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6500858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logisztika fejlődése és csoportosítása</a:t>
            </a:r>
            <a:endParaRPr lang="hu-HU" sz="2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642918"/>
            <a:ext cx="4500595" cy="258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3357538"/>
            <a:ext cx="6716976" cy="34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C:\Users\Csaba\Documents\Oktatás\Rajzok\logisztika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32" y="717606"/>
            <a:ext cx="3920838" cy="2606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sz="2800" b="1" dirty="0" smtClean="0"/>
              <a:t>	1.3 Az anyagmozgatás műszaki – gazdasági   </a:t>
            </a:r>
            <a:br>
              <a:rPr lang="hu-HU" sz="2800" b="1" dirty="0" smtClean="0"/>
            </a:br>
            <a:r>
              <a:rPr lang="hu-HU" sz="2800" b="1" dirty="0" smtClean="0"/>
              <a:t>        jelentősége</a:t>
            </a:r>
          </a:p>
          <a:p>
            <a:r>
              <a:rPr lang="hu-HU" sz="2200" dirty="0" smtClean="0"/>
              <a:t>Ennek felismerése a 60-as évekre tehető, de csak az utóbbi két évtized hozott forradalmi változásokat ezen a területen.</a:t>
            </a:r>
          </a:p>
          <a:p>
            <a:r>
              <a:rPr lang="hu-HU" sz="2200" dirty="0" smtClean="0"/>
              <a:t>Az anyagmozgatás racionalizálását elsősorban az általános technikai fejlődés idézte elő. A gyártástechnika általános fejlődése láncreakcióként kiváltotta a gyártási módszerek, gyártásszervezés és az anyagmozgatás , valamint a költségalakulás közötti összefüggések vizsgálatát.</a:t>
            </a:r>
          </a:p>
          <a:p>
            <a:r>
              <a:rPr lang="hu-HU" sz="2200" dirty="0" smtClean="0"/>
              <a:t>Az üzemen belüli anyagmozgatás magas költséghányada és az a tény, hogy ez a terület, ami kiaknázatlan tartalékokat jelent, mozdította elő az anyagmozgatás gyors fejlesztését.</a:t>
            </a:r>
          </a:p>
          <a:p>
            <a:r>
              <a:rPr lang="hu-HU" sz="2200" dirty="0" smtClean="0"/>
              <a:t>A legtöbb üzemben az anyagmozgatás rendkívül erősen összefonódott  az összes többi tevékenységgel. Egy egyszerű termék előállítása is többszöri anyagmozgatást igényel.  Pl. egy sebességváltó szerelése 20 - 30 anyagmozgatási műveletet tartalmaz.</a:t>
            </a:r>
            <a:endParaRPr lang="hu-H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r>
              <a:rPr lang="hu-HU" sz="2200" dirty="0" smtClean="0"/>
              <a:t>Az egyes iparágak anyagmozgatási költséghányadára nehéz pontos adatot meghatározni,  mert igen nagy a szórása.</a:t>
            </a:r>
          </a:p>
          <a:p>
            <a:r>
              <a:rPr lang="hu-HU" sz="2200" dirty="0" smtClean="0"/>
              <a:t>A termelési költségek 15 - 85 %-át teheti ki az anyagmozgatás . A magasabb hányad  az ömlesztett tömegáru kitermelésére jellemző. Átlagosan 25 %-kal lehet kalkulálni.</a:t>
            </a:r>
          </a:p>
          <a:p>
            <a:r>
              <a:rPr lang="hu-HU" sz="2200" dirty="0" smtClean="0"/>
              <a:t>Az anyagmozgatás korszerűsítését segítette elő a különböző területeken jelentkező munkaerőhiány is. Hatását tekintve ide számítható a balesetveszélyes és megerőltető anyagmozgatási feladatokat is.</a:t>
            </a:r>
          </a:p>
          <a:p>
            <a:r>
              <a:rPr lang="hu-HU" sz="2200" dirty="0" smtClean="0"/>
              <a:t>A korszerűsítéssel össze lehetett kapcsolni a termelési és anyagmozgatási folyamatot (pl. festés – szárítás).</a:t>
            </a:r>
          </a:p>
          <a:p>
            <a:r>
              <a:rPr lang="hu-HU" sz="2200" dirty="0" smtClean="0"/>
              <a:t>A termelési volumenek növelése → nagyobb tárolótér igény → tárolási magasságok növelése → speciális anyagmozgató gépek.</a:t>
            </a:r>
          </a:p>
          <a:p>
            <a:r>
              <a:rPr lang="hu-HU" sz="2200" dirty="0" smtClean="0"/>
              <a:t>Csomagolási igények növekedése → korszerű csomagológépek.</a:t>
            </a:r>
          </a:p>
          <a:p>
            <a:r>
              <a:rPr lang="hu-HU" sz="2200" dirty="0" smtClean="0"/>
              <a:t>Az anyagmozgatás  fejlesztésének hatékonysága és eredménye nem biztos, hogy a fejlesztést végző vállalatnál jelentkezik . Ezek az értékek nagyon nehezen számszerűsíthetőek.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800" b="1" dirty="0" smtClean="0"/>
              <a:t>	1.4 A szállítási lánc </a:t>
            </a:r>
          </a:p>
          <a:p>
            <a:r>
              <a:rPr lang="hu-HU" sz="2000" dirty="0" smtClean="0"/>
              <a:t>A szállítási lánc rakodási, szállítási és tárolási (RST) műveletek, egymással és a munka tárgyával összhangba hozott sorozata, mely sem mennyiségi, sem minőségi szempontból nem változó árut a kiinduló szervezettől a fogadó üzembe juttat.</a:t>
            </a:r>
          </a:p>
          <a:p>
            <a:r>
              <a:rPr lang="hu-HU" sz="2000" dirty="0" smtClean="0"/>
              <a:t>Az RST rendszer sajátossága, hogy </a:t>
            </a:r>
          </a:p>
          <a:p>
            <a:pPr>
              <a:buNone/>
            </a:pPr>
            <a:r>
              <a:rPr lang="hu-HU" sz="2000" dirty="0" smtClean="0"/>
              <a:t>	nincs olyan eleme, ami a sajátja </a:t>
            </a:r>
          </a:p>
          <a:p>
            <a:pPr>
              <a:buNone/>
            </a:pPr>
            <a:r>
              <a:rPr lang="hu-HU" sz="2000" dirty="0" smtClean="0"/>
              <a:t>	lenne. Többnyire más rendszerek-</a:t>
            </a:r>
          </a:p>
          <a:p>
            <a:pPr>
              <a:buNone/>
            </a:pPr>
            <a:r>
              <a:rPr lang="hu-HU" sz="2000" dirty="0" smtClean="0"/>
              <a:t>	</a:t>
            </a:r>
            <a:r>
              <a:rPr lang="hu-HU" sz="2000" dirty="0" err="1" smtClean="0"/>
              <a:t>hez</a:t>
            </a:r>
            <a:r>
              <a:rPr lang="hu-HU" sz="2000" dirty="0" smtClean="0"/>
              <a:t> tartozó, nem speciálisan a </a:t>
            </a:r>
          </a:p>
          <a:p>
            <a:pPr>
              <a:buNone/>
            </a:pPr>
            <a:r>
              <a:rPr lang="hu-HU" sz="2000" dirty="0" smtClean="0"/>
              <a:t>	szállítási lánc realizálására szolgáló</a:t>
            </a:r>
          </a:p>
          <a:p>
            <a:pPr>
              <a:buNone/>
            </a:pPr>
            <a:r>
              <a:rPr lang="hu-HU" sz="2000" dirty="0" smtClean="0"/>
              <a:t>	elemekből tevődik össze. Így  a</a:t>
            </a:r>
          </a:p>
          <a:p>
            <a:pPr>
              <a:buNone/>
            </a:pPr>
            <a:r>
              <a:rPr lang="hu-HU" sz="2000" dirty="0" smtClean="0"/>
              <a:t>	szállítási lánc az anyagmozgatás</a:t>
            </a:r>
          </a:p>
          <a:p>
            <a:pPr>
              <a:buNone/>
            </a:pPr>
            <a:r>
              <a:rPr lang="hu-HU" sz="2000" dirty="0" smtClean="0"/>
              <a:t>	sajátos szervezeti formája.</a:t>
            </a:r>
            <a:endParaRPr lang="hu-HU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148498"/>
            <a:ext cx="360895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Az alábbi ábra igen jól szemlélteti az RST folyamatokat.</a:t>
            </a:r>
            <a:endParaRPr lang="hu-HU" sz="2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857232"/>
            <a:ext cx="588357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dirty="0" smtClean="0"/>
              <a:t>	1.5 Az anyagmozgatási feladat és összetevői</a:t>
            </a:r>
          </a:p>
          <a:p>
            <a:r>
              <a:rPr lang="hu-HU" sz="2200" dirty="0" smtClean="0"/>
              <a:t>Az anyagmozgatásra kerülő anyagot meg kell fogni, ill. fel kell vennie az anyagmozgató gépnek, ezt követően továbbítani kell jól meghatározható útvonalon és távolságra, majd a rendeltetési helyen le kell tenni, ill.  el kell engedni. (Megfogni – mozgatni – lerakni.)</a:t>
            </a:r>
          </a:p>
          <a:p>
            <a:r>
              <a:rPr lang="hu-HU" sz="2200" dirty="0" smtClean="0"/>
              <a:t>A feladat meghatározásánál a fő szempont az anyag  és annak tulajdonságai.</a:t>
            </a:r>
          </a:p>
          <a:p>
            <a:r>
              <a:rPr lang="hu-HU" sz="2200" dirty="0" smtClean="0"/>
              <a:t>Az anyagmozgatásnál az útvonal és a távolság is meghatározó.</a:t>
            </a:r>
          </a:p>
          <a:p>
            <a:r>
              <a:rPr lang="hu-HU" sz="2200" dirty="0" smtClean="0"/>
              <a:t>Összefoglalva az anyagmozgatás  jellemzőit:</a:t>
            </a:r>
          </a:p>
          <a:p>
            <a:pPr lvl="1"/>
            <a:r>
              <a:rPr lang="hu-HU" sz="1800" dirty="0" smtClean="0"/>
              <a:t>Anyag jellemzői,</a:t>
            </a:r>
          </a:p>
          <a:p>
            <a:pPr lvl="1"/>
            <a:r>
              <a:rPr lang="hu-HU" sz="1800" dirty="0" smtClean="0"/>
              <a:t>Anyagmozgatás útvonala,</a:t>
            </a:r>
          </a:p>
          <a:p>
            <a:pPr lvl="1"/>
            <a:r>
              <a:rPr lang="hu-HU" sz="1800" dirty="0" smtClean="0"/>
              <a:t>Anyagmozgatás távolsága,</a:t>
            </a:r>
          </a:p>
          <a:p>
            <a:pPr lvl="1"/>
            <a:r>
              <a:rPr lang="hu-HU" sz="1800" dirty="0" smtClean="0"/>
              <a:t>Anyagmozgatás intenzitása,</a:t>
            </a:r>
          </a:p>
          <a:p>
            <a:pPr lvl="1"/>
            <a:r>
              <a:rPr lang="hu-HU" sz="1800" dirty="0" smtClean="0"/>
              <a:t>Anyagmozgatás időbeli kötöttségei,</a:t>
            </a:r>
          </a:p>
          <a:p>
            <a:pPr lvl="1"/>
            <a:r>
              <a:rPr lang="hu-HU" sz="1800" dirty="0" smtClean="0"/>
              <a:t>Hatósági előírások, rendszabályok.</a:t>
            </a:r>
          </a:p>
          <a:p>
            <a:pPr lvl="1"/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480720"/>
          </a:xfrm>
        </p:spPr>
        <p:txBody>
          <a:bodyPr>
            <a:normAutofit lnSpcReduction="10000"/>
          </a:bodyPr>
          <a:lstStyle/>
          <a:p>
            <a:r>
              <a:rPr lang="hu-HU" sz="2200" dirty="0" smtClean="0"/>
              <a:t>Az anyagmozgatás útvonala lehet:</a:t>
            </a:r>
          </a:p>
          <a:p>
            <a:pPr lvl="1"/>
            <a:r>
              <a:rPr lang="hu-HU" sz="1800" dirty="0" smtClean="0"/>
              <a:t>Egyenes,</a:t>
            </a:r>
          </a:p>
          <a:p>
            <a:pPr lvl="1"/>
            <a:r>
              <a:rPr lang="hu-HU" sz="1800" dirty="0" smtClean="0"/>
              <a:t>Ívekkel tarkított,</a:t>
            </a:r>
          </a:p>
          <a:p>
            <a:pPr lvl="1"/>
            <a:r>
              <a:rPr lang="hu-HU" sz="1800" dirty="0" smtClean="0"/>
              <a:t>Vízszintes,</a:t>
            </a:r>
          </a:p>
          <a:p>
            <a:pPr lvl="1"/>
            <a:r>
              <a:rPr lang="hu-HU" sz="1800" dirty="0" smtClean="0"/>
              <a:t>Függőleges,</a:t>
            </a:r>
          </a:p>
          <a:p>
            <a:pPr lvl="1"/>
            <a:r>
              <a:rPr lang="hu-HU" sz="1800" dirty="0" smtClean="0"/>
              <a:t>Ferde,</a:t>
            </a:r>
          </a:p>
          <a:p>
            <a:pPr lvl="1"/>
            <a:r>
              <a:rPr lang="hu-HU" sz="1800" dirty="0" smtClean="0"/>
              <a:t>A korábbiak kombinációja.</a:t>
            </a:r>
          </a:p>
          <a:p>
            <a:r>
              <a:rPr lang="hu-HU" sz="2200" dirty="0" smtClean="0"/>
              <a:t>Az anyagmozgatás távolságának csoportosítása:</a:t>
            </a:r>
          </a:p>
          <a:p>
            <a:pPr lvl="1"/>
            <a:r>
              <a:rPr lang="hu-HU" sz="1800" dirty="0" smtClean="0"/>
              <a:t>Rövid      – a technológiai műveletekkel szorosan összefüggő,</a:t>
            </a:r>
          </a:p>
          <a:p>
            <a:pPr lvl="1"/>
            <a:r>
              <a:rPr lang="hu-HU" sz="1800" dirty="0" smtClean="0"/>
              <a:t>Közepes – 500 m-ig,</a:t>
            </a:r>
          </a:p>
          <a:p>
            <a:pPr lvl="1"/>
            <a:r>
              <a:rPr lang="hu-HU" sz="1800" dirty="0" smtClean="0"/>
              <a:t>Hosszú   – 500 m   felett.</a:t>
            </a:r>
          </a:p>
          <a:p>
            <a:r>
              <a:rPr lang="hu-HU" sz="2200" dirty="0" smtClean="0"/>
              <a:t>Az anyagmozgatás intenzitása (I</a:t>
            </a:r>
            <a:r>
              <a:rPr lang="hu-HU" sz="2200" baseline="-25000" dirty="0" smtClean="0"/>
              <a:t>A</a:t>
            </a:r>
            <a:r>
              <a:rPr lang="hu-HU" sz="2200" dirty="0" smtClean="0"/>
              <a:t>) bizonyos meghatározott időszak (t) alatt mozgatott anyagmennyiséget adja meg.</a:t>
            </a:r>
          </a:p>
          <a:p>
            <a:pPr lvl="2"/>
            <a:r>
              <a:rPr lang="hu-HU" sz="1800" dirty="0" smtClean="0"/>
              <a:t>I</a:t>
            </a:r>
            <a:r>
              <a:rPr lang="hu-HU" sz="1800" baseline="-25000" dirty="0" smtClean="0"/>
              <a:t>A</a:t>
            </a:r>
            <a:r>
              <a:rPr lang="hu-HU" sz="1800" dirty="0" smtClean="0"/>
              <a:t> = G / t  [</a:t>
            </a:r>
            <a:r>
              <a:rPr lang="hu-HU" sz="1800" dirty="0" err="1" smtClean="0"/>
              <a:t>t</a:t>
            </a:r>
            <a:r>
              <a:rPr lang="hu-HU" sz="1800" dirty="0" smtClean="0"/>
              <a:t>/h]</a:t>
            </a:r>
          </a:p>
          <a:p>
            <a:pPr lvl="2"/>
            <a:r>
              <a:rPr lang="hu-HU" sz="1800" dirty="0" smtClean="0"/>
              <a:t>Szakaszos anyagmozgatás esetén:  </a:t>
            </a:r>
          </a:p>
          <a:p>
            <a:pPr lvl="2">
              <a:buNone/>
            </a:pPr>
            <a:r>
              <a:rPr lang="hu-HU" sz="1800" dirty="0" smtClean="0"/>
              <a:t>                 G = c q, </a:t>
            </a:r>
          </a:p>
          <a:p>
            <a:pPr lvl="2">
              <a:buNone/>
            </a:pPr>
            <a:r>
              <a:rPr lang="hu-HU" sz="1800" dirty="0" smtClean="0"/>
              <a:t>                 I</a:t>
            </a:r>
            <a:r>
              <a:rPr lang="hu-HU" sz="1800" baseline="-25000" dirty="0" smtClean="0"/>
              <a:t>A</a:t>
            </a:r>
            <a:r>
              <a:rPr lang="hu-HU" sz="1800" dirty="0" smtClean="0"/>
              <a:t> = (c q) / t = q 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A</a:t>
            </a:r>
            <a:r>
              <a:rPr lang="hu-HU" sz="1800" dirty="0" smtClean="0"/>
              <a:t> [t/h]</a:t>
            </a:r>
          </a:p>
          <a:p>
            <a:r>
              <a:rPr lang="hu-HU" sz="2200" dirty="0" smtClean="0"/>
              <a:t>Az anyagmozgatási igény jelentkezhet:</a:t>
            </a:r>
          </a:p>
          <a:p>
            <a:pPr lvl="1"/>
            <a:r>
              <a:rPr lang="hu-HU" sz="1800" dirty="0" smtClean="0"/>
              <a:t>Időben egyenletesen, ritmikusan,</a:t>
            </a:r>
          </a:p>
          <a:p>
            <a:pPr lvl="1"/>
            <a:r>
              <a:rPr lang="hu-HU" sz="1800" dirty="0" smtClean="0"/>
              <a:t>Időben szabályszerűség nélkül.</a:t>
            </a:r>
          </a:p>
          <a:p>
            <a:pPr lvl="1"/>
            <a:endParaRPr lang="hu-HU" sz="18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hu-HU" sz="2400" b="1" dirty="0" smtClean="0"/>
              <a:t>	1.6 Az anyagmozgatási teljesítmény</a:t>
            </a:r>
          </a:p>
          <a:p>
            <a:r>
              <a:rPr lang="hu-HU" sz="2400" dirty="0" smtClean="0"/>
              <a:t>Az anyagmozgatási feladat megoldásához szükséges teljesítményt anyagmozgatási teljesítménynek nevezik.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r>
              <a:rPr lang="hu-HU" sz="2400" dirty="0" smtClean="0"/>
              <a:t>Az anyagmozgatási teljesítmény létrehozásához  az anyagmozgatás</a:t>
            </a:r>
          </a:p>
          <a:p>
            <a:pPr lvl="1"/>
            <a:r>
              <a:rPr lang="hu-HU" sz="1800" dirty="0" smtClean="0"/>
              <a:t>Gépesítési,</a:t>
            </a:r>
          </a:p>
          <a:p>
            <a:pPr lvl="1"/>
            <a:r>
              <a:rPr lang="hu-HU" sz="1800" dirty="0" smtClean="0"/>
              <a:t>Létesítési ,</a:t>
            </a:r>
          </a:p>
          <a:p>
            <a:pPr lvl="1"/>
            <a:r>
              <a:rPr lang="hu-HU" sz="1800" dirty="0" smtClean="0"/>
              <a:t>Szabályozási </a:t>
            </a:r>
          </a:p>
          <a:p>
            <a:pPr lvl="1">
              <a:buNone/>
            </a:pPr>
            <a:r>
              <a:rPr lang="hu-HU" sz="2400" dirty="0" smtClean="0"/>
              <a:t>alrendszereinek, valamint az anyagmozgatási segédeszközöknek az összehangolt közreműködése szükséges.</a:t>
            </a:r>
          </a:p>
          <a:p>
            <a:pPr lvl="1"/>
            <a:endParaRPr lang="hu-HU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84784"/>
            <a:ext cx="64865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404664"/>
            <a:ext cx="8424936" cy="5721499"/>
          </a:xfrm>
        </p:spPr>
        <p:txBody>
          <a:bodyPr>
            <a:normAutofit fontScale="77500" lnSpcReduction="20000"/>
          </a:bodyPr>
          <a:lstStyle/>
          <a:p>
            <a:r>
              <a:rPr lang="hu-HU" sz="2600" dirty="0" smtClean="0"/>
              <a:t>Az anyagmozgatási rendszer – gépesítési alrendszere – maga az anyagmozgató gép a kezelő személyzet közreműködésével,</a:t>
            </a:r>
          </a:p>
          <a:p>
            <a:endParaRPr lang="hu-HU" sz="2600" dirty="0" smtClean="0"/>
          </a:p>
          <a:p>
            <a:r>
              <a:rPr lang="hu-HU" sz="2600" dirty="0" smtClean="0"/>
              <a:t>Az anyagmozgatási rendszer – létesítési alrendszere – ezek a telepített rendszerek: szállítópályák, </a:t>
            </a:r>
            <a:r>
              <a:rPr lang="hu-HU" sz="2600" dirty="0" err="1" smtClean="0"/>
              <a:t>konvejorok</a:t>
            </a:r>
            <a:r>
              <a:rPr lang="hu-HU" sz="2600" dirty="0" smtClean="0"/>
              <a:t>, stb. Ezeknél a rendszereknél a gépesítési és létesítési alrendszerek nem választhatók szét.</a:t>
            </a:r>
          </a:p>
          <a:p>
            <a:r>
              <a:rPr lang="hu-HU" sz="2600" dirty="0" smtClean="0"/>
              <a:t>Az anyagmozgatási rendszer – szabályozási alrendszere – az anyagmozgatási folyamatok ellenőrzését, vezérlését végzi.</a:t>
            </a:r>
          </a:p>
          <a:p>
            <a:r>
              <a:rPr lang="hu-HU" sz="2600" dirty="0" smtClean="0"/>
              <a:t>Az anyagmozgatási segédeszközök alatt mindazon eszközök és berendezések értendők, melyek az anyagmozgatási tevékenység során az anyagmozgató gépek és szállítópályák mellett felhasználásra kerülnek.</a:t>
            </a:r>
          </a:p>
          <a:p>
            <a:pPr>
              <a:buNone/>
            </a:pPr>
            <a:r>
              <a:rPr lang="hu-HU" sz="2600" dirty="0" smtClean="0"/>
              <a:t>	Hagyományos segédeszközök közé tartoznak:</a:t>
            </a:r>
          </a:p>
          <a:p>
            <a:pPr lvl="1"/>
            <a:r>
              <a:rPr lang="hu-HU" sz="2100" dirty="0" smtClean="0"/>
              <a:t>Rakodók,</a:t>
            </a:r>
          </a:p>
          <a:p>
            <a:pPr lvl="1"/>
            <a:r>
              <a:rPr lang="hu-HU" sz="2100" dirty="0" smtClean="0"/>
              <a:t>Áthidaló lemezek,</a:t>
            </a:r>
          </a:p>
          <a:p>
            <a:pPr lvl="1"/>
            <a:r>
              <a:rPr lang="hu-HU" sz="2100" dirty="0" smtClean="0"/>
              <a:t>Láncok, kötelek,</a:t>
            </a:r>
          </a:p>
          <a:p>
            <a:pPr lvl="1"/>
            <a:r>
              <a:rPr lang="hu-HU" sz="2100" dirty="0" smtClean="0"/>
              <a:t>Görgők, stb.</a:t>
            </a:r>
          </a:p>
          <a:p>
            <a:pPr lvl="1">
              <a:buNone/>
            </a:pPr>
            <a:r>
              <a:rPr lang="hu-HU" sz="2600" dirty="0" smtClean="0"/>
              <a:t>A korszerű segédeszközök közül a legfontosabbak:</a:t>
            </a:r>
          </a:p>
          <a:p>
            <a:pPr lvl="1"/>
            <a:r>
              <a:rPr lang="hu-HU" sz="2100" dirty="0" err="1" smtClean="0"/>
              <a:t>Egységrakományképző</a:t>
            </a:r>
            <a:r>
              <a:rPr lang="hu-HU" sz="2100" dirty="0" smtClean="0"/>
              <a:t> eszközök (rakodólapok, szállítóládák, szállítótartályok),</a:t>
            </a:r>
          </a:p>
          <a:p>
            <a:pPr lvl="1"/>
            <a:r>
              <a:rPr lang="hu-HU" sz="2100" dirty="0" smtClean="0"/>
              <a:t>Anyagmozgatási folyamatok jelző-, biztosító- és ellenőrző berendezések.</a:t>
            </a:r>
          </a:p>
          <a:p>
            <a:pPr>
              <a:buNone/>
            </a:pPr>
            <a:r>
              <a:rPr lang="hu-HU" sz="2100" dirty="0" smtClean="0"/>
              <a:t>	</a:t>
            </a:r>
            <a:endParaRPr lang="hu-HU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sz="2200" b="1" dirty="0" smtClean="0"/>
              <a:t>	1.7 Mozgatandó anyagok jellemzői</a:t>
            </a:r>
          </a:p>
          <a:p>
            <a:r>
              <a:rPr lang="hu-HU" sz="2200" dirty="0" smtClean="0"/>
              <a:t>Anyagok csoportosítása:</a:t>
            </a:r>
          </a:p>
          <a:p>
            <a:pPr lvl="1"/>
            <a:r>
              <a:rPr lang="hu-HU" sz="1800" dirty="0" smtClean="0"/>
              <a:t>Az anyag fajtája szerint</a:t>
            </a:r>
          </a:p>
          <a:p>
            <a:pPr lvl="2"/>
            <a:r>
              <a:rPr lang="hu-HU" sz="1400" dirty="0" smtClean="0"/>
              <a:t>Darabárú,</a:t>
            </a:r>
          </a:p>
          <a:p>
            <a:pPr lvl="2"/>
            <a:r>
              <a:rPr lang="hu-HU" sz="1400" dirty="0" smtClean="0"/>
              <a:t>Ömlesztett anyagok</a:t>
            </a:r>
          </a:p>
          <a:p>
            <a:pPr lvl="1"/>
            <a:r>
              <a:rPr lang="hu-HU" sz="1800" dirty="0" smtClean="0"/>
              <a:t>Az anyag fizikai állapota szerint</a:t>
            </a:r>
          </a:p>
          <a:p>
            <a:pPr lvl="2"/>
            <a:r>
              <a:rPr lang="hu-HU" sz="1400" dirty="0" smtClean="0"/>
              <a:t>Szilárd,</a:t>
            </a:r>
          </a:p>
          <a:p>
            <a:pPr lvl="2"/>
            <a:r>
              <a:rPr lang="hu-HU" sz="1400" dirty="0" smtClean="0"/>
              <a:t>Cseppfolyós,</a:t>
            </a:r>
          </a:p>
          <a:p>
            <a:pPr lvl="2"/>
            <a:r>
              <a:rPr lang="hu-HU" sz="1400" dirty="0" smtClean="0"/>
              <a:t>Légnemű,</a:t>
            </a:r>
          </a:p>
          <a:p>
            <a:pPr lvl="1"/>
            <a:r>
              <a:rPr lang="hu-HU" sz="1800" dirty="0" smtClean="0"/>
              <a:t>Csomagolás fajtája szerint</a:t>
            </a:r>
          </a:p>
          <a:p>
            <a:pPr lvl="2"/>
            <a:r>
              <a:rPr lang="hu-HU" sz="1400" dirty="0" smtClean="0"/>
              <a:t>Csomagolatlan,</a:t>
            </a:r>
          </a:p>
          <a:p>
            <a:pPr lvl="2"/>
            <a:r>
              <a:rPr lang="hu-HU" sz="1400" dirty="0" smtClean="0"/>
              <a:t>Zsák,</a:t>
            </a:r>
          </a:p>
          <a:p>
            <a:pPr lvl="2"/>
            <a:r>
              <a:rPr lang="hu-HU" sz="1400" dirty="0" smtClean="0"/>
              <a:t>Hordó,</a:t>
            </a:r>
          </a:p>
          <a:p>
            <a:pPr lvl="2"/>
            <a:r>
              <a:rPr lang="hu-HU" sz="1400" dirty="0" smtClean="0"/>
              <a:t>Láda,</a:t>
            </a:r>
          </a:p>
          <a:p>
            <a:pPr lvl="2"/>
            <a:r>
              <a:rPr lang="hu-HU" sz="1400" dirty="0" smtClean="0"/>
              <a:t>Kartondoboz, stb.</a:t>
            </a:r>
          </a:p>
          <a:p>
            <a:pPr lvl="1"/>
            <a:r>
              <a:rPr lang="hu-HU" sz="1800" dirty="0" smtClean="0"/>
              <a:t>Az anyag alakja és külső méretei szerint</a:t>
            </a:r>
          </a:p>
          <a:p>
            <a:pPr lvl="1"/>
            <a:r>
              <a:rPr lang="hu-HU" sz="1800" dirty="0" smtClean="0"/>
              <a:t>A mozgatandó egységek tömege szerint</a:t>
            </a:r>
          </a:p>
          <a:p>
            <a:pPr lvl="1"/>
            <a:r>
              <a:rPr lang="hu-HU" sz="1800" dirty="0" smtClean="0"/>
              <a:t>Az anyag különleges tulajdonságai szerint</a:t>
            </a:r>
          </a:p>
          <a:p>
            <a:pPr lvl="1"/>
            <a:r>
              <a:rPr lang="hu-HU" sz="1800" dirty="0" smtClean="0"/>
              <a:t>Az anyag meghatározott rendkívüli környezeti körülmények közötti viselkedése szerint (pl.: hűtőház, stb.)</a:t>
            </a:r>
          </a:p>
          <a:p>
            <a:pPr lvl="1"/>
            <a:r>
              <a:rPr lang="hu-HU" sz="1800" dirty="0" smtClean="0"/>
              <a:t>Az anyag környezetre való ártalmassága szerint.</a:t>
            </a:r>
          </a:p>
          <a:p>
            <a:pPr lvl="1"/>
            <a:endParaRPr lang="hu-HU" sz="1800" dirty="0" smtClean="0"/>
          </a:p>
          <a:p>
            <a:pPr lvl="1">
              <a:buNone/>
            </a:pPr>
            <a:endParaRPr lang="hu-HU" sz="1800" dirty="0" smtClean="0"/>
          </a:p>
          <a:p>
            <a:pPr lvl="2">
              <a:buNone/>
            </a:pPr>
            <a:endParaRPr lang="hu-HU" sz="1400" dirty="0" smtClean="0"/>
          </a:p>
          <a:p>
            <a:pPr lvl="1"/>
            <a:endParaRPr lang="hu-HU" sz="1800" dirty="0" smtClean="0"/>
          </a:p>
          <a:p>
            <a:pPr lvl="2">
              <a:buNone/>
            </a:pPr>
            <a:endParaRPr lang="hu-H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/>
          </a:bodyPr>
          <a:lstStyle/>
          <a:p>
            <a:r>
              <a:rPr lang="hu-HU" sz="2200" dirty="0" smtClean="0"/>
              <a:t>Darabáru = melyekre a darabonkénti mozgatás a jellemző. Különböző </a:t>
            </a:r>
            <a:r>
              <a:rPr lang="hu-HU" sz="2200" dirty="0" err="1" smtClean="0"/>
              <a:t>edényzetek</a:t>
            </a:r>
            <a:r>
              <a:rPr lang="hu-HU" sz="2200" dirty="0" smtClean="0"/>
              <a:t> is darabárunak minősülnek.</a:t>
            </a:r>
          </a:p>
          <a:p>
            <a:r>
              <a:rPr lang="hu-HU" sz="2200" dirty="0" smtClean="0"/>
              <a:t>Ömlesztett anyagok = különböző szemcsenagyságú, elemi részeket tartalmazó, általában egynemű anyagok, nagy tömegben, rendezetlenül és csomagolatlanul.</a:t>
            </a:r>
          </a:p>
          <a:p>
            <a:pPr lvl="1"/>
            <a:r>
              <a:rPr lang="hu-HU" sz="1800" dirty="0" smtClean="0"/>
              <a:t>Önthető,</a:t>
            </a:r>
          </a:p>
          <a:p>
            <a:pPr lvl="1"/>
            <a:r>
              <a:rPr lang="hu-HU" sz="1800" dirty="0" smtClean="0"/>
              <a:t>Ömleszthető anyagok.</a:t>
            </a:r>
          </a:p>
          <a:p>
            <a:r>
              <a:rPr lang="hu-HU" sz="2200" dirty="0" smtClean="0"/>
              <a:t>Nincs éles határvonal a cseppfolyós és  a száraz, por alakú, finomszemcsés, gördülékeny, szilárd halmazállapotú anyagok között.</a:t>
            </a:r>
          </a:p>
          <a:p>
            <a:endParaRPr lang="hu-HU" sz="2200" dirty="0" smtClean="0"/>
          </a:p>
          <a:p>
            <a:pPr>
              <a:buNone/>
            </a:pPr>
            <a:r>
              <a:rPr lang="hu-HU" sz="2200" b="1" dirty="0" smtClean="0"/>
              <a:t>	1.7.1.Ömlesztett anyagok jellemzése</a:t>
            </a:r>
          </a:p>
          <a:p>
            <a:r>
              <a:rPr lang="hu-HU" sz="2200" dirty="0" smtClean="0"/>
              <a:t>Ide tartoznak:</a:t>
            </a:r>
          </a:p>
          <a:p>
            <a:pPr lvl="1"/>
            <a:r>
              <a:rPr lang="hu-HU" sz="1800" dirty="0" smtClean="0"/>
              <a:t>Ásványi </a:t>
            </a:r>
            <a:r>
              <a:rPr lang="hu-HU" sz="1800" smtClean="0"/>
              <a:t>anyagok, bányatermékek </a:t>
            </a:r>
            <a:r>
              <a:rPr lang="hu-HU" sz="1800" dirty="0" smtClean="0"/>
              <a:t>(érc, szén, homok, stb.),</a:t>
            </a:r>
          </a:p>
          <a:p>
            <a:pPr lvl="1"/>
            <a:r>
              <a:rPr lang="hu-HU" sz="1800" dirty="0" smtClean="0"/>
              <a:t>Egyes ipari termékek (műtrágya, cement, stb.),</a:t>
            </a:r>
          </a:p>
          <a:p>
            <a:pPr lvl="1"/>
            <a:r>
              <a:rPr lang="hu-HU" sz="1800" dirty="0" smtClean="0"/>
              <a:t>Mezőgazdasági termékek ( gabona, burgonya, stb.),</a:t>
            </a:r>
          </a:p>
          <a:p>
            <a:pPr lvl="1"/>
            <a:r>
              <a:rPr lang="hu-HU" sz="1800" dirty="0" smtClean="0"/>
              <a:t>Egyes élelmiszeripari cikkek ( liszt, cukor, stb.).</a:t>
            </a:r>
          </a:p>
          <a:p>
            <a:pPr lvl="1"/>
            <a:endParaRPr lang="hu-HU" sz="1800" dirty="0" smtClean="0"/>
          </a:p>
          <a:p>
            <a:endParaRPr lang="hu-HU" sz="2200" dirty="0" smtClean="0"/>
          </a:p>
          <a:p>
            <a:endParaRPr lang="hu-H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363272" cy="5793507"/>
          </a:xfrm>
        </p:spPr>
        <p:txBody>
          <a:bodyPr>
            <a:normAutofit/>
          </a:bodyPr>
          <a:lstStyle/>
          <a:p>
            <a:r>
              <a:rPr lang="hu-HU" sz="2200" dirty="0" smtClean="0"/>
              <a:t>Ezek az áruféleségek </a:t>
            </a:r>
          </a:p>
          <a:p>
            <a:pPr lvl="1"/>
            <a:r>
              <a:rPr lang="hu-HU" sz="1800" dirty="0" smtClean="0"/>
              <a:t>Eltérő tulajdonságúak,</a:t>
            </a:r>
          </a:p>
          <a:p>
            <a:pPr lvl="1"/>
            <a:r>
              <a:rPr lang="hu-HU" sz="1800" dirty="0" smtClean="0"/>
              <a:t>Eltérő darabnagyságúak</a:t>
            </a:r>
          </a:p>
          <a:p>
            <a:pPr lvl="1">
              <a:buNone/>
            </a:pPr>
            <a:r>
              <a:rPr lang="hu-HU" sz="2200" dirty="0" smtClean="0"/>
              <a:t>lehetnek.</a:t>
            </a:r>
          </a:p>
          <a:p>
            <a:r>
              <a:rPr lang="hu-HU" sz="2200" dirty="0" smtClean="0"/>
              <a:t>A két szélsőérték: por → nagydarabos bányatermék.</a:t>
            </a:r>
          </a:p>
          <a:p>
            <a:r>
              <a:rPr lang="hu-HU" sz="2200" dirty="0" smtClean="0"/>
              <a:t>Ömlesztett áruk nagyon gyakran tömegáruk is!</a:t>
            </a:r>
          </a:p>
          <a:p>
            <a:r>
              <a:rPr lang="hu-HU" sz="2200" dirty="0" smtClean="0"/>
              <a:t>Jellemzői:</a:t>
            </a:r>
          </a:p>
          <a:p>
            <a:pPr lvl="1"/>
            <a:r>
              <a:rPr lang="hu-HU" sz="1800" dirty="0" smtClean="0"/>
              <a:t>Szemcsenagyság és szemcseösszetétel</a:t>
            </a:r>
          </a:p>
          <a:p>
            <a:pPr lvl="2"/>
            <a:r>
              <a:rPr lang="hu-HU" sz="1400" dirty="0" smtClean="0"/>
              <a:t>Alak változó</a:t>
            </a:r>
          </a:p>
          <a:p>
            <a:pPr lvl="2"/>
            <a:r>
              <a:rPr lang="hu-HU" sz="1400" dirty="0" smtClean="0"/>
              <a:t>Legtöbbször szabálytalan alakzat, 3 mérettek jellemezhető, a legnagyobb a szemcseméret,</a:t>
            </a:r>
          </a:p>
          <a:p>
            <a:pPr lvl="2"/>
            <a:r>
              <a:rPr lang="hu-HU" sz="1400" dirty="0" smtClean="0"/>
              <a:t>Szemcseösszetétel – szemcsenagyság szerinti eloszlás tömegszázalékban,</a:t>
            </a:r>
          </a:p>
          <a:p>
            <a:pPr lvl="2"/>
            <a:r>
              <a:rPr lang="hu-HU" sz="1400" dirty="0" smtClean="0"/>
              <a:t>Legkisebb és legnagyobb szemcsenagyság aránya mértékadó</a:t>
            </a:r>
          </a:p>
          <a:p>
            <a:pPr lvl="2">
              <a:buNone/>
            </a:pPr>
            <a:r>
              <a:rPr lang="hu-HU" sz="1400" dirty="0" smtClean="0"/>
              <a:t>           w </a:t>
            </a:r>
            <a:r>
              <a:rPr lang="hu-HU" sz="1400" baseline="-25000" dirty="0" err="1" smtClean="0"/>
              <a:t>max</a:t>
            </a:r>
            <a:r>
              <a:rPr lang="hu-HU" sz="1400" dirty="0" smtClean="0"/>
              <a:t> / w </a:t>
            </a:r>
            <a:r>
              <a:rPr lang="hu-HU" sz="1400" baseline="-25000" dirty="0" smtClean="0"/>
              <a:t>min</a:t>
            </a:r>
            <a:r>
              <a:rPr lang="hu-HU" sz="1400" dirty="0" smtClean="0"/>
              <a:t>  ≤ 2,5  osztályozott, ellenkező esetben osztályozatlan,</a:t>
            </a:r>
          </a:p>
          <a:p>
            <a:pPr lvl="2">
              <a:buNone/>
            </a:pPr>
            <a:r>
              <a:rPr lang="hu-HU" sz="1400" dirty="0" smtClean="0"/>
              <a:t>	      szitaanalízis:        160   ≤    w   ≤   0,05  [mm]</a:t>
            </a:r>
          </a:p>
          <a:p>
            <a:pPr lvl="2">
              <a:buNone/>
            </a:pPr>
            <a:r>
              <a:rPr lang="hu-HU" sz="1400" dirty="0" smtClean="0"/>
              <a:t>      Anyagmozgató gépet a mértékadó szemcsenagyság alapján kell kiválasztani:</a:t>
            </a:r>
          </a:p>
          <a:p>
            <a:pPr lvl="2">
              <a:buNone/>
            </a:pPr>
            <a:endParaRPr lang="hu-HU" sz="1400" dirty="0" smtClean="0"/>
          </a:p>
          <a:p>
            <a:pPr lvl="2">
              <a:buNone/>
            </a:pPr>
            <a:r>
              <a:rPr lang="hu-HU" sz="1400" dirty="0" smtClean="0"/>
              <a:t>            w </a:t>
            </a:r>
            <a:r>
              <a:rPr lang="hu-HU" sz="1400" baseline="-25000" dirty="0" smtClean="0"/>
              <a:t>m</a:t>
            </a:r>
            <a:r>
              <a:rPr lang="hu-HU" sz="1400" dirty="0" smtClean="0"/>
              <a:t> = (w </a:t>
            </a:r>
            <a:r>
              <a:rPr lang="hu-HU" sz="1400" baseline="-25000" dirty="0" err="1" smtClean="0"/>
              <a:t>max</a:t>
            </a:r>
            <a:r>
              <a:rPr lang="hu-HU" sz="1400" dirty="0" smtClean="0"/>
              <a:t> +  </a:t>
            </a:r>
            <a:r>
              <a:rPr lang="hu-HU" sz="1400" dirty="0" err="1" smtClean="0"/>
              <a:t>w</a:t>
            </a:r>
            <a:r>
              <a:rPr lang="hu-HU" sz="1400" dirty="0" smtClean="0"/>
              <a:t> </a:t>
            </a:r>
            <a:r>
              <a:rPr lang="hu-HU" sz="1400" baseline="-25000" dirty="0" smtClean="0"/>
              <a:t>min</a:t>
            </a:r>
            <a:r>
              <a:rPr lang="hu-HU" sz="1400" dirty="0" smtClean="0"/>
              <a:t>) / 2</a:t>
            </a:r>
          </a:p>
          <a:p>
            <a:pPr lvl="2"/>
            <a:endParaRPr lang="hu-HU" sz="1400" dirty="0" smtClean="0"/>
          </a:p>
          <a:p>
            <a:endParaRPr lang="hu-HU" sz="2200" dirty="0" smtClean="0"/>
          </a:p>
          <a:p>
            <a:pPr lvl="1">
              <a:buNone/>
            </a:pPr>
            <a:endParaRPr lang="hu-HU" sz="22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2852936"/>
            <a:ext cx="1662112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3933056"/>
            <a:ext cx="1679252" cy="146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04664"/>
            <a:ext cx="8435280" cy="5721499"/>
          </a:xfrm>
        </p:spPr>
        <p:txBody>
          <a:bodyPr>
            <a:normAutofit/>
          </a:bodyPr>
          <a:lstStyle/>
          <a:p>
            <a:pPr lvl="1"/>
            <a:r>
              <a:rPr lang="hu-HU" sz="1800" dirty="0" smtClean="0"/>
              <a:t>Nedvességtartalom</a:t>
            </a:r>
          </a:p>
          <a:p>
            <a:pPr lvl="2"/>
            <a:r>
              <a:rPr lang="hu-HU" sz="1400" dirty="0" smtClean="0"/>
              <a:t>Belső nedvesség</a:t>
            </a:r>
          </a:p>
          <a:p>
            <a:pPr lvl="3"/>
            <a:r>
              <a:rPr lang="hu-HU" sz="1200" dirty="0" smtClean="0"/>
              <a:t>Vegyileg kötött, un. kristályvíz,</a:t>
            </a:r>
          </a:p>
          <a:p>
            <a:pPr lvl="3"/>
            <a:r>
              <a:rPr lang="hu-HU" sz="1200" dirty="0" smtClean="0"/>
              <a:t>Anyagba beszivárgott, un. higroszkopikus,</a:t>
            </a:r>
          </a:p>
          <a:p>
            <a:pPr lvl="2"/>
            <a:r>
              <a:rPr lang="hu-HU" sz="1400" dirty="0" smtClean="0"/>
              <a:t>Külső nedvesség</a:t>
            </a:r>
          </a:p>
          <a:p>
            <a:pPr lvl="3"/>
            <a:r>
              <a:rPr lang="hu-HU" sz="1200" dirty="0" smtClean="0"/>
              <a:t>Anyagszemcsék felületén, molekuláris nedvesség,</a:t>
            </a:r>
          </a:p>
          <a:p>
            <a:pPr lvl="3"/>
            <a:r>
              <a:rPr lang="hu-HU" sz="1200" dirty="0" smtClean="0"/>
              <a:t>Anyagszemcsék közötti hézagokat kitöltő víz.</a:t>
            </a:r>
            <a:endParaRPr lang="hu-HU" sz="1400" dirty="0" smtClean="0"/>
          </a:p>
          <a:p>
            <a:pPr lvl="2"/>
            <a:r>
              <a:rPr lang="hu-HU" sz="1400" dirty="0" smtClean="0"/>
              <a:t>Külső  nedvességet tartalmazó anyagok            →  nedves anyagok,</a:t>
            </a:r>
          </a:p>
          <a:p>
            <a:pPr lvl="2"/>
            <a:r>
              <a:rPr lang="hu-HU" sz="1400" dirty="0" smtClean="0"/>
              <a:t>Csak belső nedvességet tartalmazó  anyagok   →  légszáraz  anyagok,</a:t>
            </a:r>
          </a:p>
          <a:p>
            <a:pPr lvl="2"/>
            <a:r>
              <a:rPr lang="hu-HU" sz="1400" dirty="0" smtClean="0"/>
              <a:t>Csak kristályvizet tartalmazó anyag                    →   száraz anyag.</a:t>
            </a:r>
          </a:p>
          <a:p>
            <a:pPr lvl="2"/>
            <a:r>
              <a:rPr lang="hu-HU" sz="1400" dirty="0" smtClean="0"/>
              <a:t>A nedvességtartalmat az anyagnak 105 </a:t>
            </a:r>
            <a:r>
              <a:rPr lang="hu-HU" sz="1400" baseline="30000" dirty="0" err="1" smtClean="0"/>
              <a:t>o</a:t>
            </a:r>
            <a:r>
              <a:rPr lang="hu-HU" sz="1400" dirty="0" err="1" smtClean="0"/>
              <a:t>C</a:t>
            </a:r>
            <a:r>
              <a:rPr lang="hu-HU" sz="1400" dirty="0" smtClean="0"/>
              <a:t>   hőmérsékleten 2 – 4 órán át tartó szárítás előtt és után lemért tömege összehasonlításával ,  a száraz anyag tömegszázalékában adják meg: 	</a:t>
            </a:r>
          </a:p>
          <a:p>
            <a:pPr lvl="2">
              <a:buNone/>
            </a:pPr>
            <a:r>
              <a:rPr lang="hu-HU" sz="1400" dirty="0" smtClean="0"/>
              <a:t>		N = [(G</a:t>
            </a:r>
            <a:r>
              <a:rPr lang="hu-HU" sz="1400" baseline="-25000" dirty="0" smtClean="0"/>
              <a:t>1</a:t>
            </a:r>
            <a:r>
              <a:rPr lang="hu-HU" sz="1400" dirty="0" smtClean="0"/>
              <a:t> – G</a:t>
            </a:r>
            <a:r>
              <a:rPr lang="hu-HU" sz="1400" baseline="-25000" dirty="0" smtClean="0"/>
              <a:t>2</a:t>
            </a:r>
            <a:r>
              <a:rPr lang="hu-HU" sz="1400" dirty="0" smtClean="0"/>
              <a:t>) / </a:t>
            </a:r>
            <a:r>
              <a:rPr lang="hu-HU" sz="1400" dirty="0" err="1" smtClean="0"/>
              <a:t>G</a:t>
            </a:r>
            <a:r>
              <a:rPr lang="hu-HU" sz="1400" baseline="-25000" dirty="0" err="1" smtClean="0"/>
              <a:t>2</a:t>
            </a:r>
            <a:r>
              <a:rPr lang="hu-HU" sz="1400" baseline="-25000" dirty="0" smtClean="0"/>
              <a:t> </a:t>
            </a:r>
            <a:r>
              <a:rPr lang="hu-HU" sz="1400" dirty="0" smtClean="0"/>
              <a:t>]10</a:t>
            </a:r>
            <a:r>
              <a:rPr lang="hu-HU" sz="1400" baseline="30000" dirty="0" smtClean="0"/>
              <a:t>2</a:t>
            </a:r>
            <a:r>
              <a:rPr lang="hu-HU" sz="1400" dirty="0" smtClean="0"/>
              <a:t>  [%] 	ahol  G</a:t>
            </a:r>
            <a:r>
              <a:rPr lang="hu-HU" sz="1400" baseline="-25000" dirty="0" smtClean="0"/>
              <a:t>1 </a:t>
            </a:r>
            <a:r>
              <a:rPr lang="hu-HU" sz="1400" dirty="0" smtClean="0"/>
              <a:t> = az anyag tömege szárítás előtt,</a:t>
            </a:r>
          </a:p>
          <a:p>
            <a:pPr lvl="2">
              <a:buNone/>
            </a:pPr>
            <a:r>
              <a:rPr lang="hu-HU" sz="1400" dirty="0" smtClean="0"/>
              <a:t>                                                                                                      G</a:t>
            </a:r>
            <a:r>
              <a:rPr lang="hu-HU" sz="1400" baseline="-25000" dirty="0" smtClean="0"/>
              <a:t>2</a:t>
            </a:r>
            <a:r>
              <a:rPr lang="hu-HU" sz="1400" dirty="0" smtClean="0"/>
              <a:t>  =  az anyag tömege szárítás után.</a:t>
            </a:r>
          </a:p>
          <a:p>
            <a:pPr lvl="1"/>
            <a:r>
              <a:rPr lang="hu-HU" sz="1800" dirty="0" smtClean="0"/>
              <a:t>Térfogattömeg és sűrűség</a:t>
            </a:r>
          </a:p>
          <a:p>
            <a:pPr lvl="2"/>
            <a:r>
              <a:rPr lang="hu-HU" sz="1400" dirty="0" smtClean="0"/>
              <a:t>Térfogattömeg = a térfogategységben elhelyezhető anyagmennyiség tömege [kg/m</a:t>
            </a:r>
            <a:r>
              <a:rPr lang="hu-HU" sz="1400" baseline="30000" dirty="0" smtClean="0"/>
              <a:t>3</a:t>
            </a:r>
            <a:r>
              <a:rPr lang="hu-HU" sz="1400" dirty="0" smtClean="0"/>
              <a:t>] vagy [t/m</a:t>
            </a:r>
            <a:r>
              <a:rPr lang="hu-HU" sz="1400" baseline="30000" dirty="0" smtClean="0"/>
              <a:t>3</a:t>
            </a:r>
            <a:r>
              <a:rPr lang="hu-HU" sz="1400" dirty="0" smtClean="0"/>
              <a:t>].</a:t>
            </a:r>
          </a:p>
          <a:p>
            <a:pPr lvl="2"/>
            <a:r>
              <a:rPr lang="hu-HU" sz="1400" dirty="0" smtClean="0"/>
              <a:t>A térfogattömeg  és a sűrűség viszonya.</a:t>
            </a:r>
          </a:p>
          <a:p>
            <a:pPr lvl="2"/>
            <a:r>
              <a:rPr lang="hu-HU" sz="1400" dirty="0" smtClean="0"/>
              <a:t>Az ömlesztett anyagok térfogattömegük alapján az alábbiak szerint csoportosítható:</a:t>
            </a:r>
          </a:p>
          <a:p>
            <a:pPr lvl="3"/>
            <a:r>
              <a:rPr lang="hu-HU" sz="1200" dirty="0" smtClean="0"/>
              <a:t>Igen könnyű anyagok               &lt; 0,3 [t/m</a:t>
            </a:r>
            <a:r>
              <a:rPr lang="hu-HU" sz="1200" baseline="30000" dirty="0" smtClean="0"/>
              <a:t>3</a:t>
            </a:r>
            <a:r>
              <a:rPr lang="hu-HU" sz="1200" dirty="0" smtClean="0"/>
              <a:t>]</a:t>
            </a:r>
          </a:p>
          <a:p>
            <a:pPr lvl="3"/>
            <a:r>
              <a:rPr lang="hu-HU" sz="1200" dirty="0" smtClean="0"/>
              <a:t>Könnyű anyagok	            0,3  -  0,6 [t/m</a:t>
            </a:r>
            <a:r>
              <a:rPr lang="hu-HU" sz="1200" baseline="30000" dirty="0" smtClean="0"/>
              <a:t>3</a:t>
            </a:r>
            <a:r>
              <a:rPr lang="hu-HU" sz="1200" dirty="0" smtClean="0"/>
              <a:t>]</a:t>
            </a:r>
          </a:p>
          <a:p>
            <a:pPr lvl="3"/>
            <a:r>
              <a:rPr lang="hu-HU" sz="1200" dirty="0" smtClean="0"/>
              <a:t>Középnehéz anyagok        0,6  -  1,2 [t/m</a:t>
            </a:r>
            <a:r>
              <a:rPr lang="hu-HU" sz="1200" baseline="30000" dirty="0" smtClean="0"/>
              <a:t>3</a:t>
            </a:r>
            <a:r>
              <a:rPr lang="hu-HU" sz="1200" dirty="0" smtClean="0"/>
              <a:t>] </a:t>
            </a:r>
          </a:p>
          <a:p>
            <a:pPr lvl="3"/>
            <a:r>
              <a:rPr lang="hu-HU" sz="1200" dirty="0" smtClean="0"/>
              <a:t>Nehéz anyagok                          &gt; 2,0 [t/m</a:t>
            </a:r>
            <a:r>
              <a:rPr lang="hu-HU" sz="1200" baseline="30000" dirty="0" smtClean="0"/>
              <a:t>3</a:t>
            </a:r>
            <a:r>
              <a:rPr lang="hu-HU" sz="1200" dirty="0" smtClean="0"/>
              <a:t>].</a:t>
            </a:r>
          </a:p>
          <a:p>
            <a:pPr lvl="3">
              <a:buNone/>
            </a:pPr>
            <a:r>
              <a:rPr lang="hu-HU" sz="1200" dirty="0" smtClean="0"/>
              <a:t>Tervezésnél célszerű a felső határt figyelembe venni. </a:t>
            </a:r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3"/>
            <a:endParaRPr lang="hu-HU" sz="1000" dirty="0" smtClean="0"/>
          </a:p>
          <a:p>
            <a:pPr lvl="2"/>
            <a:endParaRPr lang="hu-HU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pPr lvl="1"/>
            <a:r>
              <a:rPr lang="hu-HU" sz="1800" dirty="0" smtClean="0"/>
              <a:t>Koptató hatás (</a:t>
            </a:r>
            <a:r>
              <a:rPr lang="hu-HU" sz="1800" dirty="0" err="1" smtClean="0"/>
              <a:t>abrazivitás</a:t>
            </a:r>
            <a:r>
              <a:rPr lang="hu-HU" sz="1800" dirty="0" smtClean="0"/>
              <a:t>)</a:t>
            </a:r>
          </a:p>
          <a:p>
            <a:pPr lvl="1">
              <a:buNone/>
            </a:pPr>
            <a:r>
              <a:rPr lang="hu-HU" sz="1800" dirty="0" smtClean="0"/>
              <a:t>	Az anyagok koptató hatása azok keménységétől (és felületi érdességétől) függ. A keménység mértékét a </a:t>
            </a:r>
            <a:r>
              <a:rPr lang="hu-HU" sz="1800" dirty="0" err="1" smtClean="0"/>
              <a:t>Moos-féle</a:t>
            </a:r>
            <a:r>
              <a:rPr lang="hu-HU" sz="1800" dirty="0" smtClean="0"/>
              <a:t> keménységi skálán mérik a talkumtól (1) a  gyémántig (10).</a:t>
            </a:r>
          </a:p>
          <a:p>
            <a:pPr lvl="1"/>
            <a:r>
              <a:rPr lang="hu-HU" sz="1800" dirty="0" smtClean="0"/>
              <a:t>Összefagyási hajlam</a:t>
            </a:r>
          </a:p>
          <a:p>
            <a:pPr lvl="1">
              <a:buNone/>
            </a:pPr>
            <a:r>
              <a:rPr lang="hu-HU" sz="1800" dirty="0" smtClean="0"/>
              <a:t>	Külső nedvességtartalommal bíró ömlesztett anyagok hosszabb időtartamú fagypont alatti hőmérsékleten tartás során egyetlen, nehezen széttörhető tömeggé fagynak össze.</a:t>
            </a:r>
          </a:p>
          <a:p>
            <a:pPr lvl="1"/>
            <a:r>
              <a:rPr lang="hu-HU" sz="1800" dirty="0" smtClean="0"/>
              <a:t>Ragadási és összetapadási hajlam</a:t>
            </a:r>
          </a:p>
          <a:p>
            <a:pPr lvl="1">
              <a:buNone/>
            </a:pPr>
            <a:r>
              <a:rPr lang="hu-HU" sz="1800" dirty="0" smtClean="0"/>
              <a:t>	Ragadásnak nevezik az ömlesztett anyagok azon tulajdonságát, hogy ráragadnak vagy tapadnak más anyagból kialakított felületre.  Általában a nedves anyagok ragadnak, de van néhány száraz anyagnak is ilyen tulajdonsága.</a:t>
            </a:r>
          </a:p>
          <a:p>
            <a:pPr lvl="1">
              <a:buNone/>
            </a:pPr>
            <a:r>
              <a:rPr lang="hu-HU" sz="1800" dirty="0" smtClean="0"/>
              <a:t>	Összetapadásnak nevezik az ömlesztett anyagok azon tulajdonságát, amikor hosszabb idejű tárolás után az anyag szemcséi összetapadnak, ami leginkább a levegőből felszívott higroszkopikus nedvesség  hatására következik be. Ez a hajlam az anyagban létrejövő nyomással növekszik, így fokozottan tároló- bunkerek alsó részében áll elő az összetapadás.</a:t>
            </a:r>
          </a:p>
          <a:p>
            <a:pPr lvl="1">
              <a:buNone/>
            </a:pPr>
            <a:r>
              <a:rPr lang="hu-HU" sz="1800" dirty="0" smtClean="0"/>
              <a:t>	</a:t>
            </a:r>
          </a:p>
          <a:p>
            <a:pPr lvl="1"/>
            <a:endParaRPr lang="hu-H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264696"/>
          </a:xfrm>
        </p:spPr>
        <p:txBody>
          <a:bodyPr>
            <a:normAutofit/>
          </a:bodyPr>
          <a:lstStyle/>
          <a:p>
            <a:pPr lvl="1"/>
            <a:r>
              <a:rPr lang="hu-HU" sz="1800" dirty="0" smtClean="0"/>
              <a:t>Belső súrlódás és kohézió</a:t>
            </a:r>
          </a:p>
          <a:p>
            <a:pPr lvl="1">
              <a:buNone/>
            </a:pPr>
            <a:r>
              <a:rPr lang="hu-HU" sz="1800" dirty="0" smtClean="0"/>
              <a:t>	Ömlesztett anyagok esetén a súrlódás az egyes szemcsék között jön létre. A nagyszemcsés anyagoknál az un. folyadék filmburok vastagsága kicsi, így az érintkezési pontok kis száma miatt nagy nyomás alakul ki és elveszti a hatását a filmburok. A kisszemcsés anyagoknál ez pont fordítva van, aminek következtében a fajlagos nyomás csökken (nagy felületen érintkeznek) és az abszorpció a film viszonylagos vastagságának növekedését idézi elő. A nyírási ellenállás csökken, azonban jobban érvényre jut a film adhéziója, ezért a finomszemcséjű anyagok kis belső súrlódással, de jelentős kohézióval rendelkeznek.</a:t>
            </a:r>
          </a:p>
          <a:p>
            <a:pPr lvl="1">
              <a:buNone/>
            </a:pPr>
            <a:r>
              <a:rPr lang="hu-HU" sz="1800" dirty="0" smtClean="0"/>
              <a:t>	Érdekes jelenség, hogy itt a víznek nincs kenő hatása, sőt – a vizet felszívó anyagoknál –  a súrlódási tényezőt növeli. </a:t>
            </a:r>
          </a:p>
          <a:p>
            <a:pPr lvl="1">
              <a:buNone/>
            </a:pPr>
            <a:r>
              <a:rPr lang="hu-HU" sz="1800" dirty="0" smtClean="0"/>
              <a:t>	A belső súrlódás az egymással érintkező szemcsék között, a mozgással szemben fellépő erő, amely a nyomás növekedésével lineárisan változik.</a:t>
            </a:r>
          </a:p>
          <a:p>
            <a:pPr lvl="1">
              <a:buNone/>
            </a:pPr>
            <a:r>
              <a:rPr lang="hu-HU" sz="1800" dirty="0" smtClean="0"/>
              <a:t>	A kohézió az ömlesztett anyag fajtájára jellemző állandó, melynek hatására az anyagszemcsék tömör közegként viselkednek.</a:t>
            </a:r>
          </a:p>
          <a:p>
            <a:pPr lvl="1">
              <a:buNone/>
            </a:pPr>
            <a:r>
              <a:rPr lang="hu-HU" sz="1800" dirty="0" smtClean="0"/>
              <a:t>	Amennyiben a kohézió nulla, a nyírószilárdság csak a belső súrlódásból származik. Az ilyen anyagok jól ömleszthetők (pl.: száraz homok).  </a:t>
            </a:r>
          </a:p>
          <a:p>
            <a:pPr lvl="1">
              <a:buNone/>
            </a:pPr>
            <a:r>
              <a:rPr lang="hu-HU" sz="1800" dirty="0" smtClean="0"/>
              <a:t>	Egyes különleges anyagoknál elhanyagolható belső súrlódás mellett igen nagy a kohézió (pl.: nedves agyag).</a:t>
            </a:r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u-HU" sz="2200" b="1" dirty="0" smtClean="0"/>
              <a:t>	1.7.2 Darabáruk jellemzése</a:t>
            </a:r>
          </a:p>
          <a:p>
            <a:r>
              <a:rPr lang="hu-HU" sz="2200" dirty="0" smtClean="0"/>
              <a:t>A darabáruk csoportjába tartoznak mindazon anyagok, amelyek az RST folyamat során darabonként kerülnek kezelésre és továbbításra.</a:t>
            </a:r>
          </a:p>
          <a:p>
            <a:r>
              <a:rPr lang="hu-HU" sz="2200" dirty="0" smtClean="0"/>
              <a:t>Jellemzőik:</a:t>
            </a:r>
          </a:p>
          <a:p>
            <a:pPr lvl="1"/>
            <a:r>
              <a:rPr lang="hu-HU" sz="1800" dirty="0" smtClean="0"/>
              <a:t>Alak</a:t>
            </a:r>
          </a:p>
          <a:p>
            <a:pPr lvl="2"/>
            <a:r>
              <a:rPr lang="hu-HU" sz="1400" dirty="0" smtClean="0"/>
              <a:t>Szabályos és alaktartó,</a:t>
            </a:r>
          </a:p>
          <a:p>
            <a:pPr lvl="2"/>
            <a:r>
              <a:rPr lang="hu-HU" sz="1400" dirty="0" smtClean="0"/>
              <a:t>Szabálytalan és nem alaktartó,</a:t>
            </a:r>
          </a:p>
          <a:p>
            <a:pPr lvl="1"/>
            <a:r>
              <a:rPr lang="hu-HU" sz="1800" dirty="0" smtClean="0"/>
              <a:t>Kiterjedés</a:t>
            </a:r>
          </a:p>
          <a:p>
            <a:pPr lvl="2"/>
            <a:r>
              <a:rPr lang="hu-HU" sz="1400" dirty="0" smtClean="0"/>
              <a:t>Szabályos méretű – 3 mérettel jellemezhető,</a:t>
            </a:r>
          </a:p>
          <a:p>
            <a:pPr lvl="2"/>
            <a:r>
              <a:rPr lang="hu-HU" sz="1400" dirty="0" smtClean="0"/>
              <a:t>Szabálytalan méretű – legkisebb és legnagyobb mérettel jellemezhető,</a:t>
            </a:r>
          </a:p>
          <a:p>
            <a:pPr lvl="1"/>
            <a:r>
              <a:rPr lang="hu-HU" sz="1800" dirty="0" smtClean="0"/>
              <a:t>Tömege</a:t>
            </a:r>
          </a:p>
          <a:p>
            <a:pPr lvl="2"/>
            <a:r>
              <a:rPr lang="hu-HU" sz="1400" dirty="0" smtClean="0"/>
              <a:t>Tág határok között változhat.</a:t>
            </a:r>
          </a:p>
          <a:p>
            <a:pPr lvl="1"/>
            <a:r>
              <a:rPr lang="hu-HU" sz="1800" dirty="0" smtClean="0"/>
              <a:t>Felülete</a:t>
            </a:r>
          </a:p>
          <a:p>
            <a:pPr lvl="2"/>
            <a:r>
              <a:rPr lang="hu-HU" sz="1400" dirty="0" smtClean="0"/>
              <a:t>Külső felület vagy burkolat határozza meg: sík, teherbíró, stb.</a:t>
            </a:r>
          </a:p>
          <a:p>
            <a:pPr lvl="1"/>
            <a:r>
              <a:rPr lang="hu-HU" sz="1800" dirty="0" smtClean="0"/>
              <a:t>Egyéb tulajdonságok</a:t>
            </a:r>
          </a:p>
          <a:p>
            <a:pPr lvl="2"/>
            <a:r>
              <a:rPr lang="hu-HU" sz="1400" dirty="0" smtClean="0"/>
              <a:t>Magas hőfok, </a:t>
            </a:r>
          </a:p>
          <a:p>
            <a:pPr lvl="2"/>
            <a:r>
              <a:rPr lang="hu-HU" sz="1400" dirty="0" smtClean="0"/>
              <a:t>Robbanásveszély,</a:t>
            </a:r>
          </a:p>
          <a:p>
            <a:pPr lvl="2"/>
            <a:r>
              <a:rPr lang="hu-HU" sz="1400" dirty="0" smtClean="0"/>
              <a:t>Gyúlékony,</a:t>
            </a:r>
          </a:p>
          <a:p>
            <a:pPr lvl="2"/>
            <a:r>
              <a:rPr lang="hu-HU" sz="1400" dirty="0" smtClean="0"/>
              <a:t>Törékeny,</a:t>
            </a:r>
          </a:p>
          <a:p>
            <a:pPr lvl="2"/>
            <a:r>
              <a:rPr lang="hu-HU" sz="1400" dirty="0" err="1" smtClean="0"/>
              <a:t>Rázásérzékeny</a:t>
            </a:r>
            <a:r>
              <a:rPr lang="hu-HU" sz="1400" dirty="0" smtClean="0"/>
              <a:t>,</a:t>
            </a:r>
          </a:p>
          <a:p>
            <a:pPr lvl="2"/>
            <a:r>
              <a:rPr lang="hu-HU" sz="1400" dirty="0" smtClean="0"/>
              <a:t>Meghatározott helyzetben szállítható.</a:t>
            </a:r>
          </a:p>
          <a:p>
            <a:pPr lvl="2"/>
            <a:endParaRPr lang="hu-HU" sz="1400" dirty="0" smtClean="0"/>
          </a:p>
          <a:p>
            <a:pPr lvl="1"/>
            <a:endParaRPr lang="hu-HU" sz="1800" dirty="0" smtClean="0"/>
          </a:p>
          <a:p>
            <a:pPr lvl="1"/>
            <a:endParaRPr lang="hu-HU" sz="1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sz="2200" b="1" dirty="0" smtClean="0"/>
              <a:t>	1.8 Veszélyes áruk</a:t>
            </a:r>
          </a:p>
          <a:p>
            <a:r>
              <a:rPr lang="hu-HU" sz="2200" dirty="0" smtClean="0"/>
              <a:t>A veszélyes áru fogalom szállítási jogi kategória, veszélyes árunak minősül minden olyan anyag, amely a közlekedés üzemét akut módon veszélyezteti.</a:t>
            </a:r>
          </a:p>
          <a:p>
            <a:r>
              <a:rPr lang="hu-HU" sz="2200" dirty="0" smtClean="0"/>
              <a:t>A veszélyes áruk szállítására nemzetközi egyezmények vonatkoznak, amelyeket a tudományos eredmények és a gyakorlati tapasztalatok alapján évente módosít az ENSZ.</a:t>
            </a:r>
          </a:p>
          <a:p>
            <a:r>
              <a:rPr lang="hu-HU" sz="2200" dirty="0" smtClean="0"/>
              <a:t>Hazánkban ma a négy közlekedési ágazatnak megfelelően négy szabályzat van életben:</a:t>
            </a:r>
          </a:p>
          <a:p>
            <a:pPr lvl="1"/>
            <a:r>
              <a:rPr lang="hu-HU" sz="1800" dirty="0" smtClean="0"/>
              <a:t>Közúti szállításra vonatkozóan:  ADR,</a:t>
            </a:r>
          </a:p>
          <a:p>
            <a:pPr lvl="1"/>
            <a:r>
              <a:rPr lang="hu-HU" sz="1800" dirty="0" smtClean="0"/>
              <a:t>Vasúti szállításra vonatkozóan:	RID,</a:t>
            </a:r>
          </a:p>
          <a:p>
            <a:pPr lvl="1"/>
            <a:r>
              <a:rPr lang="hu-HU" sz="1800" dirty="0" smtClean="0"/>
              <a:t>Tengeri szállításra vonatkozóan: </a:t>
            </a:r>
            <a:r>
              <a:rPr lang="hu-HU" sz="1800" dirty="0" err="1" smtClean="0"/>
              <a:t>IMDG-Code</a:t>
            </a:r>
            <a:r>
              <a:rPr lang="hu-HU" sz="1800" dirty="0" smtClean="0"/>
              <a:t>,</a:t>
            </a:r>
          </a:p>
          <a:p>
            <a:pPr lvl="1"/>
            <a:r>
              <a:rPr lang="hu-HU" sz="1800" dirty="0" smtClean="0"/>
              <a:t>Légi szállításra vonatkozóan:	IATA DGR.</a:t>
            </a:r>
          </a:p>
          <a:p>
            <a:pPr>
              <a:buNone/>
            </a:pPr>
            <a:r>
              <a:rPr lang="hu-HU" sz="2200" dirty="0" smtClean="0"/>
              <a:t>	Hazánkban az első két szabályzatot használják bel- és külföldi szállítás esetén.</a:t>
            </a:r>
          </a:p>
          <a:p>
            <a:r>
              <a:rPr lang="hu-HU" sz="2200" dirty="0" smtClean="0"/>
              <a:t>A szabályzatok a veszélyes anyagokat 1 (robbanóanyagok) – 9 (maróanyagok) osztályba sorolják és az egyes osztályok esetére meghatározzák az áru kezelésének és szállításának módját.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pPr lvl="1"/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264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sz="2200" b="1" dirty="0" smtClean="0"/>
              <a:t>	1.9 Mozgatandó anyagokat érő igénybevételek</a:t>
            </a:r>
          </a:p>
          <a:p>
            <a:r>
              <a:rPr lang="hu-HU" sz="2200" dirty="0" smtClean="0"/>
              <a:t>Az RST folyamat során az anyagokat olyan behatások érik, amelyek bennük minőségi változásokat , veszteségeket idézhetnek elő.</a:t>
            </a:r>
          </a:p>
          <a:p>
            <a:r>
              <a:rPr lang="hu-HU" sz="2200" dirty="0" smtClean="0"/>
              <a:t>A folyamat jellege szerint</a:t>
            </a:r>
          </a:p>
          <a:p>
            <a:pPr lvl="1"/>
            <a:r>
              <a:rPr lang="hu-HU" sz="1800" dirty="0" smtClean="0"/>
              <a:t>Fizikai,</a:t>
            </a:r>
          </a:p>
          <a:p>
            <a:pPr lvl="1"/>
            <a:r>
              <a:rPr lang="hu-HU" sz="1800" dirty="0" smtClean="0"/>
              <a:t>Kémiai,</a:t>
            </a:r>
          </a:p>
          <a:p>
            <a:pPr lvl="1"/>
            <a:r>
              <a:rPr lang="hu-HU" sz="1800" dirty="0" smtClean="0"/>
              <a:t>Biológiai</a:t>
            </a:r>
          </a:p>
          <a:p>
            <a:pPr lvl="1">
              <a:buNone/>
            </a:pPr>
            <a:r>
              <a:rPr lang="hu-HU" sz="2200" dirty="0" smtClean="0"/>
              <a:t>változások léphetnek fel.</a:t>
            </a:r>
          </a:p>
          <a:p>
            <a:r>
              <a:rPr lang="hu-HU" sz="2200" dirty="0" smtClean="0"/>
              <a:t>Az anyagok, áruk változásait kiváltó tényezők az anyagokra, árukra a gyártásuktól, azaz előállításuktól a felhasználásig terjedő teljes fázisban hatnak.</a:t>
            </a:r>
          </a:p>
          <a:p>
            <a:r>
              <a:rPr lang="hu-HU" sz="2200" dirty="0" smtClean="0"/>
              <a:t>Ezek a tényezők az anyagokat, árukat</a:t>
            </a:r>
          </a:p>
          <a:p>
            <a:pPr lvl="1"/>
            <a:r>
              <a:rPr lang="hu-HU" sz="1800" dirty="0" smtClean="0"/>
              <a:t>Állandóan,</a:t>
            </a:r>
          </a:p>
          <a:p>
            <a:pPr lvl="1"/>
            <a:r>
              <a:rPr lang="hu-HU" sz="1800" dirty="0" smtClean="0"/>
              <a:t>Időszakosan,</a:t>
            </a:r>
          </a:p>
          <a:p>
            <a:pPr lvl="1"/>
            <a:r>
              <a:rPr lang="hu-HU" sz="1800" dirty="0" smtClean="0"/>
              <a:t>Kívülről hatóan (</a:t>
            </a:r>
            <a:r>
              <a:rPr lang="hu-HU" sz="1800" dirty="0" err="1" smtClean="0"/>
              <a:t>exogén</a:t>
            </a:r>
            <a:r>
              <a:rPr lang="hu-HU" sz="1800" dirty="0" smtClean="0"/>
              <a:t>),</a:t>
            </a:r>
          </a:p>
          <a:p>
            <a:pPr lvl="1"/>
            <a:r>
              <a:rPr lang="hu-HU" sz="1800" dirty="0" smtClean="0"/>
              <a:t>Belülről hatóan (endogén)</a:t>
            </a:r>
          </a:p>
          <a:p>
            <a:pPr lvl="1">
              <a:buNone/>
            </a:pPr>
            <a:r>
              <a:rPr lang="hu-HU" sz="2200" dirty="0" smtClean="0"/>
              <a:t>veszélyeztethetik.</a:t>
            </a:r>
          </a:p>
          <a:p>
            <a:endParaRPr lang="hu-HU" sz="2200" dirty="0" smtClean="0"/>
          </a:p>
          <a:p>
            <a:pPr lvl="1">
              <a:buNone/>
            </a:pPr>
            <a:endParaRPr lang="hu-H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rmAutofit/>
          </a:bodyPr>
          <a:lstStyle/>
          <a:p>
            <a:r>
              <a:rPr lang="hu-HU" sz="2200" dirty="0" smtClean="0"/>
              <a:t>Állandóan ható tényezők:</a:t>
            </a:r>
          </a:p>
          <a:p>
            <a:pPr lvl="1"/>
            <a:r>
              <a:rPr lang="hu-HU" sz="1800" dirty="0" smtClean="0"/>
              <a:t>Hőmérséklet,</a:t>
            </a:r>
          </a:p>
          <a:p>
            <a:pPr lvl="1"/>
            <a:r>
              <a:rPr lang="hu-HU" sz="1800" dirty="0" smtClean="0"/>
              <a:t>Légnedvesség.</a:t>
            </a:r>
          </a:p>
          <a:p>
            <a:r>
              <a:rPr lang="hu-HU" sz="2200" dirty="0" smtClean="0"/>
              <a:t>Idősszakosan ható tényezők:</a:t>
            </a:r>
          </a:p>
          <a:p>
            <a:pPr lvl="1"/>
            <a:r>
              <a:rPr lang="hu-HU" sz="1800" dirty="0" smtClean="0"/>
              <a:t>Leejtés,</a:t>
            </a:r>
          </a:p>
          <a:p>
            <a:pPr lvl="1"/>
            <a:r>
              <a:rPr lang="hu-HU" sz="1800" dirty="0" smtClean="0"/>
              <a:t>Szállítás  során fellépő rázkódás, stb.</a:t>
            </a:r>
          </a:p>
          <a:p>
            <a:r>
              <a:rPr lang="hu-HU" sz="2200" dirty="0" err="1" smtClean="0"/>
              <a:t>Exogén</a:t>
            </a:r>
            <a:r>
              <a:rPr lang="hu-HU" sz="2200" dirty="0" smtClean="0"/>
              <a:t> tényezők:</a:t>
            </a:r>
          </a:p>
          <a:p>
            <a:pPr lvl="1"/>
            <a:r>
              <a:rPr lang="hu-HU" sz="1800" dirty="0" smtClean="0"/>
              <a:t>Halmaznyomás,</a:t>
            </a:r>
          </a:p>
          <a:p>
            <a:pPr lvl="1"/>
            <a:r>
              <a:rPr lang="hu-HU" sz="1800" dirty="0" smtClean="0"/>
              <a:t>Ütközés, stb.</a:t>
            </a:r>
          </a:p>
          <a:p>
            <a:pPr lvl="1">
              <a:buNone/>
            </a:pPr>
            <a:r>
              <a:rPr lang="hu-HU" sz="1800" dirty="0" smtClean="0"/>
              <a:t>Védekezés: jó csomagolással!</a:t>
            </a:r>
          </a:p>
          <a:p>
            <a:r>
              <a:rPr lang="hu-HU" sz="2200" dirty="0" smtClean="0"/>
              <a:t>Endogén tényezők</a:t>
            </a:r>
          </a:p>
          <a:p>
            <a:pPr>
              <a:buNone/>
            </a:pPr>
            <a:r>
              <a:rPr lang="hu-HU" sz="2200" dirty="0" smtClean="0"/>
              <a:t>	   </a:t>
            </a:r>
            <a:r>
              <a:rPr lang="hu-HU" sz="1800" dirty="0" smtClean="0"/>
              <a:t>A kárt csak kicsomagolás után lehet megállapítani. Fellépésük sokszor   </a:t>
            </a:r>
            <a:br>
              <a:rPr lang="hu-HU" sz="1800" dirty="0" smtClean="0"/>
            </a:br>
            <a:r>
              <a:rPr lang="hu-HU" sz="1800" dirty="0" smtClean="0"/>
              <a:t>    összekapcsolódik </a:t>
            </a:r>
            <a:r>
              <a:rPr lang="hu-HU" sz="1800" dirty="0" err="1" smtClean="0"/>
              <a:t>exogén</a:t>
            </a:r>
            <a:r>
              <a:rPr lang="hu-HU" sz="1800" dirty="0" smtClean="0"/>
              <a:t> tényezőkkel. Pl.: kondenzvíz képződés erős lehűlés</a:t>
            </a:r>
            <a:br>
              <a:rPr lang="hu-HU" sz="1800" dirty="0" smtClean="0"/>
            </a:br>
            <a:r>
              <a:rPr lang="hu-HU" sz="1800" dirty="0" smtClean="0"/>
              <a:t>    következtében.</a:t>
            </a:r>
          </a:p>
          <a:p>
            <a:r>
              <a:rPr lang="hu-HU" sz="2200" dirty="0" smtClean="0"/>
              <a:t>Az anyagokat, árukat döntő többségükben nem tárolási, anyagmozgatási vagy szállítási folyamat során ér károsodás, hanem a rakodás során következnek be  a sérülések.</a:t>
            </a:r>
          </a:p>
          <a:p>
            <a:endParaRPr lang="hu-HU" sz="2200" dirty="0" smtClean="0"/>
          </a:p>
          <a:p>
            <a:endParaRPr lang="hu-HU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r>
              <a:rPr lang="hu-HU" sz="2200" dirty="0" smtClean="0"/>
              <a:t>Zárttéri raktározás során  a halmaznyomás a legjellemzőbb igénybevétel. A ledőlés, leejtés ritkábban fordul elő.</a:t>
            </a:r>
          </a:p>
          <a:p>
            <a:pPr>
              <a:buNone/>
            </a:pPr>
            <a:r>
              <a:rPr lang="hu-HU" sz="2200" dirty="0" smtClean="0"/>
              <a:t>	A tárolási és szállítási körülményeket összehasonlítva megállapítható, hogy a szállítás  során nagyobb klimatikus igénybevételek jelentkeznek.</a:t>
            </a:r>
          </a:p>
          <a:p>
            <a:r>
              <a:rPr lang="hu-HU" sz="2200" dirty="0" smtClean="0"/>
              <a:t>Vizi (folyami) szállításnál jelentkező igénybevételek:</a:t>
            </a:r>
          </a:p>
          <a:p>
            <a:pPr lvl="1"/>
            <a:r>
              <a:rPr lang="hu-HU" sz="1800" dirty="0" smtClean="0"/>
              <a:t>Halmaznyomás,</a:t>
            </a:r>
          </a:p>
          <a:p>
            <a:pPr lvl="1"/>
            <a:r>
              <a:rPr lang="hu-HU" sz="1800" dirty="0" smtClean="0"/>
              <a:t>Klimatikus hatások,</a:t>
            </a:r>
          </a:p>
          <a:p>
            <a:pPr lvl="1"/>
            <a:r>
              <a:rPr lang="hu-HU" sz="1800" dirty="0" smtClean="0"/>
              <a:t>Idegen áruból származó hatások (bűz),</a:t>
            </a:r>
          </a:p>
          <a:p>
            <a:r>
              <a:rPr lang="hu-HU" sz="2200" dirty="0" smtClean="0"/>
              <a:t>Tengeri szállításnál jelentkező igénybevételek:</a:t>
            </a:r>
          </a:p>
          <a:p>
            <a:pPr lvl="1"/>
            <a:r>
              <a:rPr lang="hu-HU" sz="1800" dirty="0" smtClean="0"/>
              <a:t>Fokozott mechanikai igénybevételek,</a:t>
            </a:r>
          </a:p>
          <a:p>
            <a:pPr lvl="1"/>
            <a:r>
              <a:rPr lang="hu-HU" sz="1800" dirty="0" smtClean="0"/>
              <a:t>20 – 30</a:t>
            </a:r>
            <a:r>
              <a:rPr lang="hu-HU" sz="1800" baseline="30000" dirty="0" smtClean="0"/>
              <a:t>o</a:t>
            </a:r>
            <a:r>
              <a:rPr lang="hu-HU" sz="1800" dirty="0" smtClean="0"/>
              <a:t>-os dőlések.</a:t>
            </a:r>
          </a:p>
          <a:p>
            <a:r>
              <a:rPr lang="hu-HU" sz="2200" dirty="0" smtClean="0"/>
              <a:t>Légi szállításnál (kis csomagméretek) jelentkező igénybevételek:</a:t>
            </a:r>
          </a:p>
          <a:p>
            <a:pPr lvl="1"/>
            <a:r>
              <a:rPr lang="hu-HU" sz="1800" dirty="0" smtClean="0"/>
              <a:t>Mechanikai igénybevétel kicsi,</a:t>
            </a:r>
          </a:p>
          <a:p>
            <a:pPr lvl="1"/>
            <a:r>
              <a:rPr lang="hu-HU" sz="1800" dirty="0" smtClean="0"/>
              <a:t>Gyors hőmérséklet- és légnedvesség-változás.</a:t>
            </a:r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endParaRPr lang="hu-HU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Az áruszállítással szemben támasztott legfőbb követelmények:</a:t>
            </a:r>
          </a:p>
          <a:p>
            <a:pPr lvl="1"/>
            <a:r>
              <a:rPr lang="hu-HU" sz="1800" dirty="0" smtClean="0"/>
              <a:t>Gazdaságosság,</a:t>
            </a:r>
          </a:p>
          <a:p>
            <a:pPr lvl="1"/>
            <a:r>
              <a:rPr lang="hu-HU" sz="1800" dirty="0" smtClean="0"/>
              <a:t>Gyorsaság,</a:t>
            </a:r>
          </a:p>
          <a:p>
            <a:pPr lvl="1"/>
            <a:r>
              <a:rPr lang="hu-HU" sz="1800" dirty="0" smtClean="0"/>
              <a:t>Biztonság.</a:t>
            </a:r>
          </a:p>
          <a:p>
            <a:r>
              <a:rPr lang="hu-HU" sz="2200" dirty="0" smtClean="0"/>
              <a:t>A szállító járművek felületén fellépő gyorsulások jellegét  és nagyságrendjét számos tényező befolyásolja:</a:t>
            </a:r>
          </a:p>
          <a:p>
            <a:pPr lvl="1"/>
            <a:r>
              <a:rPr lang="hu-HU" sz="1800" dirty="0" smtClean="0"/>
              <a:t>A jármű építésmódja,</a:t>
            </a:r>
          </a:p>
          <a:p>
            <a:pPr lvl="1"/>
            <a:r>
              <a:rPr lang="hu-HU" sz="1800" dirty="0" smtClean="0"/>
              <a:t>A rakomány tömege,</a:t>
            </a:r>
          </a:p>
          <a:p>
            <a:pPr lvl="1"/>
            <a:r>
              <a:rPr lang="hu-HU" sz="1800" dirty="0" smtClean="0"/>
              <a:t>A menetsebesség,</a:t>
            </a:r>
          </a:p>
          <a:p>
            <a:pPr lvl="1"/>
            <a:r>
              <a:rPr lang="hu-HU" sz="1800" dirty="0" smtClean="0"/>
              <a:t>A pálya adottságai.</a:t>
            </a:r>
          </a:p>
          <a:p>
            <a:r>
              <a:rPr lang="hu-HU" sz="2200" dirty="0" smtClean="0"/>
              <a:t>Közúti szállítások során nagyobb gyorsulások (a) adódnak, mint vasúti szállításnál:</a:t>
            </a:r>
          </a:p>
          <a:p>
            <a:pPr lvl="1"/>
            <a:r>
              <a:rPr lang="hu-HU" sz="1800" dirty="0" err="1" smtClean="0"/>
              <a:t>a</a:t>
            </a:r>
            <a:r>
              <a:rPr lang="hu-HU" sz="1800" baseline="-25000" dirty="0" err="1" smtClean="0"/>
              <a:t>vasút</a:t>
            </a:r>
            <a:r>
              <a:rPr lang="hu-HU" sz="1800" dirty="0" smtClean="0"/>
              <a:t> =  0,3 g,</a:t>
            </a:r>
          </a:p>
          <a:p>
            <a:pPr lvl="1"/>
            <a:r>
              <a:rPr lang="hu-HU" sz="1800" dirty="0" err="1" smtClean="0"/>
              <a:t>a</a:t>
            </a:r>
            <a:r>
              <a:rPr lang="hu-HU" sz="1800" baseline="-25000" dirty="0" err="1" smtClean="0"/>
              <a:t>közút</a:t>
            </a:r>
            <a:r>
              <a:rPr lang="hu-HU" sz="1800" baseline="-25000" dirty="0" smtClean="0"/>
              <a:t> </a:t>
            </a:r>
            <a:r>
              <a:rPr lang="hu-HU" sz="1800" dirty="0" smtClean="0"/>
              <a:t>=  (0,2 – </a:t>
            </a:r>
            <a:r>
              <a:rPr lang="hu-HU" sz="1800" dirty="0" err="1" smtClean="0"/>
              <a:t>2</a:t>
            </a:r>
            <a:r>
              <a:rPr lang="hu-HU" sz="1800" dirty="0" smtClean="0"/>
              <a:t>,0)g</a:t>
            </a:r>
          </a:p>
          <a:p>
            <a:r>
              <a:rPr lang="hu-HU" sz="2200" dirty="0" smtClean="0"/>
              <a:t>Közúti szállításnál számottevő különbség adódik a jó- és a rossz állapotú utak között.</a:t>
            </a:r>
          </a:p>
          <a:p>
            <a:pPr lvl="1"/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r>
              <a:rPr lang="hu-HU" sz="2200" dirty="0" smtClean="0"/>
              <a:t>Közúti szállítás során jelentkező mechanikai hatások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r>
              <a:rPr lang="hu-HU" sz="2200" dirty="0" smtClean="0"/>
              <a:t>Közúti és vasúti teherkocsi felületén mért gyorsulások 70 km/h-nál. </a:t>
            </a:r>
            <a:endParaRPr lang="hu-HU" sz="2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124744"/>
            <a:ext cx="2561427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581128"/>
            <a:ext cx="30099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4725144"/>
            <a:ext cx="2088232" cy="1564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27" y="857232"/>
            <a:ext cx="3071433" cy="307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40186"/>
          </a:xfrm>
        </p:spPr>
        <p:txBody>
          <a:bodyPr>
            <a:normAutofit lnSpcReduction="10000"/>
          </a:bodyPr>
          <a:lstStyle/>
          <a:p>
            <a:r>
              <a:rPr lang="hu-HU" sz="2200" dirty="0" smtClean="0"/>
              <a:t>Az igénybevételek összehasonlítása a különböző szállítási ágazatokon belül:</a:t>
            </a:r>
          </a:p>
          <a:p>
            <a:pPr lvl="1"/>
            <a:r>
              <a:rPr lang="hu-HU" sz="1800" dirty="0" smtClean="0"/>
              <a:t>Közúti szállítás	1,0,</a:t>
            </a:r>
          </a:p>
          <a:p>
            <a:pPr lvl="1"/>
            <a:r>
              <a:rPr lang="hu-HU" sz="1800" dirty="0" smtClean="0"/>
              <a:t>Légi szállítás	0,8,</a:t>
            </a:r>
          </a:p>
          <a:p>
            <a:pPr lvl="1"/>
            <a:r>
              <a:rPr lang="hu-HU" sz="1800" dirty="0" smtClean="0"/>
              <a:t>Vasúti szállítás	1,5,</a:t>
            </a:r>
          </a:p>
          <a:p>
            <a:pPr lvl="1"/>
            <a:r>
              <a:rPr lang="hu-HU" sz="1800" dirty="0" smtClean="0"/>
              <a:t>Belvízi szállítás	2,3,</a:t>
            </a:r>
          </a:p>
          <a:p>
            <a:pPr lvl="1"/>
            <a:r>
              <a:rPr lang="hu-HU" sz="1800" dirty="0" smtClean="0"/>
              <a:t>Tengeri szállítás	5,3.</a:t>
            </a:r>
          </a:p>
          <a:p>
            <a:endParaRPr lang="hu-HU" sz="2200" dirty="0" smtClean="0"/>
          </a:p>
          <a:p>
            <a:r>
              <a:rPr lang="hu-HU" sz="2200" dirty="0" smtClean="0"/>
              <a:t>A tárolás, anyagmozgatás, szállítás, rakodás során a folyamat jellege szerint jelentkező igénybevételek jellemzői az alábbiakban foglalható össze:</a:t>
            </a:r>
          </a:p>
          <a:p>
            <a:pPr lvl="1"/>
            <a:r>
              <a:rPr lang="hu-HU" sz="1800" dirty="0" smtClean="0"/>
              <a:t>Fizikai</a:t>
            </a:r>
          </a:p>
          <a:p>
            <a:pPr lvl="2"/>
            <a:r>
              <a:rPr lang="hu-HU" sz="1400" dirty="0" smtClean="0"/>
              <a:t>Mechanikai igénybevételek,</a:t>
            </a:r>
          </a:p>
          <a:p>
            <a:pPr lvl="2"/>
            <a:r>
              <a:rPr lang="hu-HU" sz="1400" dirty="0" smtClean="0"/>
              <a:t>Hőmérséklet, nedvesség szerint csoportosíthatók.</a:t>
            </a:r>
          </a:p>
          <a:p>
            <a:pPr lvl="2">
              <a:buNone/>
            </a:pPr>
            <a:r>
              <a:rPr lang="hu-HU" sz="1400" dirty="0" smtClean="0"/>
              <a:t>A mechanikai igénybevételek okozta károk a leggyakoribbak. Törési károk, mely a törékeny anyagoknál, áruknál jelentkezik, ill. főként az élelmiszeriparban (üvegtörés).</a:t>
            </a:r>
          </a:p>
          <a:p>
            <a:pPr lvl="2">
              <a:buNone/>
            </a:pPr>
            <a:r>
              <a:rPr lang="hu-HU" sz="1400" dirty="0" smtClean="0"/>
              <a:t>Leggyakoribb </a:t>
            </a:r>
            <a:r>
              <a:rPr lang="hu-HU" sz="1400" dirty="0" err="1" smtClean="0"/>
              <a:t>exogén</a:t>
            </a:r>
            <a:r>
              <a:rPr lang="hu-HU" sz="1400" dirty="0" smtClean="0"/>
              <a:t> tényező.</a:t>
            </a:r>
          </a:p>
          <a:p>
            <a:pPr lvl="2">
              <a:buNone/>
            </a:pPr>
            <a:r>
              <a:rPr lang="hu-HU" sz="1400" dirty="0" smtClean="0"/>
              <a:t>Lengésre érzékeny műszereket az endogén hatástól is meg kell óvni. </a:t>
            </a:r>
          </a:p>
          <a:p>
            <a:pPr lvl="2">
              <a:buNone/>
            </a:pPr>
            <a:r>
              <a:rPr lang="hu-HU" sz="1400" dirty="0" smtClean="0"/>
              <a:t>Leggyakoribb mechanikai károk: 	</a:t>
            </a:r>
          </a:p>
          <a:p>
            <a:pPr lvl="2">
              <a:buNone/>
            </a:pPr>
            <a:r>
              <a:rPr lang="hu-HU" sz="1400" dirty="0" smtClean="0"/>
              <a:t>		- halmaznyomás, </a:t>
            </a:r>
          </a:p>
          <a:p>
            <a:pPr lvl="2">
              <a:buNone/>
            </a:pPr>
            <a:r>
              <a:rPr lang="hu-HU" sz="1400" dirty="0" smtClean="0"/>
              <a:t>		- egyedi lökések, 	</a:t>
            </a:r>
          </a:p>
          <a:p>
            <a:pPr lvl="2">
              <a:buNone/>
            </a:pPr>
            <a:r>
              <a:rPr lang="hu-HU" sz="1400" dirty="0" smtClean="0"/>
              <a:t>		- rázkódások.</a:t>
            </a:r>
          </a:p>
          <a:p>
            <a:endParaRPr lang="hu-HU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lvl="2"/>
            <a:r>
              <a:rPr lang="hu-HU" sz="1400" dirty="0" smtClean="0"/>
              <a:t>Halmaznyomás: 	statikus áruterhelés,</a:t>
            </a:r>
          </a:p>
          <a:p>
            <a:pPr lvl="2"/>
            <a:r>
              <a:rPr lang="hu-HU" sz="1400" dirty="0" smtClean="0"/>
              <a:t>Egyedi lökések:	mozgási állapot hirtelen megváltozása, változó „a” érték,</a:t>
            </a:r>
          </a:p>
          <a:p>
            <a:pPr lvl="2"/>
            <a:r>
              <a:rPr lang="hu-HU" sz="1400" dirty="0" smtClean="0"/>
              <a:t>Rázkódások:	kisebb erők lökéssorozata, szállító járművek, 				anyagmozgató gépek.	</a:t>
            </a:r>
          </a:p>
          <a:p>
            <a:pPr lvl="2"/>
            <a:r>
              <a:rPr lang="hu-HU" sz="1400" dirty="0" smtClean="0"/>
              <a:t>Áruk beszennyeződése gyakori élelmiszer- gyógyszer- és ruhaiparban.</a:t>
            </a:r>
          </a:p>
          <a:p>
            <a:pPr lvl="2"/>
            <a:r>
              <a:rPr lang="hu-HU" sz="1400" dirty="0" smtClean="0"/>
              <a:t>A hőhatással járó térfogat növekedés. A </a:t>
            </a:r>
            <a:r>
              <a:rPr lang="hu-HU" sz="1400" dirty="0" err="1" smtClean="0"/>
              <a:t>hőtágulási</a:t>
            </a:r>
            <a:r>
              <a:rPr lang="hu-HU" sz="1400" dirty="0" smtClean="0"/>
              <a:t> együtthatónak megfelelő részleges töltés.</a:t>
            </a:r>
          </a:p>
          <a:p>
            <a:pPr lvl="2"/>
            <a:r>
              <a:rPr lang="hu-HU" sz="1400" dirty="0" smtClean="0"/>
              <a:t>A légnedvesség változására  az iparban a műszereknél jelent komoly gondot. Továbbá bizonyos ásványok, textilipar, papíripar és vegyipar</a:t>
            </a:r>
          </a:p>
          <a:p>
            <a:pPr lvl="1"/>
            <a:r>
              <a:rPr lang="hu-HU" sz="1800" dirty="0" smtClean="0"/>
              <a:t>Kémiai</a:t>
            </a:r>
          </a:p>
          <a:p>
            <a:pPr lvl="2"/>
            <a:r>
              <a:rPr lang="hu-HU" sz="1400" dirty="0" smtClean="0"/>
              <a:t>Eredeti tulajdonságoktól eltérő új anyag keletkezése. Katalizátorhatás. </a:t>
            </a:r>
          </a:p>
          <a:p>
            <a:pPr lvl="2"/>
            <a:r>
              <a:rPr lang="hu-HU" sz="1400" dirty="0" smtClean="0"/>
              <a:t>Műszaki  anyagoknál, áruknál korrózió. Ez két részből áll:</a:t>
            </a:r>
          </a:p>
          <a:p>
            <a:pPr lvl="3"/>
            <a:r>
              <a:rPr lang="hu-HU" sz="1200" dirty="0" smtClean="0"/>
              <a:t>A fém oxidációja,</a:t>
            </a:r>
          </a:p>
          <a:p>
            <a:pPr lvl="3"/>
            <a:r>
              <a:rPr lang="hu-HU" sz="1200" dirty="0" smtClean="0"/>
              <a:t>Elektrokémiai reakció. </a:t>
            </a:r>
          </a:p>
          <a:p>
            <a:pPr lvl="3">
              <a:buNone/>
            </a:pPr>
            <a:r>
              <a:rPr lang="hu-HU" sz="1200" dirty="0" smtClean="0"/>
              <a:t>A korrózió sebességét gyorsítja  a levegő vegyileg agresszív alkotóeleme és a relatív páratartalom.</a:t>
            </a:r>
          </a:p>
          <a:p>
            <a:pPr lvl="1"/>
            <a:r>
              <a:rPr lang="hu-HU" sz="1800" dirty="0" smtClean="0"/>
              <a:t>Biológiai</a:t>
            </a:r>
          </a:p>
          <a:p>
            <a:pPr lvl="2"/>
            <a:r>
              <a:rPr lang="hu-HU" sz="1200" dirty="0" smtClean="0"/>
              <a:t>Főként állati kártevők okozzák: élelmiszer-, textil- és faipar.</a:t>
            </a:r>
          </a:p>
          <a:p>
            <a:pPr lvl="2"/>
            <a:r>
              <a:rPr lang="hu-HU" sz="1200" dirty="0" smtClean="0"/>
              <a:t>Mikroorganizmusok terjedése, baktériumok, gombák, egyéb fertőzések.</a:t>
            </a:r>
          </a:p>
          <a:p>
            <a:pPr lvl="2"/>
            <a:r>
              <a:rPr lang="hu-HU" sz="1200" dirty="0" smtClean="0"/>
              <a:t>Mikroorganizmusok hatására bekövetkező összes változást </a:t>
            </a:r>
            <a:r>
              <a:rPr lang="hu-HU" sz="1200" b="1" dirty="0" smtClean="0"/>
              <a:t>mikrobiológiai korróziónak </a:t>
            </a:r>
            <a:r>
              <a:rPr lang="hu-HU" sz="1200" dirty="0" smtClean="0"/>
              <a:t>nevezik.</a:t>
            </a:r>
          </a:p>
          <a:p>
            <a:pPr lvl="2"/>
            <a:r>
              <a:rPr lang="hu-HU" sz="1200" dirty="0" smtClean="0"/>
              <a:t>Védekezés tisztasággal és </a:t>
            </a:r>
            <a:r>
              <a:rPr lang="hu-HU" sz="1200" smtClean="0"/>
              <a:t>a mikrobáknak </a:t>
            </a:r>
            <a:r>
              <a:rPr lang="hu-HU" sz="1200" dirty="0" smtClean="0"/>
              <a:t>kedvezőtlen klímahatással.</a:t>
            </a:r>
            <a:endParaRPr lang="hu-H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429420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közlekedési </a:t>
            </a:r>
            <a:r>
              <a:rPr lang="hu-HU" sz="2200" dirty="0" err="1" smtClean="0"/>
              <a:t>al-ágazatok</a:t>
            </a:r>
            <a:r>
              <a:rPr lang="hu-HU" sz="2200" dirty="0" smtClean="0"/>
              <a:t> alkalmazási területei, előnyei és hátrányai</a:t>
            </a:r>
            <a:endParaRPr lang="hu-HU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642918"/>
            <a:ext cx="4517610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hu-HU" sz="2400" b="1" dirty="0" smtClean="0"/>
              <a:t>2. CSOMAGOLÁSAI ALAPISMERETEK</a:t>
            </a:r>
          </a:p>
          <a:p>
            <a:pPr algn="just"/>
            <a:r>
              <a:rPr lang="hu-HU" sz="2200" dirty="0" smtClean="0"/>
              <a:t>Csomagolás jelentése:</a:t>
            </a:r>
          </a:p>
          <a:p>
            <a:pPr lvl="1" algn="just"/>
            <a:r>
              <a:rPr lang="hu-HU" sz="1800" dirty="0" smtClean="0"/>
              <a:t>Munkafolyamat,</a:t>
            </a:r>
          </a:p>
          <a:p>
            <a:pPr lvl="1" algn="just"/>
            <a:r>
              <a:rPr lang="hu-HU" sz="1800" dirty="0" smtClean="0"/>
              <a:t>A munkafolyamat eredménye.</a:t>
            </a:r>
          </a:p>
          <a:p>
            <a:pPr algn="just"/>
            <a:r>
              <a:rPr lang="hu-HU" sz="2200" dirty="0" smtClean="0"/>
              <a:t>Csomagolás feladatai:</a:t>
            </a:r>
          </a:p>
          <a:p>
            <a:pPr lvl="1" algn="just">
              <a:buNone/>
            </a:pPr>
            <a:r>
              <a:rPr lang="hu-HU" sz="1800" dirty="0" smtClean="0"/>
              <a:t>a.)	    célszerű egységbe foglalás,</a:t>
            </a:r>
          </a:p>
          <a:p>
            <a:pPr lvl="1" algn="just">
              <a:buNone/>
            </a:pPr>
            <a:r>
              <a:rPr lang="hu-HU" sz="1800" dirty="0" smtClean="0"/>
              <a:t>b.)	    külső hatások elleni védelem,</a:t>
            </a:r>
          </a:p>
          <a:p>
            <a:pPr lvl="1" algn="just">
              <a:buNone/>
            </a:pPr>
            <a:r>
              <a:rPr lang="hu-HU" sz="1800" dirty="0" smtClean="0"/>
              <a:t>c.)	    környezet védelme a termék hatásaival szemben,</a:t>
            </a:r>
          </a:p>
          <a:p>
            <a:pPr lvl="1" algn="just">
              <a:buNone/>
            </a:pPr>
            <a:r>
              <a:rPr lang="hu-HU" sz="1800" dirty="0" smtClean="0"/>
              <a:t>d.)	    értékesítés elősegítése,</a:t>
            </a:r>
          </a:p>
          <a:p>
            <a:pPr lvl="1" algn="just">
              <a:buNone/>
            </a:pPr>
            <a:r>
              <a:rPr lang="hu-HU" sz="1800" dirty="0" smtClean="0"/>
              <a:t>d.)	    fogyasztás megkönnyítése.</a:t>
            </a:r>
          </a:p>
          <a:p>
            <a:pPr algn="just">
              <a:buNone/>
            </a:pPr>
            <a:r>
              <a:rPr lang="hu-HU" sz="2400" dirty="0" smtClean="0"/>
              <a:t>		</a:t>
            </a:r>
            <a:r>
              <a:rPr lang="hu-HU" sz="1600" dirty="0" smtClean="0"/>
              <a:t>ad a.)	rakodás gyorsítása,</a:t>
            </a:r>
          </a:p>
          <a:p>
            <a:pPr algn="just">
              <a:buNone/>
            </a:pPr>
            <a:r>
              <a:rPr lang="hu-HU" sz="1600" dirty="0" smtClean="0"/>
              <a:t>			anyagmozgató gépek jobb kihasználása,</a:t>
            </a:r>
          </a:p>
          <a:p>
            <a:pPr algn="just">
              <a:buNone/>
            </a:pPr>
            <a:r>
              <a:rPr lang="hu-HU" sz="1600" dirty="0" smtClean="0"/>
              <a:t>			adminisztrációs munka csökkentése.</a:t>
            </a:r>
          </a:p>
          <a:p>
            <a:pPr algn="just">
              <a:buNone/>
            </a:pPr>
            <a:r>
              <a:rPr lang="hu-HU" sz="1600" dirty="0" smtClean="0"/>
              <a:t>			Méret és tömeg megválasztásakor:</a:t>
            </a:r>
          </a:p>
          <a:p>
            <a:pPr algn="just">
              <a:buNone/>
            </a:pPr>
            <a:r>
              <a:rPr lang="hu-HU" sz="1600" dirty="0" smtClean="0"/>
              <a:t>				- szállítóeszköz teherbíró képessége és adottságai,</a:t>
            </a:r>
          </a:p>
          <a:p>
            <a:pPr algn="just">
              <a:buNone/>
            </a:pPr>
            <a:r>
              <a:rPr lang="hu-HU" sz="1600" dirty="0" smtClean="0"/>
              <a:t>				- rakodás módja,</a:t>
            </a:r>
          </a:p>
          <a:p>
            <a:pPr algn="just">
              <a:buNone/>
            </a:pPr>
            <a:r>
              <a:rPr lang="hu-HU" sz="1600" dirty="0" smtClean="0"/>
              <a:t>				- be- és kitárolás technológiája,</a:t>
            </a:r>
          </a:p>
          <a:p>
            <a:pPr algn="just">
              <a:buNone/>
            </a:pPr>
            <a:r>
              <a:rPr lang="hu-HU" sz="1600" dirty="0" smtClean="0"/>
              <a:t>				- leggyakoribb elosztási igények.</a:t>
            </a:r>
          </a:p>
          <a:p>
            <a:pPr algn="just">
              <a:buNone/>
            </a:pPr>
            <a:r>
              <a:rPr lang="hu-HU" sz="1600" dirty="0" smtClean="0"/>
              <a:t>				</a:t>
            </a:r>
          </a:p>
          <a:p>
            <a:pPr algn="just"/>
            <a:endParaRPr lang="hu-H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Autofit/>
          </a:bodyPr>
          <a:lstStyle/>
          <a:p>
            <a:pPr lvl="1">
              <a:buNone/>
            </a:pPr>
            <a:r>
              <a:rPr lang="hu-HU" sz="1600" dirty="0" smtClean="0"/>
              <a:t>         ad b.)	A termékre a környezet különböző hatásokat, un. szállítási és 			tárolási igénybevételeket fejt ki:</a:t>
            </a:r>
          </a:p>
          <a:p>
            <a:pPr lvl="1">
              <a:buNone/>
            </a:pPr>
            <a:r>
              <a:rPr lang="hu-HU" sz="1600" dirty="0" smtClean="0"/>
              <a:t>                                                   - közvetlen emberi beavatkozás (árumozgatás),</a:t>
            </a:r>
          </a:p>
          <a:p>
            <a:pPr lvl="1">
              <a:buNone/>
            </a:pPr>
            <a:r>
              <a:rPr lang="hu-HU" sz="1600" dirty="0" smtClean="0"/>
              <a:t>                                                   - közvetett emberi beavatkozás (légszennyezés),</a:t>
            </a:r>
          </a:p>
          <a:p>
            <a:pPr lvl="1">
              <a:buNone/>
            </a:pPr>
            <a:r>
              <a:rPr lang="hu-HU" sz="1600" dirty="0" smtClean="0"/>
              <a:t>                                                   - természeti környezet (időjárás, biológiai tényezők).</a:t>
            </a:r>
          </a:p>
          <a:p>
            <a:pPr lvl="1">
              <a:buNone/>
            </a:pPr>
            <a:r>
              <a:rPr lang="hu-HU" sz="1600" dirty="0" smtClean="0"/>
              <a:t>		ad c.)	Egyes anyagok veszélyes mértékben károsíthatják környezetünket:</a:t>
            </a:r>
          </a:p>
          <a:p>
            <a:pPr lvl="1">
              <a:buNone/>
            </a:pPr>
            <a:r>
              <a:rPr lang="hu-HU" sz="1600" dirty="0" smtClean="0"/>
              <a:t>				 - közvetlen érintkezéssel (maró anyagok),</a:t>
            </a:r>
          </a:p>
          <a:p>
            <a:pPr lvl="1">
              <a:buNone/>
            </a:pPr>
            <a:r>
              <a:rPr lang="hu-HU" sz="1600" dirty="0" smtClean="0"/>
              <a:t>				 - közvetítő közeg segítségével (por légmozgás útján),</a:t>
            </a:r>
          </a:p>
          <a:p>
            <a:pPr lvl="1">
              <a:buNone/>
            </a:pPr>
            <a:r>
              <a:rPr lang="hu-HU" sz="1600" dirty="0" smtClean="0"/>
              <a:t>				 - közvetítő közeg nélkül (radioaktív anyagok).</a:t>
            </a:r>
          </a:p>
          <a:p>
            <a:pPr lvl="1">
              <a:buNone/>
            </a:pPr>
            <a:r>
              <a:rPr lang="hu-HU" sz="1600" dirty="0" smtClean="0"/>
              <a:t>		ad d.)	Az értékesítés szempontjából lényeges:</a:t>
            </a:r>
          </a:p>
          <a:p>
            <a:pPr lvl="1">
              <a:buNone/>
            </a:pPr>
            <a:r>
              <a:rPr lang="hu-HU" sz="1600" dirty="0" smtClean="0"/>
              <a:t>				 - vonzó megjelenés, figyelem felkeltés, emlékkép megőrzésére                      </a:t>
            </a:r>
            <a:br>
              <a:rPr lang="hu-HU" sz="1600" dirty="0" smtClean="0"/>
            </a:br>
            <a:r>
              <a:rPr lang="hu-HU" sz="1600" dirty="0" smtClean="0"/>
              <a:t>                                               való alkalmasság,</a:t>
            </a:r>
          </a:p>
          <a:p>
            <a:pPr lvl="1">
              <a:buNone/>
            </a:pPr>
            <a:r>
              <a:rPr lang="hu-HU" sz="1600" dirty="0" smtClean="0"/>
              <a:t>				 - fogyasztói érdekek szem előtt tartása,</a:t>
            </a:r>
          </a:p>
          <a:p>
            <a:pPr lvl="1">
              <a:buNone/>
            </a:pPr>
            <a:r>
              <a:rPr lang="hu-HU" sz="1600" dirty="0" smtClean="0"/>
              <a:t>				 - egyéb vásárlásra ösztönző elemek.</a:t>
            </a:r>
          </a:p>
          <a:p>
            <a:pPr lvl="1">
              <a:buNone/>
            </a:pPr>
            <a:r>
              <a:rPr lang="hu-HU" sz="1600" dirty="0" smtClean="0"/>
              <a:t>		ad e.)	A korszerű csomagolás számos eszközzel nyújthat segítséget a tartalom</a:t>
            </a:r>
            <a:br>
              <a:rPr lang="hu-HU" sz="1600" dirty="0" smtClean="0"/>
            </a:br>
            <a:r>
              <a:rPr lang="hu-HU" sz="1600" dirty="0" smtClean="0"/>
              <a:t>                        felhasználásához:</a:t>
            </a:r>
          </a:p>
          <a:p>
            <a:pPr lvl="1">
              <a:buNone/>
            </a:pPr>
            <a:r>
              <a:rPr lang="hu-HU" sz="1600" dirty="0" smtClean="0"/>
              <a:t>				 - egyszerűsíti a felhasználásra való előkészítést</a:t>
            </a:r>
            <a:br>
              <a:rPr lang="hu-HU" sz="1600" dirty="0" smtClean="0"/>
            </a:br>
            <a:r>
              <a:rPr lang="hu-HU" sz="1600" dirty="0" smtClean="0"/>
              <a:t>                                               (adagcsomagolás),</a:t>
            </a:r>
          </a:p>
          <a:p>
            <a:pPr lvl="1">
              <a:buNone/>
            </a:pPr>
            <a:r>
              <a:rPr lang="hu-HU" sz="1600" dirty="0" smtClean="0"/>
              <a:t>				- megkönnyíti a felhasználási folyamatot (aeroszolos festék-</a:t>
            </a:r>
            <a:br>
              <a:rPr lang="hu-HU" sz="1600" dirty="0" smtClean="0"/>
            </a:br>
            <a:r>
              <a:rPr lang="hu-HU" sz="1600" dirty="0" smtClean="0"/>
              <a:t>                                              patron),</a:t>
            </a:r>
          </a:p>
          <a:p>
            <a:pPr lvl="1">
              <a:buNone/>
            </a:pPr>
            <a:r>
              <a:rPr lang="hu-HU" sz="1600" dirty="0" smtClean="0"/>
              <a:t>				 - csökkenti vagy szükségtelenné teszi az utólagos műveleteket </a:t>
            </a:r>
          </a:p>
          <a:p>
            <a:pPr lvl="1">
              <a:buNone/>
            </a:pPr>
            <a:r>
              <a:rPr lang="hu-HU" sz="1600" dirty="0" smtClean="0"/>
              <a:t>				   (főzhető csomagolásnál elmarad a mosogatás).</a:t>
            </a:r>
          </a:p>
          <a:p>
            <a:pPr lvl="1">
              <a:buNone/>
            </a:pPr>
            <a:endParaRPr lang="hu-HU" sz="1600" dirty="0" smtClean="0"/>
          </a:p>
          <a:p>
            <a:pPr lvl="1">
              <a:buNone/>
            </a:pPr>
            <a:r>
              <a:rPr lang="hu-HU" sz="1600" dirty="0" smtClean="0"/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572296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hu-HU" sz="2400" b="1" dirty="0" smtClean="0"/>
              <a:t>	2.1. A csomagolás alapformái:</a:t>
            </a:r>
          </a:p>
          <a:p>
            <a:pPr lvl="1"/>
            <a:r>
              <a:rPr lang="hu-HU" sz="1900" dirty="0" smtClean="0"/>
              <a:t>Szállítási,</a:t>
            </a:r>
          </a:p>
          <a:p>
            <a:pPr lvl="1"/>
            <a:r>
              <a:rPr lang="hu-HU" sz="1900" dirty="0" smtClean="0"/>
              <a:t>Gyűjtő,</a:t>
            </a:r>
          </a:p>
          <a:p>
            <a:pPr lvl="1"/>
            <a:r>
              <a:rPr lang="hu-HU" sz="1900" dirty="0" smtClean="0"/>
              <a:t>Fogyasztói.	</a:t>
            </a:r>
          </a:p>
          <a:p>
            <a:r>
              <a:rPr lang="hu-HU" sz="2400" dirty="0" smtClean="0"/>
              <a:t>A </a:t>
            </a:r>
            <a:r>
              <a:rPr lang="hu-HU" sz="2400" i="1" dirty="0" smtClean="0"/>
              <a:t>szállítási csomagolás</a:t>
            </a:r>
            <a:r>
              <a:rPr lang="hu-HU" sz="2400" dirty="0" smtClean="0"/>
              <a:t>: főleg áru- és környezet-</a:t>
            </a:r>
          </a:p>
          <a:p>
            <a:pPr>
              <a:buNone/>
            </a:pPr>
            <a:r>
              <a:rPr lang="hu-HU" sz="2400" dirty="0" smtClean="0"/>
              <a:t>	védelem. Megkönnyíti az egységbe fogást, </a:t>
            </a:r>
          </a:p>
          <a:p>
            <a:pPr>
              <a:buNone/>
            </a:pPr>
            <a:r>
              <a:rPr lang="hu-HU" sz="2400" dirty="0" smtClean="0"/>
              <a:t>	mozgatást, tárolást és szállítást. Külső </a:t>
            </a:r>
          </a:p>
          <a:p>
            <a:pPr>
              <a:buNone/>
            </a:pPr>
            <a:r>
              <a:rPr lang="hu-HU" sz="2400" dirty="0" smtClean="0"/>
              <a:t>	megjelenésével szemben kisebb követelmények.</a:t>
            </a:r>
          </a:p>
          <a:p>
            <a:pPr>
              <a:buNone/>
            </a:pPr>
            <a:endParaRPr lang="hu-HU" sz="2400" dirty="0" smtClean="0"/>
          </a:p>
          <a:p>
            <a:r>
              <a:rPr lang="hu-HU" sz="2400" dirty="0" smtClean="0"/>
              <a:t>A </a:t>
            </a:r>
            <a:r>
              <a:rPr lang="hu-HU" sz="2400" i="1" dirty="0" smtClean="0"/>
              <a:t>gyűjtő csomagolás </a:t>
            </a:r>
            <a:r>
              <a:rPr lang="hu-HU" sz="2400" dirty="0" smtClean="0"/>
              <a:t>alapvető feladata meghatározott mennyiségű csomagolt vagy csomagolatlan termék összefogása nagyobb egységbe.</a:t>
            </a:r>
          </a:p>
          <a:p>
            <a:pPr>
              <a:buNone/>
            </a:pPr>
            <a:r>
              <a:rPr lang="hu-HU" sz="2400" dirty="0" smtClean="0"/>
              <a:t>	A gyűjtő csomagolás célszerű és helyes méretezése elősegítheti a szállítási csomagolást is védő feladatának betöltésében.</a:t>
            </a:r>
          </a:p>
          <a:p>
            <a:pPr>
              <a:buNone/>
            </a:pPr>
            <a:endParaRPr lang="hu-HU" sz="2400" dirty="0" smtClean="0"/>
          </a:p>
          <a:p>
            <a:r>
              <a:rPr lang="hu-HU" sz="2400" dirty="0" smtClean="0"/>
              <a:t>A </a:t>
            </a:r>
            <a:r>
              <a:rPr lang="hu-HU" sz="2400" i="1" dirty="0" smtClean="0"/>
              <a:t>fogyasztói csomagolás </a:t>
            </a:r>
            <a:r>
              <a:rPr lang="hu-HU" sz="2400" dirty="0" smtClean="0"/>
              <a:t>a terméket a felhasználóig kísérő – önmagában szállításra többnyire alkalmatlan – ideiglenes védőburkolat. Feladata a megfelelő tájékoztatás , a könnyű kezelhetőség, a tartalom felhasználásának megkönnyítése. Igyekszik a vásárló döntését megkönnyíteni minden túlzó befolyásolási szándék nélkül.</a:t>
            </a:r>
          </a:p>
          <a:p>
            <a:pPr>
              <a:buNone/>
            </a:pPr>
            <a:r>
              <a:rPr lang="hu-HU" sz="2400" dirty="0" smtClean="0"/>
              <a:t>	</a:t>
            </a:r>
            <a:endParaRPr lang="hu-H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285728"/>
            <a:ext cx="2092563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39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dirty="0" smtClean="0"/>
              <a:t>	2.2 A csomagolás gazdaságossága</a:t>
            </a:r>
          </a:p>
          <a:p>
            <a:r>
              <a:rPr lang="hu-HU" sz="2200" dirty="0" smtClean="0"/>
              <a:t>A csomagolás szükségszerű, de nem termelő jellegű munka. A csomagolás kiegészítő, részben a termeléssel és elosztással, részben az értékesítéssel és felhasználással összefüggő szolgáltató tevékenység.</a:t>
            </a:r>
          </a:p>
          <a:p>
            <a:r>
              <a:rPr lang="hu-HU" sz="2200" dirty="0" smtClean="0"/>
              <a:t>A fejlett csomagolóiparra 45 – 50 % papír, 12 – 15 % műanyag felhasználás a jellemző. Az egyes csomagolóanyagok felcserélhetősége miatt fontos mutató a papír, a műanyag és a fém együttes felhasználási aránya. Ez fejlett esetben 80 % feletti érték.</a:t>
            </a:r>
          </a:p>
          <a:p>
            <a:r>
              <a:rPr lang="hu-HU" sz="2200" dirty="0" smtClean="0"/>
              <a:t>A csomagolás a gazdaság fejlettségének és  a lakosság életszínvonalának egyik mutatója. A csomagolásra fordított költségeket addig érdemes és célszerű növelni, amíg azok megtérülnek.</a:t>
            </a:r>
          </a:p>
          <a:p>
            <a:r>
              <a:rPr lang="hu-HU" sz="2200" dirty="0" smtClean="0"/>
              <a:t>Elsődleges megtérülési forrás az előállított termék védelme, amivel csökken a mennyiségi és minőségi veszteség.</a:t>
            </a:r>
          </a:p>
          <a:p>
            <a:endParaRPr lang="hu-H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sz="2200" dirty="0" smtClean="0"/>
              <a:t>                               </a:t>
            </a:r>
            <a:r>
              <a:rPr lang="hu-HU" sz="1600" dirty="0" smtClean="0"/>
              <a:t>H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 = (K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 – K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) / ( E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 – E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) ≥  1</a:t>
            </a:r>
          </a:p>
          <a:p>
            <a:pPr>
              <a:buNone/>
            </a:pPr>
            <a:r>
              <a:rPr lang="hu-HU" sz="1600" dirty="0" smtClean="0"/>
              <a:t>                                                </a:t>
            </a:r>
            <a:r>
              <a:rPr lang="hu-HU" sz="1400" dirty="0" smtClean="0"/>
              <a:t>ahol K</a:t>
            </a:r>
            <a:r>
              <a:rPr lang="hu-HU" sz="1400" baseline="-25000" dirty="0" smtClean="0"/>
              <a:t>1</a:t>
            </a:r>
            <a:r>
              <a:rPr lang="hu-HU" sz="1400" dirty="0" smtClean="0"/>
              <a:t> – a kár nagysága  a jelenlegi, olcsóbb csomagolásnál,</a:t>
            </a:r>
          </a:p>
          <a:p>
            <a:pPr>
              <a:buNone/>
            </a:pPr>
            <a:r>
              <a:rPr lang="hu-HU" sz="1400" dirty="0" smtClean="0"/>
              <a:t>                                                                 K</a:t>
            </a:r>
            <a:r>
              <a:rPr lang="hu-HU" sz="1400" baseline="-25000" dirty="0" smtClean="0"/>
              <a:t>2</a:t>
            </a:r>
            <a:r>
              <a:rPr lang="hu-HU" sz="1400" dirty="0" smtClean="0"/>
              <a:t> -  a várható kár nagysága az új csomagolás esetén,                   </a:t>
            </a:r>
          </a:p>
          <a:p>
            <a:pPr>
              <a:buNone/>
            </a:pPr>
            <a:r>
              <a:rPr lang="hu-HU" sz="1400" dirty="0" smtClean="0"/>
              <a:t>                                                                 E</a:t>
            </a:r>
            <a:r>
              <a:rPr lang="hu-HU" sz="1400" baseline="-25000" dirty="0" smtClean="0"/>
              <a:t>1</a:t>
            </a:r>
            <a:r>
              <a:rPr lang="hu-HU" sz="1400" dirty="0" smtClean="0"/>
              <a:t>  -  a jelenlegi csomagolási ráfordítás,</a:t>
            </a:r>
          </a:p>
          <a:p>
            <a:pPr>
              <a:buNone/>
            </a:pPr>
            <a:r>
              <a:rPr lang="hu-HU" sz="1400" dirty="0" smtClean="0"/>
              <a:t>                                                                 E</a:t>
            </a:r>
            <a:r>
              <a:rPr lang="hu-HU" sz="1400" baseline="-25000" dirty="0" smtClean="0"/>
              <a:t>2</a:t>
            </a:r>
            <a:r>
              <a:rPr lang="hu-HU" sz="1400" dirty="0" smtClean="0"/>
              <a:t>  -  az új csomagolási ráfordítás.</a:t>
            </a:r>
          </a:p>
          <a:p>
            <a:r>
              <a:rPr lang="hu-HU" sz="2200" dirty="0" smtClean="0"/>
              <a:t>Előnyös a csomagolási ráfordítások növelése, ha ezzel más területen – pl.: áruelosztásban – érhető el megtakarítás. </a:t>
            </a:r>
          </a:p>
          <a:p>
            <a:pPr marL="0">
              <a:spcBef>
                <a:spcPts val="0"/>
              </a:spcBef>
              <a:buNone/>
            </a:pPr>
            <a:r>
              <a:rPr lang="hu-HU" sz="3600" dirty="0" smtClean="0"/>
              <a:t>                    </a:t>
            </a:r>
            <a:r>
              <a:rPr lang="hu-HU" sz="1600" dirty="0" smtClean="0"/>
              <a:t>H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 = M / ( E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 – E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) ≥  1</a:t>
            </a:r>
          </a:p>
          <a:p>
            <a:pPr marL="0">
              <a:spcBef>
                <a:spcPts val="0"/>
              </a:spcBef>
              <a:buNone/>
            </a:pPr>
            <a:r>
              <a:rPr lang="hu-HU" sz="1400" dirty="0" smtClean="0"/>
              <a:t>                                                          ahol M – az elérhető megtakarítás.</a:t>
            </a:r>
          </a:p>
          <a:p>
            <a:pPr marL="0">
              <a:spcBef>
                <a:spcPts val="0"/>
              </a:spcBef>
            </a:pPr>
            <a:r>
              <a:rPr lang="hu-HU" sz="2200" dirty="0" smtClean="0"/>
              <a:t>Gazdaságos a jobb csomagolás, ha elősegíti, hogy magasabb áron   </a:t>
            </a:r>
            <a:br>
              <a:rPr lang="hu-HU" sz="2200" dirty="0" smtClean="0"/>
            </a:br>
            <a:r>
              <a:rPr lang="hu-HU" sz="2200" dirty="0" smtClean="0"/>
              <a:t>      történhet az értéke</a:t>
            </a:r>
            <a:r>
              <a:rPr lang="hu-HU" sz="2400" dirty="0" smtClean="0"/>
              <a:t>sítés és ezzel növeli a bevételt.</a:t>
            </a:r>
          </a:p>
          <a:p>
            <a:pPr marL="0">
              <a:spcBef>
                <a:spcPts val="0"/>
              </a:spcBef>
            </a:pPr>
            <a:endParaRPr lang="hu-HU" sz="2200" dirty="0" smtClean="0"/>
          </a:p>
          <a:p>
            <a:pPr>
              <a:buNone/>
            </a:pPr>
            <a:r>
              <a:rPr lang="hu-HU" sz="1600" dirty="0" smtClean="0"/>
              <a:t>                                              H</a:t>
            </a:r>
            <a:r>
              <a:rPr lang="hu-HU" sz="1600" baseline="-25000" dirty="0" smtClean="0"/>
              <a:t>3</a:t>
            </a:r>
            <a:r>
              <a:rPr lang="hu-HU" sz="1600" dirty="0" smtClean="0"/>
              <a:t> = (B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 – B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) / ( E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 – E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) ≥  1</a:t>
            </a:r>
          </a:p>
          <a:p>
            <a:pPr>
              <a:buNone/>
            </a:pPr>
            <a:r>
              <a:rPr lang="hu-HU" sz="1400" dirty="0" smtClean="0"/>
              <a:t>                                                            ahol B</a:t>
            </a:r>
            <a:r>
              <a:rPr lang="hu-HU" sz="1400" baseline="-25000" dirty="0" smtClean="0"/>
              <a:t>1</a:t>
            </a:r>
            <a:r>
              <a:rPr lang="hu-HU" sz="1400" dirty="0" smtClean="0"/>
              <a:t> – a bevétel nagysága  a jelenlegi, olcsóbb csomagolásnál,</a:t>
            </a:r>
          </a:p>
          <a:p>
            <a:pPr>
              <a:buNone/>
            </a:pPr>
            <a:r>
              <a:rPr lang="hu-HU" sz="1400" dirty="0" smtClean="0"/>
              <a:t>                                                                     B</a:t>
            </a:r>
            <a:r>
              <a:rPr lang="hu-HU" sz="1400" baseline="-25000" dirty="0" smtClean="0"/>
              <a:t>2</a:t>
            </a:r>
            <a:r>
              <a:rPr lang="hu-HU" sz="1400" dirty="0" smtClean="0"/>
              <a:t> -  a várható bevétel nagysága az új csomagolás esetén.</a:t>
            </a:r>
          </a:p>
          <a:p>
            <a:r>
              <a:rPr lang="hu-HU" sz="2200" dirty="0" smtClean="0"/>
              <a:t>Az egyes tényezőket nem külön-külön, hanem összevontan kell  elemezni.</a:t>
            </a:r>
          </a:p>
          <a:p>
            <a:pPr>
              <a:buNone/>
            </a:pPr>
            <a:r>
              <a:rPr lang="hu-HU" sz="2200" dirty="0" smtClean="0"/>
              <a:t>                                  </a:t>
            </a:r>
            <a:r>
              <a:rPr lang="hu-HU" sz="1600" dirty="0" smtClean="0"/>
              <a:t>H  =  [(K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 – K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) +  M +  (B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 – B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)]  / ( E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 – E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) ≥  1</a:t>
            </a:r>
            <a:endParaRPr lang="hu-H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04867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sz="2200" b="1" dirty="0" smtClean="0"/>
              <a:t>	2.3 Csomagolóanyagok és eszközök</a:t>
            </a:r>
          </a:p>
          <a:p>
            <a:r>
              <a:rPr lang="hu-HU" sz="2200" dirty="0" smtClean="0"/>
              <a:t>A csomagolóanyagokat általában csomagoló eszközökké alakítják. A csomagoláshoz szükségesek a csomagolási segédanyagok is (pl.: címke, záró elemek, pántoló szalagok, stb.).</a:t>
            </a:r>
          </a:p>
          <a:p>
            <a:r>
              <a:rPr lang="hu-HU" sz="2200" dirty="0" smtClean="0"/>
              <a:t>A csomagolószer a </a:t>
            </a:r>
          </a:p>
          <a:p>
            <a:pPr lvl="1"/>
            <a:r>
              <a:rPr lang="hu-HU" sz="1800" dirty="0" smtClean="0"/>
              <a:t>Csomagolóanyagok,</a:t>
            </a:r>
          </a:p>
          <a:p>
            <a:pPr lvl="1"/>
            <a:r>
              <a:rPr lang="hu-HU" sz="1800" dirty="0" smtClean="0"/>
              <a:t>Csomagoló eszközök,</a:t>
            </a:r>
          </a:p>
          <a:p>
            <a:pPr lvl="1"/>
            <a:r>
              <a:rPr lang="hu-HU" sz="1800" dirty="0" smtClean="0"/>
              <a:t>Csomagolási segédanyagok</a:t>
            </a:r>
          </a:p>
          <a:p>
            <a:pPr lvl="1">
              <a:buNone/>
            </a:pPr>
            <a:r>
              <a:rPr lang="hu-HU" sz="2200" dirty="0" smtClean="0"/>
              <a:t>gyűjtőfogalma.</a:t>
            </a:r>
          </a:p>
          <a:p>
            <a:r>
              <a:rPr lang="hu-HU" sz="2200" dirty="0" smtClean="0"/>
              <a:t>Megkülönböztethető</a:t>
            </a:r>
          </a:p>
          <a:p>
            <a:pPr lvl="1"/>
            <a:r>
              <a:rPr lang="hu-HU" sz="1800" dirty="0" smtClean="0"/>
              <a:t>Papír,</a:t>
            </a:r>
          </a:p>
          <a:p>
            <a:pPr lvl="1"/>
            <a:r>
              <a:rPr lang="hu-HU" sz="1800" dirty="0" smtClean="0"/>
              <a:t>Fa,</a:t>
            </a:r>
          </a:p>
          <a:p>
            <a:pPr lvl="1"/>
            <a:r>
              <a:rPr lang="hu-HU" sz="1800" dirty="0" smtClean="0"/>
              <a:t>Fém,</a:t>
            </a:r>
          </a:p>
          <a:p>
            <a:pPr lvl="1"/>
            <a:r>
              <a:rPr lang="hu-HU" sz="1800" dirty="0" smtClean="0"/>
              <a:t>Üveg,</a:t>
            </a:r>
          </a:p>
          <a:p>
            <a:pPr lvl="1"/>
            <a:r>
              <a:rPr lang="hu-HU" sz="1800" dirty="0" smtClean="0"/>
              <a:t>Műanyag,</a:t>
            </a:r>
          </a:p>
          <a:p>
            <a:pPr lvl="1"/>
            <a:r>
              <a:rPr lang="hu-HU" sz="1800" dirty="0" smtClean="0"/>
              <a:t>Textil,</a:t>
            </a:r>
          </a:p>
          <a:p>
            <a:pPr lvl="1"/>
            <a:r>
              <a:rPr lang="hu-HU" sz="1800" dirty="0" smtClean="0"/>
              <a:t>Kombinált</a:t>
            </a:r>
          </a:p>
          <a:p>
            <a:pPr lvl="1">
              <a:buNone/>
            </a:pPr>
            <a:r>
              <a:rPr lang="hu-HU" sz="2200" dirty="0" smtClean="0"/>
              <a:t>csomagoló szerek.</a:t>
            </a:r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endParaRPr lang="hu-H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u-HU" sz="2200" b="1" dirty="0" smtClean="0"/>
              <a:t>3. EGYSÉGRAKOMÁNY (ER) KÉPZÉS</a:t>
            </a:r>
          </a:p>
          <a:p>
            <a:pPr algn="just"/>
            <a:r>
              <a:rPr lang="hu-HU" sz="2200" dirty="0" smtClean="0"/>
              <a:t>A termékek előállítási, raktározási és elosztási folyamatában nagyszámú rakodási és mozgatási művelet található. E műveletek fejlesztésének, gépesítésének legfontosabb feltétele, hogy az anyagok, alkatrészek szállítása, tárolása megfelelő eszközökkel, összefogott egységekben történjen. Így a kapcsolódó műveletek gyorsabban, biztonságosabban és gazdaságosabban végezhetők el.</a:t>
            </a:r>
          </a:p>
          <a:p>
            <a:pPr algn="just"/>
            <a:r>
              <a:rPr lang="hu-HU" sz="2200" dirty="0" smtClean="0"/>
              <a:t>Az ER képzés főbb műszaki - gazdasági előnyei:</a:t>
            </a:r>
          </a:p>
          <a:p>
            <a:pPr lvl="1" algn="just"/>
            <a:r>
              <a:rPr lang="hu-HU" sz="1800" dirty="0" smtClean="0"/>
              <a:t>Folyamatos, egyenletes, automatizálható és jól szabályozható anyagáramlás alakul ki,</a:t>
            </a:r>
          </a:p>
          <a:p>
            <a:pPr lvl="1" algn="just"/>
            <a:r>
              <a:rPr lang="hu-HU" sz="1800" dirty="0" smtClean="0"/>
              <a:t>Be- és kitárolás gyorsabb, állásidők csökkenek,</a:t>
            </a:r>
          </a:p>
          <a:p>
            <a:pPr lvl="1" algn="just"/>
            <a:r>
              <a:rPr lang="hu-HU" sz="1800" dirty="0" smtClean="0"/>
              <a:t>Csomagolóanyag és időráfordítás megtakarítás,</a:t>
            </a:r>
          </a:p>
          <a:p>
            <a:pPr lvl="1" algn="just"/>
            <a:r>
              <a:rPr lang="hu-HU" sz="1800" dirty="0" smtClean="0"/>
              <a:t>Árukezelések számának csökkenése,</a:t>
            </a:r>
          </a:p>
          <a:p>
            <a:pPr lvl="1" algn="just"/>
            <a:r>
              <a:rPr lang="hu-HU" sz="1800" dirty="0" smtClean="0"/>
              <a:t>Nehéz fizikai munka megszűntetése,</a:t>
            </a:r>
          </a:p>
          <a:p>
            <a:pPr lvl="1" algn="just"/>
            <a:r>
              <a:rPr lang="hu-HU" sz="1800" dirty="0" smtClean="0"/>
              <a:t>Munkaerő-megtakarítás,</a:t>
            </a:r>
          </a:p>
          <a:p>
            <a:pPr lvl="1" algn="just"/>
            <a:r>
              <a:rPr lang="hu-HU" sz="1800" dirty="0" smtClean="0"/>
              <a:t>Árukárok csökkenése,</a:t>
            </a:r>
          </a:p>
          <a:p>
            <a:pPr lvl="1" algn="just"/>
            <a:r>
              <a:rPr lang="hu-HU" sz="1800" dirty="0" smtClean="0"/>
              <a:t>Raktári áruk gyors, könnyű ellenőrizhetősége.</a:t>
            </a:r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80720"/>
          </a:xfrm>
        </p:spPr>
        <p:txBody>
          <a:bodyPr>
            <a:normAutofit lnSpcReduction="10000"/>
          </a:bodyPr>
          <a:lstStyle/>
          <a:p>
            <a:r>
              <a:rPr lang="hu-HU" sz="2200" dirty="0" smtClean="0"/>
              <a:t>Sokféle igény kielégítésére sokfajta </a:t>
            </a:r>
            <a:r>
              <a:rPr lang="hu-HU" sz="2200" dirty="0" err="1" smtClean="0"/>
              <a:t>ER-képző</a:t>
            </a:r>
            <a:r>
              <a:rPr lang="hu-HU" sz="2200" dirty="0" smtClean="0"/>
              <a:t> eszköz kialakítása szükséges. Kialakításuknál törekedni kell:</a:t>
            </a:r>
          </a:p>
          <a:p>
            <a:pPr lvl="1"/>
            <a:r>
              <a:rPr lang="hu-HU" sz="1800" dirty="0" err="1" smtClean="0"/>
              <a:t>ER-képző</a:t>
            </a:r>
            <a:r>
              <a:rPr lang="hu-HU" sz="1800" dirty="0" smtClean="0"/>
              <a:t> eszköz maximális</a:t>
            </a:r>
          </a:p>
          <a:p>
            <a:pPr lvl="2"/>
            <a:r>
              <a:rPr lang="hu-HU" sz="1400" dirty="0" smtClean="0"/>
              <a:t>alapterület,</a:t>
            </a:r>
          </a:p>
          <a:p>
            <a:pPr lvl="2"/>
            <a:r>
              <a:rPr lang="hu-HU" sz="1400" dirty="0" smtClean="0"/>
              <a:t>térfogat,</a:t>
            </a:r>
          </a:p>
          <a:p>
            <a:pPr lvl="2"/>
            <a:r>
              <a:rPr lang="hu-HU" sz="1400" dirty="0" smtClean="0"/>
              <a:t>teherbírás</a:t>
            </a:r>
          </a:p>
          <a:p>
            <a:pPr lvl="1">
              <a:buNone/>
            </a:pPr>
            <a:r>
              <a:rPr lang="hu-HU" sz="1800" dirty="0" smtClean="0"/>
              <a:t>	kihasználására,</a:t>
            </a:r>
          </a:p>
          <a:p>
            <a:pPr lvl="1"/>
            <a:r>
              <a:rPr lang="hu-HU" sz="1800" dirty="0" err="1" smtClean="0"/>
              <a:t>ER-képző</a:t>
            </a:r>
            <a:r>
              <a:rPr lang="hu-HU" sz="1800" dirty="0" smtClean="0"/>
              <a:t> eszközök egységesítésére, tipizálására,</a:t>
            </a:r>
          </a:p>
          <a:p>
            <a:pPr lvl="1"/>
            <a:r>
              <a:rPr lang="hu-HU" sz="1800" dirty="0" smtClean="0"/>
              <a:t>Az optimális ER méretének kialakítására</a:t>
            </a:r>
          </a:p>
          <a:p>
            <a:pPr lvl="2"/>
            <a:r>
              <a:rPr lang="hu-HU" sz="1400" dirty="0" smtClean="0"/>
              <a:t>Nagyobb tömeg → nagyobb </a:t>
            </a:r>
            <a:r>
              <a:rPr lang="hu-HU" sz="1400" dirty="0" err="1" smtClean="0"/>
              <a:t>terherbírású</a:t>
            </a:r>
            <a:r>
              <a:rPr lang="hu-HU" sz="1400" dirty="0" smtClean="0"/>
              <a:t> gép, de csökken az anyagmozgatás gyakorisága,</a:t>
            </a:r>
          </a:p>
          <a:p>
            <a:pPr lvl="2"/>
            <a:r>
              <a:rPr lang="hu-HU" sz="1400" dirty="0" smtClean="0"/>
              <a:t>Kisebb tömeg     → gyakoribb mozgatás, de kisebb gép.</a:t>
            </a:r>
          </a:p>
          <a:p>
            <a:r>
              <a:rPr lang="hu-HU" sz="2200" dirty="0" smtClean="0"/>
              <a:t>ER képzési lehetőségek:</a:t>
            </a:r>
          </a:p>
          <a:p>
            <a:pPr lvl="1"/>
            <a:r>
              <a:rPr lang="hu-HU" sz="1800" dirty="0" smtClean="0"/>
              <a:t>Rakodóláda</a:t>
            </a:r>
          </a:p>
          <a:p>
            <a:pPr lvl="2"/>
            <a:r>
              <a:rPr lang="hu-HU" sz="1400" dirty="0" smtClean="0"/>
              <a:t>Szállítóláda,</a:t>
            </a:r>
          </a:p>
          <a:p>
            <a:pPr lvl="2"/>
            <a:r>
              <a:rPr lang="hu-HU" sz="1400" dirty="0" smtClean="0"/>
              <a:t>Rekesz,</a:t>
            </a:r>
          </a:p>
          <a:p>
            <a:pPr lvl="2"/>
            <a:r>
              <a:rPr lang="hu-HU" sz="1400" dirty="0" smtClean="0"/>
              <a:t>Különleges,</a:t>
            </a:r>
          </a:p>
          <a:p>
            <a:pPr lvl="1"/>
            <a:r>
              <a:rPr lang="hu-HU" sz="1800" dirty="0" smtClean="0"/>
              <a:t>Rakodólap</a:t>
            </a:r>
          </a:p>
          <a:p>
            <a:pPr lvl="2"/>
            <a:r>
              <a:rPr lang="hu-HU" sz="1400" dirty="0" smtClean="0"/>
              <a:t>Sík,</a:t>
            </a:r>
          </a:p>
          <a:p>
            <a:pPr lvl="2"/>
            <a:r>
              <a:rPr lang="hu-HU" sz="1400" dirty="0" smtClean="0"/>
              <a:t>Oldalfalas,</a:t>
            </a:r>
          </a:p>
          <a:p>
            <a:pPr lvl="2"/>
            <a:r>
              <a:rPr lang="hu-HU" sz="1400" dirty="0" smtClean="0"/>
              <a:t>Különleges, </a:t>
            </a:r>
          </a:p>
          <a:p>
            <a:pPr lvl="1"/>
            <a:r>
              <a:rPr lang="hu-HU" sz="1800" dirty="0" smtClean="0"/>
              <a:t>Szállítótartály</a:t>
            </a:r>
          </a:p>
          <a:p>
            <a:pPr lvl="2"/>
            <a:r>
              <a:rPr lang="hu-HU" sz="1400" dirty="0" smtClean="0"/>
              <a:t>Kis (v ≤ 3 m</a:t>
            </a:r>
            <a:r>
              <a:rPr lang="hu-HU" sz="1400" baseline="30000" dirty="0" smtClean="0"/>
              <a:t>3</a:t>
            </a:r>
            <a:r>
              <a:rPr lang="hu-HU" sz="1400" dirty="0" smtClean="0"/>
              <a:t>),</a:t>
            </a:r>
          </a:p>
          <a:p>
            <a:pPr lvl="2"/>
            <a:r>
              <a:rPr lang="hu-HU" sz="1400" dirty="0" smtClean="0"/>
              <a:t>Közepes (v ≤ 6 m</a:t>
            </a:r>
            <a:r>
              <a:rPr lang="hu-HU" sz="1400" baseline="30000" dirty="0" smtClean="0"/>
              <a:t>3</a:t>
            </a:r>
            <a:r>
              <a:rPr lang="hu-HU" sz="1400" dirty="0" smtClean="0"/>
              <a:t>, l ≤ 6 m),</a:t>
            </a:r>
          </a:p>
          <a:p>
            <a:pPr lvl="2"/>
            <a:r>
              <a:rPr lang="hu-HU" sz="1400" dirty="0" smtClean="0"/>
              <a:t>Nagy (l ≤ 12 m).</a:t>
            </a:r>
          </a:p>
          <a:p>
            <a:pPr lvl="1"/>
            <a:endParaRPr lang="hu-HU" sz="1800" dirty="0" smtClean="0"/>
          </a:p>
          <a:p>
            <a:pPr lvl="1"/>
            <a:endParaRPr lang="hu-HU" sz="1000" dirty="0" smtClean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3212976"/>
            <a:ext cx="1123325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429000"/>
            <a:ext cx="11049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5589240"/>
            <a:ext cx="102120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5589240"/>
            <a:ext cx="1656184" cy="100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20" y="5643578"/>
            <a:ext cx="1008112" cy="889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624736"/>
          </a:xfrm>
        </p:spPr>
        <p:txBody>
          <a:bodyPr>
            <a:normAutofit/>
          </a:bodyPr>
          <a:lstStyle/>
          <a:p>
            <a:pPr lvl="1"/>
            <a:r>
              <a:rPr lang="hu-HU" sz="1800" dirty="0" smtClean="0"/>
              <a:t>egyéb módon képzett </a:t>
            </a:r>
          </a:p>
          <a:p>
            <a:pPr lvl="2"/>
            <a:r>
              <a:rPr lang="hu-HU" sz="1400" dirty="0" smtClean="0"/>
              <a:t>Rögzítés nélkül,</a:t>
            </a:r>
          </a:p>
          <a:p>
            <a:pPr lvl="2"/>
            <a:r>
              <a:rPr lang="hu-HU" sz="1400" dirty="0" smtClean="0"/>
              <a:t>Átkötéssel,</a:t>
            </a:r>
          </a:p>
          <a:p>
            <a:pPr lvl="2"/>
            <a:r>
              <a:rPr lang="hu-HU" sz="1400" dirty="0" smtClean="0"/>
              <a:t>Kötegeléssel, </a:t>
            </a:r>
          </a:p>
          <a:p>
            <a:pPr lvl="2"/>
            <a:r>
              <a:rPr lang="hu-HU" sz="1400" dirty="0" smtClean="0"/>
              <a:t>Hálóval,</a:t>
            </a:r>
          </a:p>
          <a:p>
            <a:pPr lvl="2"/>
            <a:r>
              <a:rPr lang="hu-HU" sz="1400" dirty="0" smtClean="0"/>
              <a:t>Lágyfalú tartály.</a:t>
            </a:r>
          </a:p>
          <a:p>
            <a:r>
              <a:rPr lang="hu-HU" sz="2200" dirty="0" smtClean="0"/>
              <a:t>A gépiparban a legjelentősebb és a leggyakoribb </a:t>
            </a:r>
            <a:r>
              <a:rPr lang="hu-HU" sz="2200" dirty="0" err="1" smtClean="0"/>
              <a:t>ER-képzés</a:t>
            </a:r>
            <a:r>
              <a:rPr lang="hu-HU" sz="2200" dirty="0" smtClean="0"/>
              <a:t> a rakodólapos kialakítás. </a:t>
            </a:r>
          </a:p>
          <a:p>
            <a:r>
              <a:rPr lang="hu-HU" sz="2200" dirty="0" smtClean="0"/>
              <a:t>Ennek lényege, hogy bizonyos mennyiségű azonos (vagy különböző) alkatrészt, terméket meghatározott méretű segédeszközön – rakodólapon – </a:t>
            </a:r>
            <a:r>
              <a:rPr lang="hu-HU" sz="2200" dirty="0" err="1" smtClean="0"/>
              <a:t>ER-ré</a:t>
            </a:r>
            <a:r>
              <a:rPr lang="hu-HU" sz="2200" dirty="0" smtClean="0"/>
              <a:t> fognak össze és együtt szállítják, rakodják, tárolják. </a:t>
            </a:r>
          </a:p>
          <a:p>
            <a:r>
              <a:rPr lang="hu-HU" sz="2200" dirty="0" smtClean="0"/>
              <a:t>Ez lehetőséget teremt az üzemen belüli anyagmozgatás, valamint a szállítás azonos mozgásrendszerbe foglalására. Ezzel biztosítható, hogy  az alkatrész gyártását követően azonnal rakodólapra helyezzék azokat és csak a felhasználást közvetlenül megelőzve kelljen leemelni.</a:t>
            </a:r>
          </a:p>
          <a:p>
            <a:r>
              <a:rPr lang="hu-HU" sz="2200" dirty="0" smtClean="0"/>
              <a:t>Az RST folyamaton belüli használat előfeltétele, hogy a gyártó és a kereskedelem ugyanolyan méretű és szerkezetű rakodólapot használjon.</a:t>
            </a:r>
            <a:endParaRPr lang="hu-H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r>
              <a:rPr lang="hu-HU" sz="2200" dirty="0" smtClean="0"/>
              <a:t>Rakodólapok felosztása:</a:t>
            </a:r>
          </a:p>
          <a:p>
            <a:pPr lvl="1"/>
            <a:r>
              <a:rPr lang="hu-HU" sz="1800" dirty="0" smtClean="0"/>
              <a:t>Sík,</a:t>
            </a:r>
          </a:p>
          <a:p>
            <a:pPr lvl="1"/>
            <a:r>
              <a:rPr lang="hu-HU" sz="1800" dirty="0" smtClean="0"/>
              <a:t>Sík rászerelhető kerettel,</a:t>
            </a:r>
          </a:p>
          <a:p>
            <a:pPr lvl="1"/>
            <a:r>
              <a:rPr lang="hu-HU" sz="1800" dirty="0" smtClean="0"/>
              <a:t>Oldalfalas,</a:t>
            </a:r>
          </a:p>
          <a:p>
            <a:pPr lvl="1"/>
            <a:r>
              <a:rPr lang="hu-HU" sz="1800" dirty="0" smtClean="0"/>
              <a:t>Különleges.</a:t>
            </a:r>
          </a:p>
          <a:p>
            <a:pPr lvl="1">
              <a:buNone/>
            </a:pPr>
            <a:endParaRPr lang="hu-HU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241952"/>
            <a:ext cx="5392110" cy="4568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060848"/>
            <a:ext cx="1512168" cy="2391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5182504"/>
            <a:ext cx="1590675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5182504"/>
            <a:ext cx="157162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53952" y="4365104"/>
            <a:ext cx="1584176" cy="1107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200" dirty="0" smtClean="0"/>
              <a:t>Rakodólapok választéka</a:t>
            </a:r>
            <a:endParaRPr lang="hu-HU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96751"/>
            <a:ext cx="7128792" cy="5253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r>
              <a:rPr lang="hu-HU" sz="2200" dirty="0" smtClean="0"/>
              <a:t>Rakodólapok anyaga szerinti csoportosítás:</a:t>
            </a:r>
          </a:p>
          <a:p>
            <a:pPr lvl="1"/>
            <a:r>
              <a:rPr lang="hu-HU" sz="1800" dirty="0" smtClean="0"/>
              <a:t>Fa és préselt lemez,</a:t>
            </a:r>
          </a:p>
          <a:p>
            <a:pPr lvl="1"/>
            <a:r>
              <a:rPr lang="hu-HU" sz="1800" dirty="0" smtClean="0"/>
              <a:t>Acél,</a:t>
            </a:r>
          </a:p>
          <a:p>
            <a:pPr lvl="1"/>
            <a:r>
              <a:rPr lang="hu-HU" sz="1800" dirty="0" smtClean="0"/>
              <a:t>Műanyag,</a:t>
            </a:r>
          </a:p>
          <a:p>
            <a:pPr lvl="1"/>
            <a:r>
              <a:rPr lang="hu-HU" sz="1800" dirty="0" smtClean="0"/>
              <a:t>Préselt papír és hullámpapírlemez,</a:t>
            </a:r>
          </a:p>
          <a:p>
            <a:pPr lvl="1"/>
            <a:r>
              <a:rPr lang="hu-HU" sz="1800" dirty="0" smtClean="0"/>
              <a:t>Vegyes (műanyag + fém).</a:t>
            </a:r>
            <a:endParaRPr lang="hu-HU" sz="2200" dirty="0" smtClean="0"/>
          </a:p>
          <a:p>
            <a:r>
              <a:rPr lang="hu-HU" sz="2200" dirty="0" smtClean="0"/>
              <a:t>Kezelhetőség szerinti csoportosítás:</a:t>
            </a:r>
          </a:p>
          <a:p>
            <a:pPr lvl="1"/>
            <a:r>
              <a:rPr lang="hu-HU" sz="1800" dirty="0" smtClean="0"/>
              <a:t>Emelővillával, </a:t>
            </a:r>
          </a:p>
          <a:p>
            <a:pPr lvl="1"/>
            <a:r>
              <a:rPr lang="hu-HU" sz="1800" dirty="0" smtClean="0"/>
              <a:t>Emelőlappal,</a:t>
            </a:r>
          </a:p>
          <a:p>
            <a:pPr lvl="1"/>
            <a:r>
              <a:rPr lang="hu-HU" sz="1800" dirty="0" smtClean="0"/>
              <a:t>Egymásra </a:t>
            </a:r>
            <a:r>
              <a:rPr lang="hu-HU" sz="1800" dirty="0" err="1" smtClean="0"/>
              <a:t>halmazolható</a:t>
            </a:r>
            <a:r>
              <a:rPr lang="hu-HU" sz="1800" dirty="0" smtClean="0"/>
              <a:t>.</a:t>
            </a:r>
          </a:p>
          <a:p>
            <a:pPr>
              <a:buNone/>
            </a:pPr>
            <a:r>
              <a:rPr lang="hu-HU" sz="2200" dirty="0" smtClean="0"/>
              <a:t>	Felhasználás szerinti csoportosítás:</a:t>
            </a:r>
          </a:p>
          <a:p>
            <a:pPr lvl="1"/>
            <a:r>
              <a:rPr lang="hu-HU" sz="1800" dirty="0" smtClean="0"/>
              <a:t>egyszer használható – egy utas,</a:t>
            </a:r>
          </a:p>
          <a:p>
            <a:pPr lvl="1"/>
            <a:r>
              <a:rPr lang="hu-HU" sz="1800" dirty="0" smtClean="0"/>
              <a:t>Többször használható – több utas.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60648"/>
            <a:ext cx="2160240" cy="2575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356992"/>
            <a:ext cx="20288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4797152"/>
            <a:ext cx="1741695" cy="108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5013176"/>
            <a:ext cx="1937569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5013176"/>
            <a:ext cx="271892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sz="2400" b="1" i="1" dirty="0" smtClean="0"/>
              <a:t>	</a:t>
            </a:r>
            <a:r>
              <a:rPr lang="hu-HU" sz="2400" b="1" dirty="0" smtClean="0"/>
              <a:t>3.1 Szállítói csomagolás kialakítása</a:t>
            </a:r>
          </a:p>
          <a:p>
            <a:r>
              <a:rPr lang="hu-HU" sz="2400" dirty="0" smtClean="0"/>
              <a:t>A csomagolás minden esetben a termék méretéhez és jellemzői tulajdonságaihoz igazodik. </a:t>
            </a:r>
          </a:p>
          <a:p>
            <a:r>
              <a:rPr lang="hu-HU" sz="2400" dirty="0" smtClean="0"/>
              <a:t>Az ER képzésben az elsődleges szempont az </a:t>
            </a:r>
            <a:r>
              <a:rPr lang="hu-HU" sz="2400" dirty="0" err="1" smtClean="0"/>
              <a:t>ER-képző</a:t>
            </a:r>
            <a:r>
              <a:rPr lang="hu-HU" sz="2400" dirty="0" smtClean="0"/>
              <a:t> eszközhöz való igazodás:</a:t>
            </a:r>
          </a:p>
          <a:p>
            <a:pPr lvl="1"/>
            <a:r>
              <a:rPr lang="hu-HU" sz="2200" dirty="0" smtClean="0"/>
              <a:t>A rakfelülettől </a:t>
            </a:r>
            <a:r>
              <a:rPr lang="hu-HU" sz="2200" dirty="0" err="1" smtClean="0"/>
              <a:t>max</a:t>
            </a:r>
            <a:r>
              <a:rPr lang="hu-HU" sz="2200" dirty="0" smtClean="0"/>
              <a:t>. 10 mm-rel lóghat túl a csomag mérete oldalanként,</a:t>
            </a:r>
          </a:p>
          <a:p>
            <a:pPr lvl="1"/>
            <a:r>
              <a:rPr lang="hu-HU" sz="2200" dirty="0" smtClean="0"/>
              <a:t>Az 1 t teherbíró-képességet maximálisan ki kell használni,</a:t>
            </a:r>
          </a:p>
          <a:p>
            <a:pPr lvl="1"/>
            <a:r>
              <a:rPr lang="hu-HU" sz="2200" dirty="0" smtClean="0"/>
              <a:t>Biztonságos és szilárd </a:t>
            </a:r>
            <a:r>
              <a:rPr lang="hu-HU" sz="2200" dirty="0" err="1" smtClean="0"/>
              <a:t>halmazolhatóság</a:t>
            </a:r>
            <a:r>
              <a:rPr lang="hu-HU" sz="2200" dirty="0" smtClean="0"/>
              <a:t> feltételeit kell megteremteni,</a:t>
            </a:r>
          </a:p>
          <a:p>
            <a:pPr lvl="1"/>
            <a:r>
              <a:rPr lang="hu-HU" sz="2200" dirty="0" smtClean="0"/>
              <a:t>Az ER magassága és a stabilitása (a magasság lehetőleg ne legyen nagyobb, mint 1200 mm). Vasúti szállítás esetén az ER maximális magassága ne haladja meg a 940 mm-t, kivéve ha a vasúti kocsi raksúlya egysoros rakodással is kihasználható,</a:t>
            </a:r>
          </a:p>
          <a:p>
            <a:pPr lvl="1"/>
            <a:r>
              <a:rPr lang="hu-HU" sz="2200" dirty="0" smtClean="0"/>
              <a:t>Az ER tömege semmiképpen sem lépheti túl a rakodólap teherbírását, amely legtöbbször 1 tonna.</a:t>
            </a:r>
          </a:p>
          <a:p>
            <a:pPr lvl="1"/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hu-HU" sz="2400" b="1" i="1" dirty="0" smtClean="0"/>
              <a:t>	</a:t>
            </a:r>
            <a:r>
              <a:rPr lang="hu-HU" sz="2400" b="1" dirty="0" smtClean="0"/>
              <a:t>3.2 Kézi </a:t>
            </a:r>
            <a:r>
              <a:rPr lang="hu-HU" sz="2400" b="1" dirty="0" err="1" smtClean="0"/>
              <a:t>ER-képzés</a:t>
            </a:r>
            <a:endParaRPr lang="hu-HU" sz="2400" b="1" dirty="0" smtClean="0"/>
          </a:p>
          <a:p>
            <a:r>
              <a:rPr lang="hu-HU" sz="2400" dirty="0" smtClean="0"/>
              <a:t>A gyűjtőcsomagokat kézi erővel , egyenként helyezik a raklapra. </a:t>
            </a:r>
          </a:p>
          <a:p>
            <a:r>
              <a:rPr lang="hu-HU" sz="2400" dirty="0" smtClean="0"/>
              <a:t>Ennek a munkának a gépi segítése:</a:t>
            </a:r>
          </a:p>
          <a:p>
            <a:pPr lvl="1"/>
            <a:r>
              <a:rPr lang="hu-HU" sz="2000" dirty="0" smtClean="0"/>
              <a:t>Gyűjtőcsomagok mozgatása,</a:t>
            </a:r>
          </a:p>
          <a:p>
            <a:pPr lvl="1"/>
            <a:r>
              <a:rPr lang="hu-HU" sz="2000" dirty="0" smtClean="0"/>
              <a:t>Rakodólap előkészítése, emelése,</a:t>
            </a:r>
          </a:p>
          <a:p>
            <a:pPr lvl="1"/>
            <a:r>
              <a:rPr lang="hu-HU" sz="2000" dirty="0" smtClean="0"/>
              <a:t>Elkészített ER elszállítása.</a:t>
            </a:r>
          </a:p>
          <a:p>
            <a:pPr>
              <a:buNone/>
            </a:pPr>
            <a:r>
              <a:rPr lang="hu-HU" sz="2400" b="1" i="1" dirty="0" smtClean="0"/>
              <a:t>	</a:t>
            </a:r>
            <a:r>
              <a:rPr lang="hu-HU" sz="2400" b="1" dirty="0" smtClean="0"/>
              <a:t>3.3 Gépi ER képzés </a:t>
            </a:r>
          </a:p>
          <a:p>
            <a:r>
              <a:rPr lang="hu-HU" sz="2400" dirty="0" smtClean="0"/>
              <a:t>Akkor van szükség gépi palettázásra, ha</a:t>
            </a:r>
          </a:p>
          <a:p>
            <a:pPr lvl="1"/>
            <a:r>
              <a:rPr lang="hu-HU" sz="2000" dirty="0" smtClean="0"/>
              <a:t>a gyűjtőcsomagok nagy gyakorisággal érkeznek,</a:t>
            </a:r>
          </a:p>
          <a:p>
            <a:pPr lvl="1"/>
            <a:r>
              <a:rPr lang="hu-HU" sz="2000" dirty="0" smtClean="0"/>
              <a:t>az egyes csomagok tömege meghaladja a 30 kg-ot,</a:t>
            </a:r>
          </a:p>
          <a:p>
            <a:pPr lvl="1"/>
            <a:r>
              <a:rPr lang="hu-HU" sz="2000" dirty="0" smtClean="0"/>
              <a:t>magas ER képzés esetén.</a:t>
            </a:r>
          </a:p>
          <a:p>
            <a:r>
              <a:rPr lang="hu-HU" sz="2400" dirty="0" smtClean="0"/>
              <a:t>Leggyakoribb a felülről lefelé haladó </a:t>
            </a:r>
          </a:p>
          <a:p>
            <a:pPr>
              <a:buNone/>
            </a:pPr>
            <a:r>
              <a:rPr lang="hu-HU" sz="2400" dirty="0" smtClean="0"/>
              <a:t>	rakományképzés, de találkozni fordított</a:t>
            </a:r>
          </a:p>
          <a:p>
            <a:pPr>
              <a:buNone/>
            </a:pPr>
            <a:r>
              <a:rPr lang="hu-HU" sz="2000" dirty="0" smtClean="0"/>
              <a:t>	</a:t>
            </a:r>
            <a:r>
              <a:rPr lang="hu-HU" sz="2400" dirty="0" smtClean="0"/>
              <a:t>megoldással is, sőt esetenként kombinálják</a:t>
            </a:r>
          </a:p>
          <a:p>
            <a:pPr>
              <a:buNone/>
            </a:pPr>
            <a:r>
              <a:rPr lang="hu-HU" sz="2400" dirty="0" smtClean="0"/>
              <a:t>	a két megoldást.</a:t>
            </a:r>
          </a:p>
          <a:p>
            <a:r>
              <a:rPr lang="hu-HU" sz="2400" dirty="0" smtClean="0"/>
              <a:t>Félautomata és teljesen automatizált rendszerek</a:t>
            </a:r>
          </a:p>
          <a:p>
            <a:endParaRPr lang="hu-H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268760"/>
            <a:ext cx="286702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3861048"/>
            <a:ext cx="262084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35798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3.4 </a:t>
            </a:r>
            <a:r>
              <a:rPr lang="hu-HU" sz="2200" b="1" dirty="0" err="1" smtClean="0"/>
              <a:t>ER-ek</a:t>
            </a:r>
            <a:r>
              <a:rPr lang="hu-HU" sz="2200" b="1" dirty="0" smtClean="0"/>
              <a:t> rögzítése</a:t>
            </a:r>
          </a:p>
          <a:p>
            <a:r>
              <a:rPr lang="hu-HU" sz="2200" dirty="0" smtClean="0"/>
              <a:t>Az RST folyamat során jelentkező igénybevételek következtében a rakodólapra helyezett rakomány széteshet, szétcsúszhat. </a:t>
            </a:r>
          </a:p>
          <a:p>
            <a:r>
              <a:rPr lang="hu-HU" sz="2200" dirty="0" smtClean="0"/>
              <a:t>Az </a:t>
            </a:r>
            <a:r>
              <a:rPr lang="hu-HU" sz="2200" dirty="0" err="1" smtClean="0"/>
              <a:t>ER-ek</a:t>
            </a:r>
            <a:r>
              <a:rPr lang="hu-HU" sz="2200" dirty="0" smtClean="0"/>
              <a:t> gépi kezelhetőségének előfeltétele a ledőlés, elmozdulás megakadályozása. Az az </a:t>
            </a:r>
            <a:r>
              <a:rPr lang="hu-HU" sz="2200" dirty="0" err="1" smtClean="0"/>
              <a:t>ER-ek</a:t>
            </a:r>
            <a:r>
              <a:rPr lang="hu-HU" sz="2200" dirty="0" smtClean="0"/>
              <a:t> rögzítésével érhető el, amelyek a következők lehetnek:</a:t>
            </a:r>
          </a:p>
          <a:p>
            <a:pPr lvl="1"/>
            <a:r>
              <a:rPr lang="hu-HU" sz="1800" dirty="0" smtClean="0"/>
              <a:t>Kötésben való elhelyezés,</a:t>
            </a:r>
          </a:p>
          <a:p>
            <a:pPr lvl="1"/>
            <a:r>
              <a:rPr lang="hu-HU" sz="1800" dirty="0" smtClean="0"/>
              <a:t>Karmos fémrögzítő,</a:t>
            </a:r>
          </a:p>
          <a:p>
            <a:pPr lvl="1"/>
            <a:r>
              <a:rPr lang="hu-HU" sz="1800" dirty="0" smtClean="0"/>
              <a:t>Csomagsorok közötti tapadóerő növelése,</a:t>
            </a:r>
          </a:p>
          <a:p>
            <a:pPr lvl="1"/>
            <a:r>
              <a:rPr lang="hu-HU" sz="1800" dirty="0" smtClean="0"/>
              <a:t>Pántolás,</a:t>
            </a:r>
          </a:p>
          <a:p>
            <a:pPr lvl="1"/>
            <a:r>
              <a:rPr lang="hu-HU" sz="1800" dirty="0" smtClean="0"/>
              <a:t>Részleges vagy teljes burkolás,</a:t>
            </a:r>
          </a:p>
          <a:p>
            <a:pPr lvl="1"/>
            <a:r>
              <a:rPr lang="hu-HU" sz="1800" dirty="0" smtClean="0"/>
              <a:t>Segédeszköz alkalmazása.</a:t>
            </a:r>
          </a:p>
          <a:p>
            <a:pPr lvl="1">
              <a:buNone/>
            </a:pPr>
            <a:endParaRPr lang="hu-HU" sz="1800" dirty="0" smtClean="0"/>
          </a:p>
          <a:p>
            <a:r>
              <a:rPr lang="hu-HU" sz="2200" i="1" dirty="0" smtClean="0"/>
              <a:t>Tapadóerő  növelése</a:t>
            </a:r>
          </a:p>
          <a:p>
            <a:pPr lvl="1"/>
            <a:r>
              <a:rPr lang="hu-HU" sz="1800" dirty="0" smtClean="0"/>
              <a:t>Papír és műanyag alapú csomagolások rögzítésére alkalmazható eljárás.</a:t>
            </a:r>
          </a:p>
          <a:p>
            <a:pPr lvl="1"/>
            <a:r>
              <a:rPr lang="hu-HU" sz="1800" dirty="0" smtClean="0"/>
              <a:t>Ezek a következő megoldások lehetnek:</a:t>
            </a:r>
          </a:p>
          <a:p>
            <a:pPr lvl="2"/>
            <a:r>
              <a:rPr lang="hu-HU" sz="1400" dirty="0" smtClean="0"/>
              <a:t>Külső felület anyagához kevert vagy felhordott súrlódást növelő szerekkel,</a:t>
            </a:r>
          </a:p>
          <a:p>
            <a:pPr lvl="2"/>
            <a:r>
              <a:rPr lang="hu-HU" sz="1400" dirty="0" smtClean="0"/>
              <a:t>Köztes lapok használatával (nátronpapír),</a:t>
            </a:r>
          </a:p>
          <a:p>
            <a:pPr lvl="2"/>
            <a:r>
              <a:rPr lang="hu-HU" sz="1400" dirty="0" smtClean="0"/>
              <a:t>Ragasztóanyag alkalmazásával.</a:t>
            </a:r>
            <a:endParaRPr lang="hu-HU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2143116"/>
            <a:ext cx="10477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2492896"/>
            <a:ext cx="65340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642918"/>
            <a:ext cx="8640960" cy="5954434"/>
          </a:xfrm>
        </p:spPr>
        <p:txBody>
          <a:bodyPr>
            <a:normAutofit/>
          </a:bodyPr>
          <a:lstStyle/>
          <a:p>
            <a:r>
              <a:rPr lang="hu-HU" sz="2200" dirty="0" smtClean="0"/>
              <a:t>Köztes lapok alkalmazása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r>
              <a:rPr lang="hu-HU" sz="2200" dirty="0" smtClean="0"/>
              <a:t>Ragasztó alkalmazása (Hot </a:t>
            </a:r>
            <a:r>
              <a:rPr lang="hu-HU" sz="2200" dirty="0" err="1" smtClean="0"/>
              <a:t>Melt</a:t>
            </a:r>
            <a:r>
              <a:rPr lang="hu-HU" sz="2200" dirty="0" smtClean="0"/>
              <a:t> </a:t>
            </a:r>
          </a:p>
          <a:p>
            <a:pPr>
              <a:buNone/>
            </a:pPr>
            <a:r>
              <a:rPr lang="hu-HU" sz="2200" dirty="0" smtClean="0"/>
              <a:t>	ragasztási rendszer)</a:t>
            </a:r>
            <a:endParaRPr lang="hu-HU" sz="2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142984"/>
            <a:ext cx="6202633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636912"/>
            <a:ext cx="3256816" cy="3629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4149080"/>
            <a:ext cx="3312368" cy="1887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143668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Pántolás</a:t>
            </a:r>
          </a:p>
          <a:p>
            <a:pPr lvl="1"/>
            <a:r>
              <a:rPr lang="hu-HU" sz="1800" dirty="0" smtClean="0"/>
              <a:t>Ez a módszer a gyakorlatban nagyon jól bevált, széles körben alkalmazzák.</a:t>
            </a:r>
          </a:p>
          <a:p>
            <a:pPr lvl="1"/>
            <a:r>
              <a:rPr lang="hu-HU" sz="1800" dirty="0" smtClean="0"/>
              <a:t>A művelethez acél- vagy műanyag pántszalagot használnak.</a:t>
            </a:r>
          </a:p>
          <a:p>
            <a:pPr lvl="1"/>
            <a:r>
              <a:rPr lang="hu-HU" sz="1800" dirty="0" smtClean="0"/>
              <a:t>Acél szalag – hideghengerléssel – 10 - 32 mm széles, 0,3 - 1,0 mm vastag, végtelenítés: fémhüvellyel, hegesztéssel vagy sajtolással.</a:t>
            </a:r>
          </a:p>
          <a:p>
            <a:pPr lvl="1"/>
            <a:r>
              <a:rPr lang="hu-HU" sz="1800" dirty="0" smtClean="0"/>
              <a:t>Műanyag szalag  = nagyobb rugalmasság – kisebb szilárdság. Utóbbi évtizedben nagyon elterjedt, kisebb balesetveszély.</a:t>
            </a:r>
          </a:p>
          <a:p>
            <a:pPr lvl="1"/>
            <a:r>
              <a:rPr lang="hu-HU" sz="1800" dirty="0" smtClean="0"/>
              <a:t>Műanyag szalagok készülnek  - polipropilénből [pp](olcsóbb),</a:t>
            </a:r>
          </a:p>
          <a:p>
            <a:pPr lvl="1">
              <a:buNone/>
            </a:pPr>
            <a:r>
              <a:rPr lang="hu-HU" sz="1800" dirty="0" smtClean="0"/>
              <a:t>                                                          - poliészterből (drága).</a:t>
            </a:r>
          </a:p>
          <a:p>
            <a:pPr lvl="1"/>
            <a:r>
              <a:rPr lang="hu-HU" sz="1800" dirty="0" smtClean="0"/>
              <a:t>pp műanyag szalagok jellemzői:</a:t>
            </a:r>
          </a:p>
          <a:p>
            <a:pPr lvl="2"/>
            <a:r>
              <a:rPr lang="hu-HU" sz="1400" dirty="0" smtClean="0"/>
              <a:t>Nyújtáskor hosszirányban vékonyodnak és hasadnak,</a:t>
            </a:r>
          </a:p>
          <a:p>
            <a:pPr lvl="2"/>
            <a:r>
              <a:rPr lang="hu-HU" sz="1400" dirty="0" smtClean="0"/>
              <a:t>Szakítószilárdságuk a hőmérséklet növekedésével –  40 </a:t>
            </a:r>
            <a:r>
              <a:rPr lang="hu-HU" sz="1400" baseline="30000" dirty="0" err="1" smtClean="0"/>
              <a:t>o</a:t>
            </a:r>
            <a:r>
              <a:rPr lang="hu-HU" sz="1400" dirty="0" err="1" smtClean="0"/>
              <a:t>C</a:t>
            </a:r>
            <a:r>
              <a:rPr lang="hu-HU" sz="1400" dirty="0" smtClean="0"/>
              <a:t> után – rohamosan csökken, nyúlásuk pedig jelentősen nő,</a:t>
            </a:r>
          </a:p>
          <a:p>
            <a:pPr lvl="2"/>
            <a:r>
              <a:rPr lang="hu-HU" sz="1400" dirty="0" smtClean="0"/>
              <a:t>+20 –  - 40</a:t>
            </a:r>
            <a:r>
              <a:rPr lang="hu-HU" sz="1400" baseline="30000" dirty="0" smtClean="0"/>
              <a:t>o </a:t>
            </a:r>
            <a:r>
              <a:rPr lang="hu-HU" sz="1400" dirty="0" smtClean="0"/>
              <a:t>C tartományban a nyúlásuk kevésbé változik, szakítószilárdságuk viszont nő, nem ridegednek el.</a:t>
            </a:r>
          </a:p>
          <a:p>
            <a:pPr lvl="2"/>
            <a:r>
              <a:rPr lang="hu-HU" sz="1400" dirty="0" smtClean="0"/>
              <a:t>Használatos méretek: 12 x 0,6 mm vagy 16 x 0,8 mm.</a:t>
            </a:r>
          </a:p>
          <a:p>
            <a:pPr lvl="2">
              <a:buNone/>
            </a:pPr>
            <a:endParaRPr lang="hu-HU" sz="1400" dirty="0" smtClean="0"/>
          </a:p>
          <a:p>
            <a:pPr lvl="2"/>
            <a:r>
              <a:rPr lang="hu-HU" sz="1400" dirty="0" smtClean="0"/>
              <a:t>A rugalmas alakváltozás vizsgálatára  100, 150 és 200 </a:t>
            </a:r>
            <a:r>
              <a:rPr lang="hu-HU" sz="1400" dirty="0" err="1" smtClean="0"/>
              <a:t>MPa</a:t>
            </a:r>
            <a:r>
              <a:rPr lang="hu-HU" sz="1400" dirty="0" smtClean="0"/>
              <a:t> </a:t>
            </a:r>
          </a:p>
          <a:p>
            <a:pPr lvl="2">
              <a:buNone/>
            </a:pPr>
            <a:r>
              <a:rPr lang="hu-HU" sz="1400" dirty="0" smtClean="0"/>
              <a:t>	feszültséggel 20</a:t>
            </a:r>
            <a:r>
              <a:rPr lang="hu-HU" sz="1400" baseline="30000" dirty="0" smtClean="0"/>
              <a:t>o </a:t>
            </a:r>
            <a:r>
              <a:rPr lang="hu-HU" sz="1400" dirty="0" smtClean="0"/>
              <a:t>C-on 70 órás terheléssel a hossz </a:t>
            </a:r>
            <a:r>
              <a:rPr lang="el-GR" sz="1400" dirty="0" smtClean="0"/>
              <a:t>Δ</a:t>
            </a:r>
            <a:r>
              <a:rPr lang="hu-HU" sz="1400" dirty="0" smtClean="0"/>
              <a:t>l értékkel</a:t>
            </a:r>
          </a:p>
          <a:p>
            <a:pPr lvl="2">
              <a:buNone/>
            </a:pPr>
            <a:r>
              <a:rPr lang="hu-HU" sz="1400" dirty="0" smtClean="0"/>
              <a:t>	növekszik, a terhelés megszűnése után méretüket részben </a:t>
            </a:r>
          </a:p>
          <a:p>
            <a:pPr lvl="2">
              <a:buNone/>
            </a:pPr>
            <a:r>
              <a:rPr lang="hu-HU" sz="1400" dirty="0" smtClean="0"/>
              <a:t>	visszanyerik. 	</a:t>
            </a:r>
            <a:endParaRPr lang="hu-HU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3" y="4786322"/>
            <a:ext cx="2153265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143668"/>
          </a:xfrm>
        </p:spPr>
        <p:txBody>
          <a:bodyPr>
            <a:normAutofit lnSpcReduction="10000"/>
          </a:bodyPr>
          <a:lstStyle/>
          <a:p>
            <a:pPr lvl="2"/>
            <a:r>
              <a:rPr lang="hu-HU" sz="1400" dirty="0" smtClean="0"/>
              <a:t>A pp műanyag pántszalagok végtelenítése</a:t>
            </a:r>
          </a:p>
          <a:p>
            <a:pPr lvl="2">
              <a:buNone/>
            </a:pPr>
            <a:r>
              <a:rPr lang="hu-HU" sz="1400" dirty="0" smtClean="0"/>
              <a:t>                                                        - fémhüvellyel vagy</a:t>
            </a:r>
          </a:p>
          <a:p>
            <a:pPr lvl="2">
              <a:buNone/>
            </a:pPr>
            <a:r>
              <a:rPr lang="hu-HU" sz="1400" dirty="0" smtClean="0"/>
              <a:t>                                                        - hegesztéssel történik.</a:t>
            </a:r>
          </a:p>
          <a:p>
            <a:pPr lvl="2">
              <a:buNone/>
            </a:pPr>
            <a:r>
              <a:rPr lang="hu-HU" sz="1400" dirty="0" smtClean="0"/>
              <a:t>		A hegesztéses végtelenítést a hegesztéshez szükséges </a:t>
            </a:r>
          </a:p>
          <a:p>
            <a:pPr lvl="2">
              <a:buNone/>
            </a:pPr>
            <a:r>
              <a:rPr lang="hu-HU" sz="1400" dirty="0" smtClean="0"/>
              <a:t>		hő előállításától függően impulzusos, vibrációs vagy </a:t>
            </a:r>
          </a:p>
          <a:p>
            <a:pPr lvl="2">
              <a:buNone/>
            </a:pPr>
            <a:r>
              <a:rPr lang="hu-HU" sz="1400" dirty="0" smtClean="0"/>
              <a:t>		nagyfrekvenciás hegesztéssel, az átlapolt felületek</a:t>
            </a:r>
          </a:p>
          <a:p>
            <a:pPr lvl="2">
              <a:buNone/>
            </a:pPr>
            <a:r>
              <a:rPr lang="hu-HU" sz="1400" dirty="0" smtClean="0"/>
              <a:t>		felmelegítésével és összenyomásával  végzi el a berendezés.</a:t>
            </a:r>
          </a:p>
          <a:p>
            <a:pPr lvl="2"/>
            <a:r>
              <a:rPr lang="hu-HU" sz="1400" smtClean="0"/>
              <a:t>A pp műanyag </a:t>
            </a:r>
            <a:r>
              <a:rPr lang="hu-HU" sz="1400" dirty="0" smtClean="0"/>
              <a:t>és az acél pántszalag összehasonlításakor a két pántszalag munkafelvevő képességét lehet vizsgálni. Az acélszalag munkafelvevő képessége jóval kisebb, mint a pp-é.</a:t>
            </a:r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r>
              <a:rPr lang="hu-HU" sz="1400" dirty="0" smtClean="0"/>
              <a:t>A fentiekből megállapítható, hogy az acélpántos rögzítés esetén a rakomány sérülésének fokozott veszélyével kell számolni.</a:t>
            </a:r>
          </a:p>
          <a:p>
            <a:pPr lvl="2"/>
            <a:r>
              <a:rPr lang="hu-HU" sz="1400" dirty="0" smtClean="0"/>
              <a:t>A nagyobb szakítószilárdságból adódik, hogy jelentősebb nagyságú dinamikus erők felvételére alkalmas.</a:t>
            </a:r>
            <a:endParaRPr lang="hu-HU" sz="1400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5" y="2857496"/>
            <a:ext cx="3945833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692695"/>
            <a:ext cx="1368152" cy="124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lvl="1"/>
            <a:r>
              <a:rPr lang="hu-HU" sz="1800" dirty="0" smtClean="0"/>
              <a:t>Poliészter szalag jellemzői</a:t>
            </a:r>
          </a:p>
          <a:p>
            <a:pPr lvl="2"/>
            <a:r>
              <a:rPr lang="hu-HU" sz="1400" dirty="0" smtClean="0"/>
              <a:t>Lényegesen nagyobb szilárdság és kisebb fajlagos nyúlás, mint a pp-é,</a:t>
            </a:r>
          </a:p>
          <a:p>
            <a:pPr lvl="2"/>
            <a:r>
              <a:rPr lang="hu-HU" sz="1400" dirty="0" smtClean="0"/>
              <a:t>Méretei tág határok közötti: 9 – 40 mm,</a:t>
            </a:r>
          </a:p>
          <a:p>
            <a:pPr lvl="2"/>
            <a:r>
              <a:rPr lang="hu-HU" sz="1400" dirty="0" smtClean="0"/>
              <a:t>Végtelenítése csattal végezhető, amit rugóacélból gyártanak.</a:t>
            </a:r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r>
              <a:rPr lang="hu-HU" sz="1400" dirty="0" smtClean="0"/>
              <a:t>Összehasonlítva a három pántszalag tulajdonságait: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6033" y="1428736"/>
            <a:ext cx="25908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796971"/>
            <a:ext cx="1251497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429000"/>
            <a:ext cx="8196555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pántoláshoz L-alakú fém vagy műanyag </a:t>
            </a:r>
            <a:r>
              <a:rPr lang="hu-HU" sz="2200" dirty="0" err="1" smtClean="0"/>
              <a:t>élvédőket</a:t>
            </a:r>
            <a:r>
              <a:rPr lang="hu-HU" sz="2200" dirty="0" smtClean="0"/>
              <a:t> kell alkalmazni.</a:t>
            </a:r>
          </a:p>
          <a:p>
            <a:r>
              <a:rPr lang="hu-HU" sz="2200" dirty="0" smtClean="0"/>
              <a:t>Pántolás kis- és közepes teljesítményigény esetén kézi működtetésű kisgéppel végezhető, mely a feszítést, a végtelenítést és a pántszalag méretre vágását is elvégzi.</a:t>
            </a:r>
          </a:p>
          <a:p>
            <a:r>
              <a:rPr lang="hu-HU" sz="2200" dirty="0" smtClean="0"/>
              <a:t>Nagy teljesítményigény esetén </a:t>
            </a:r>
          </a:p>
          <a:p>
            <a:pPr>
              <a:buNone/>
            </a:pPr>
            <a:r>
              <a:rPr lang="hu-HU" sz="2200" dirty="0" smtClean="0"/>
              <a:t>	félautomata vagy automata berendezés </a:t>
            </a:r>
          </a:p>
          <a:p>
            <a:pPr>
              <a:buNone/>
            </a:pPr>
            <a:r>
              <a:rPr lang="hu-HU" sz="2200" dirty="0" smtClean="0"/>
              <a:t>	alkalmazása szükséges.</a:t>
            </a:r>
            <a:endParaRPr lang="hu-HU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1" y="3645024"/>
            <a:ext cx="3819555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645024"/>
            <a:ext cx="2808312" cy="244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1785926"/>
            <a:ext cx="2357454" cy="1570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429420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Műanyag fóliás rögzítés</a:t>
            </a:r>
          </a:p>
          <a:p>
            <a:r>
              <a:rPr lang="hu-HU" sz="2200" dirty="0" smtClean="0"/>
              <a:t>Hazánkban 1972-ben jelentkezett a zsugorfólia alkalmazása és 1976-tól került sor a nyújtható fóliás ER rögzítésre.</a:t>
            </a:r>
          </a:p>
          <a:p>
            <a:r>
              <a:rPr lang="hu-HU" sz="2200" dirty="0" smtClean="0"/>
              <a:t>Kétféle eljárás:</a:t>
            </a:r>
          </a:p>
          <a:p>
            <a:pPr lvl="1"/>
            <a:r>
              <a:rPr lang="hu-HU" sz="1800" dirty="0" smtClean="0"/>
              <a:t>Zsugorfólia,</a:t>
            </a:r>
          </a:p>
          <a:p>
            <a:pPr lvl="1"/>
            <a:r>
              <a:rPr lang="hu-HU" sz="1800" dirty="0" smtClean="0"/>
              <a:t>Nyújtható (</a:t>
            </a:r>
            <a:r>
              <a:rPr lang="hu-HU" sz="1800" dirty="0" err="1" smtClean="0"/>
              <a:t>strech</a:t>
            </a:r>
            <a:r>
              <a:rPr lang="hu-HU" sz="1800" dirty="0" smtClean="0"/>
              <a:t>) fólia.</a:t>
            </a:r>
          </a:p>
          <a:p>
            <a:pPr lvl="1">
              <a:buNone/>
            </a:pPr>
            <a:endParaRPr lang="hu-HU" sz="1800" dirty="0" smtClean="0"/>
          </a:p>
          <a:p>
            <a:r>
              <a:rPr lang="hu-HU" sz="2200" i="1" dirty="0" smtClean="0"/>
              <a:t>Zsugorfóliás eljárás</a:t>
            </a:r>
          </a:p>
          <a:p>
            <a:pPr lvl="1"/>
            <a:r>
              <a:rPr lang="hu-HU" sz="1800" dirty="0" smtClean="0"/>
              <a:t>Alapja a hirtelen hőhatásra összehúzódó, sajátos technológiával gyártott  fólia.</a:t>
            </a:r>
          </a:p>
          <a:p>
            <a:pPr lvl="1"/>
            <a:r>
              <a:rPr lang="hu-HU" sz="1800" dirty="0" smtClean="0"/>
              <a:t>Gyártásuk során nyújtás és hirtelen lehűtés következtében belső feszültségeket fagyasztanak be. Magasabb hőmérsékleten ezek a feszültségek felszabadulnak és a fólia mérete jelentősen változik.</a:t>
            </a:r>
          </a:p>
          <a:p>
            <a:pPr lvl="1"/>
            <a:r>
              <a:rPr lang="hu-HU" sz="1800" dirty="0" smtClean="0"/>
              <a:t>Anyaga polietilén (PE) vagy PVC.</a:t>
            </a:r>
          </a:p>
          <a:p>
            <a:pPr lvl="1"/>
            <a:r>
              <a:rPr lang="hu-HU" sz="1800" dirty="0" smtClean="0"/>
              <a:t>Mérete: 0,1 – 0,2 mm.</a:t>
            </a:r>
          </a:p>
          <a:p>
            <a:pPr lvl="1"/>
            <a:r>
              <a:rPr lang="hu-HU" sz="1800" dirty="0" smtClean="0"/>
              <a:t>A konfekcionált zsugor-</a:t>
            </a:r>
          </a:p>
          <a:p>
            <a:pPr lvl="1">
              <a:buNone/>
            </a:pPr>
            <a:r>
              <a:rPr lang="hu-HU" sz="1800" dirty="0" smtClean="0"/>
              <a:t>	sapkát 110 – 115</a:t>
            </a:r>
            <a:r>
              <a:rPr lang="hu-HU" sz="1800" baseline="30000" dirty="0" smtClean="0"/>
              <a:t>o </a:t>
            </a:r>
            <a:r>
              <a:rPr lang="hu-HU" sz="1800" dirty="0" smtClean="0"/>
              <a:t>C-ra</a:t>
            </a:r>
          </a:p>
          <a:p>
            <a:pPr lvl="1">
              <a:buNone/>
            </a:pPr>
            <a:r>
              <a:rPr lang="hu-HU" sz="1800" dirty="0" smtClean="0"/>
              <a:t>	felmelegítik  ~ 30 s után </a:t>
            </a:r>
          </a:p>
          <a:p>
            <a:pPr lvl="1">
              <a:buNone/>
            </a:pPr>
            <a:r>
              <a:rPr lang="hu-HU" sz="1800" dirty="0" smtClean="0"/>
              <a:t>	lehűtik.</a:t>
            </a:r>
          </a:p>
          <a:p>
            <a:pPr lvl="1">
              <a:buNone/>
            </a:pPr>
            <a:endParaRPr lang="hu-HU" sz="18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4040" y="4143381"/>
            <a:ext cx="2510351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4786322"/>
            <a:ext cx="2362194" cy="1719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lvl="1"/>
            <a:r>
              <a:rPr lang="hu-HU" sz="1800" dirty="0" smtClean="0"/>
              <a:t>Az ER zsugorfóliával övezés és teljes burkolás útján rögzíthető.</a:t>
            </a:r>
            <a:endParaRPr lang="hu-HU" sz="1400" dirty="0" smtClean="0"/>
          </a:p>
          <a:p>
            <a:pPr lvl="1"/>
            <a:r>
              <a:rPr lang="hu-HU" sz="1800" dirty="0" smtClean="0"/>
              <a:t>Az övezéses rögzítésnél a fólia az ER oldalait fedi, míg a teljes burkolásnál a tetejét is borítja.</a:t>
            </a:r>
          </a:p>
          <a:p>
            <a:pPr lvl="1"/>
            <a:r>
              <a:rPr lang="hu-HU" sz="1800" dirty="0" smtClean="0"/>
              <a:t>Amennyiben nincs szükség az ER klimatikus hatásokkal szembeni védelmére, akkor az olcsóbb övezést kell alkalmazni.</a:t>
            </a:r>
          </a:p>
          <a:p>
            <a:pPr lvl="1"/>
            <a:r>
              <a:rPr lang="hu-HU" sz="1800" dirty="0" smtClean="0"/>
              <a:t>A fóliaöv az ER magasságánál kb. 200 – 300 mm-rel szélesebb, melyből min. 100 mm a rakodólap,  a többi pedig az ER felső síkján nyúlik túl.</a:t>
            </a:r>
          </a:p>
          <a:p>
            <a:pPr lvl="1"/>
            <a:r>
              <a:rPr lang="hu-HU" sz="1800" dirty="0" smtClean="0"/>
              <a:t>A teljes burkolásos rögzítésnél előre gyártott zsugorsapkát kell az </a:t>
            </a:r>
            <a:r>
              <a:rPr lang="hu-HU" sz="1800" dirty="0" err="1" smtClean="0"/>
              <a:t>ER-re</a:t>
            </a:r>
            <a:r>
              <a:rPr lang="hu-HU" sz="1800" dirty="0" smtClean="0"/>
              <a:t> húzni, melynek hossza min. 100 mm-rel nagyobb, mint az ER teljes magassága. A zsugorsapka felhúzásához 2 fő szükséges.</a:t>
            </a:r>
          </a:p>
          <a:p>
            <a:pPr lvl="1"/>
            <a:r>
              <a:rPr lang="hu-HU" sz="1800" dirty="0" smtClean="0"/>
              <a:t>Kézi zsugorítást célszerű zsámolyon végezni, a zsugorsapka túllógása miatt.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4357694"/>
            <a:ext cx="103822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4286256"/>
            <a:ext cx="1147897" cy="149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4357694"/>
            <a:ext cx="2500330" cy="153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72230"/>
          </a:xfrm>
        </p:spPr>
        <p:txBody>
          <a:bodyPr>
            <a:normAutofit/>
          </a:bodyPr>
          <a:lstStyle/>
          <a:p>
            <a:pPr lvl="1"/>
            <a:r>
              <a:rPr lang="hu-HU" sz="1800" dirty="0" smtClean="0"/>
              <a:t>Zsugorító berendezések:</a:t>
            </a:r>
          </a:p>
          <a:p>
            <a:pPr lvl="2"/>
            <a:r>
              <a:rPr lang="hu-HU" sz="1400" dirty="0" smtClean="0"/>
              <a:t>Kézi:  	PB gázos 	  8 – 15 ER/h (1,5 – 2 kg),</a:t>
            </a:r>
          </a:p>
          <a:p>
            <a:pPr lvl="2">
              <a:buNone/>
            </a:pPr>
            <a:r>
              <a:rPr lang="hu-HU" sz="1400" dirty="0" smtClean="0"/>
              <a:t>                       elektromos    3 –    6 ER/h (6  kW-nál 1,5 – 3 kg).</a:t>
            </a:r>
          </a:p>
          <a:p>
            <a:pPr lvl="2"/>
            <a:r>
              <a:rPr lang="hu-HU" sz="1400" dirty="0" smtClean="0"/>
              <a:t>Zsugoralagút:               50 –  60 ER/h 1 ER nagyságú esetén,</a:t>
            </a:r>
          </a:p>
          <a:p>
            <a:pPr lvl="2">
              <a:buNone/>
            </a:pPr>
            <a:r>
              <a:rPr lang="hu-HU" sz="1400" dirty="0" smtClean="0"/>
              <a:t>                                           100 – 120 ER/h 2 ER nagyságú esetén.</a:t>
            </a:r>
          </a:p>
          <a:p>
            <a:r>
              <a:rPr lang="hu-HU" sz="2200" dirty="0" smtClean="0"/>
              <a:t>Zsugorfóliás ER rögzítés a pántolásnál </a:t>
            </a:r>
          </a:p>
          <a:p>
            <a:pPr>
              <a:buNone/>
            </a:pPr>
            <a:r>
              <a:rPr lang="hu-HU" sz="2200" dirty="0" smtClean="0"/>
              <a:t>	lényegesen drágább, ezért alkalmazásuk  az</a:t>
            </a:r>
          </a:p>
          <a:p>
            <a:pPr>
              <a:buNone/>
            </a:pPr>
            <a:r>
              <a:rPr lang="hu-HU" sz="2200" dirty="0" smtClean="0"/>
              <a:t>	alábbi esetekben indokolt: </a:t>
            </a:r>
          </a:p>
          <a:p>
            <a:pPr lvl="1"/>
            <a:r>
              <a:rPr lang="hu-HU" sz="1800" dirty="0" smtClean="0"/>
              <a:t>Az </a:t>
            </a:r>
            <a:r>
              <a:rPr lang="hu-HU" sz="1800" dirty="0" err="1" smtClean="0"/>
              <a:t>ER-t</a:t>
            </a:r>
            <a:r>
              <a:rPr lang="hu-HU" sz="1800" dirty="0" smtClean="0"/>
              <a:t> rövidebb ideig a szabadban tárolják,</a:t>
            </a:r>
          </a:p>
          <a:p>
            <a:pPr lvl="1"/>
            <a:r>
              <a:rPr lang="hu-HU" sz="1800" dirty="0" smtClean="0"/>
              <a:t>Az ER inhomogén,</a:t>
            </a:r>
          </a:p>
          <a:p>
            <a:pPr lvl="1"/>
            <a:r>
              <a:rPr lang="hu-HU" sz="1800" dirty="0" smtClean="0"/>
              <a:t>Az </a:t>
            </a:r>
            <a:r>
              <a:rPr lang="hu-HU" sz="1800" dirty="0" err="1" smtClean="0"/>
              <a:t>ER-ben</a:t>
            </a:r>
            <a:r>
              <a:rPr lang="hu-HU" sz="1800" dirty="0" smtClean="0"/>
              <a:t> elhelyezett termékek magassága eltérő,</a:t>
            </a:r>
          </a:p>
          <a:p>
            <a:pPr lvl="1"/>
            <a:r>
              <a:rPr lang="hu-HU" sz="1800" dirty="0" smtClean="0"/>
              <a:t>Az ER még leszorító lap vagy keret segítségével sem rögzíthető pántolással.</a:t>
            </a:r>
          </a:p>
          <a:p>
            <a:pPr lvl="1"/>
            <a:endParaRPr lang="hu-HU" sz="1800" dirty="0" smtClean="0"/>
          </a:p>
          <a:p>
            <a:r>
              <a:rPr lang="hu-HU" sz="2200" i="1" dirty="0" smtClean="0"/>
              <a:t>Nyújtható fóliás (</a:t>
            </a:r>
            <a:r>
              <a:rPr lang="hu-HU" sz="2200" i="1" dirty="0" err="1" smtClean="0"/>
              <a:t>strech</a:t>
            </a:r>
            <a:r>
              <a:rPr lang="hu-HU" sz="2200" i="1" dirty="0" smtClean="0"/>
              <a:t>) eljárás.</a:t>
            </a:r>
          </a:p>
          <a:p>
            <a:pPr lvl="1"/>
            <a:r>
              <a:rPr lang="hu-HU" sz="1800" dirty="0" smtClean="0"/>
              <a:t>Anyaga: polietilén (PE – legfeljebb 10 % </a:t>
            </a:r>
            <a:r>
              <a:rPr lang="hu-HU" sz="1800" dirty="0" err="1" smtClean="0"/>
              <a:t>vinilacetát</a:t>
            </a:r>
            <a:r>
              <a:rPr lang="hu-HU" sz="1800" dirty="0" smtClean="0"/>
              <a:t> tartalommal) és PVC.</a:t>
            </a:r>
          </a:p>
          <a:p>
            <a:pPr lvl="1"/>
            <a:r>
              <a:rPr lang="hu-HU" sz="1800" dirty="0" smtClean="0"/>
              <a:t>Vastagsága: 0,025 – 0,040 mm, 500 mm szélességű tekercsek.</a:t>
            </a:r>
          </a:p>
          <a:p>
            <a:pPr lvl="1"/>
            <a:r>
              <a:rPr lang="hu-HU" sz="1800" dirty="0" smtClean="0"/>
              <a:t>A technológia során a rakományt körbeforgatják, közben a </a:t>
            </a:r>
            <a:r>
              <a:rPr lang="hu-HU" sz="1800" dirty="0" err="1" smtClean="0"/>
              <a:t>strech</a:t>
            </a:r>
            <a:r>
              <a:rPr lang="hu-HU" sz="1800" dirty="0" smtClean="0"/>
              <a:t> </a:t>
            </a:r>
            <a:r>
              <a:rPr lang="hu-HU" sz="1800" smtClean="0"/>
              <a:t>fóliát megnyújtják, </a:t>
            </a:r>
            <a:r>
              <a:rPr lang="hu-HU" sz="1800" dirty="0" smtClean="0"/>
              <a:t>így a szükséges szorítóerővel tekeredik rá az </a:t>
            </a:r>
            <a:r>
              <a:rPr lang="hu-HU" sz="1800" dirty="0" err="1" smtClean="0"/>
              <a:t>ER-re</a:t>
            </a:r>
            <a:r>
              <a:rPr lang="hu-HU" sz="1800" dirty="0" smtClean="0"/>
              <a:t>.</a:t>
            </a:r>
          </a:p>
          <a:p>
            <a:pPr lvl="1"/>
            <a:endParaRPr lang="hu-HU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620688"/>
            <a:ext cx="2422680" cy="191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hu-HU" sz="2200" dirty="0" err="1" smtClean="0"/>
              <a:t>Strech</a:t>
            </a:r>
            <a:r>
              <a:rPr lang="hu-HU" sz="2200" dirty="0" smtClean="0"/>
              <a:t> fóliázó berendezések – spirál tekercselés.</a:t>
            </a:r>
            <a:endParaRPr lang="hu-HU" sz="22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50158"/>
            <a:ext cx="3140992" cy="3396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184710"/>
            <a:ext cx="3065939" cy="2733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4446256"/>
            <a:ext cx="1862136" cy="191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Csaba\AppData\Local\Microsoft\Windows\Temporary Internet Files\Content.Outlook\YVUZ1B9G\kezifoliazo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892" y="3943500"/>
            <a:ext cx="2590781" cy="2590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lvl="1"/>
            <a:r>
              <a:rPr lang="hu-HU" sz="1800" dirty="0" smtClean="0"/>
              <a:t>A hidegen nyújtható fóliáknál kb. 10 %-os nyúlásig a nyúlás a húzóerővel közel arányos, a 20 % felett kisebb  erő hatására nagyobb nyúlás érhető el. Fennáll a túlnyújtás veszélye!</a:t>
            </a:r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>
              <a:buNone/>
            </a:pPr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r>
              <a:rPr lang="hu-HU" sz="1800" dirty="0" smtClean="0"/>
              <a:t>Figyelembe kell venni azt a tényt, hogy  a fóliában az első 4 órában a feszültség folyamatosan csökken (a tekercselés meglazul), </a:t>
            </a:r>
          </a:p>
          <a:p>
            <a:pPr lvl="1">
              <a:buNone/>
            </a:pPr>
            <a:r>
              <a:rPr lang="hu-HU" sz="1800" dirty="0" smtClean="0"/>
              <a:t>	majd állandódul.</a:t>
            </a:r>
            <a:endParaRPr lang="hu-HU" sz="1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1357298"/>
            <a:ext cx="2933708" cy="1841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3643314"/>
            <a:ext cx="2476696" cy="2264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zsugor- és </a:t>
            </a:r>
            <a:r>
              <a:rPr lang="hu-HU" sz="2200" dirty="0" err="1" smtClean="0"/>
              <a:t>strech</a:t>
            </a:r>
            <a:r>
              <a:rPr lang="hu-HU" sz="2200" dirty="0" smtClean="0"/>
              <a:t> fóliás rögzítés összehasonlítása</a:t>
            </a:r>
          </a:p>
          <a:p>
            <a:r>
              <a:rPr lang="hu-HU" sz="2200" dirty="0" smtClean="0"/>
              <a:t>A </a:t>
            </a:r>
            <a:r>
              <a:rPr lang="hu-HU" sz="2200" dirty="0" err="1" smtClean="0"/>
              <a:t>strech</a:t>
            </a:r>
            <a:r>
              <a:rPr lang="hu-HU" sz="2200" dirty="0" smtClean="0"/>
              <a:t> fólia előnyei a zsugorfóliával szemben:</a:t>
            </a:r>
          </a:p>
          <a:p>
            <a:pPr lvl="1"/>
            <a:r>
              <a:rPr lang="hu-HU" sz="1800" dirty="0" smtClean="0"/>
              <a:t>Olcsóbb berendezés,</a:t>
            </a:r>
          </a:p>
          <a:p>
            <a:pPr lvl="1"/>
            <a:r>
              <a:rPr lang="hu-HU" sz="1800" dirty="0" smtClean="0"/>
              <a:t>Kisebb hely és energiaigény,</a:t>
            </a:r>
          </a:p>
          <a:p>
            <a:pPr lvl="1"/>
            <a:r>
              <a:rPr lang="hu-HU" sz="1800" dirty="0" smtClean="0"/>
              <a:t>Hőérzékeny termékek burkolására is alkalmas,</a:t>
            </a:r>
          </a:p>
          <a:p>
            <a:pPr lvl="1"/>
            <a:r>
              <a:rPr lang="hu-HU" sz="1800" dirty="0" smtClean="0"/>
              <a:t>Változó magasságú </a:t>
            </a:r>
            <a:r>
              <a:rPr lang="hu-HU" sz="1800" dirty="0" err="1" smtClean="0"/>
              <a:t>ER-ek</a:t>
            </a:r>
            <a:r>
              <a:rPr lang="hu-HU" sz="1800" dirty="0" smtClean="0"/>
              <a:t> burkolhatók azonos szélességű fóliával,  spirál tekercseléssel.</a:t>
            </a:r>
          </a:p>
          <a:p>
            <a:endParaRPr lang="hu-HU" sz="2200" dirty="0" smtClean="0"/>
          </a:p>
          <a:p>
            <a:r>
              <a:rPr lang="hu-HU" sz="2200" dirty="0" smtClean="0"/>
              <a:t>A </a:t>
            </a:r>
            <a:r>
              <a:rPr lang="hu-HU" sz="2200" dirty="0" err="1" smtClean="0"/>
              <a:t>strech</a:t>
            </a:r>
            <a:r>
              <a:rPr lang="hu-HU" sz="2200" dirty="0" smtClean="0"/>
              <a:t> fólia hátrányai a zsugorfóliával szemben:</a:t>
            </a:r>
          </a:p>
          <a:p>
            <a:pPr lvl="1"/>
            <a:r>
              <a:rPr lang="hu-HU" sz="1800" dirty="0" smtClean="0"/>
              <a:t>Tartós, szabadtéri tárolásra nem alkalmas,</a:t>
            </a:r>
          </a:p>
          <a:p>
            <a:pPr lvl="1"/>
            <a:r>
              <a:rPr lang="hu-HU" sz="1800" dirty="0" smtClean="0"/>
              <a:t>Szabálytalan, a rakodólap felületét nem teljesen kitöltő termékek burkolására nem, vagy kevésbé alkalmas,</a:t>
            </a:r>
          </a:p>
          <a:p>
            <a:pPr lvl="1"/>
            <a:r>
              <a:rPr lang="hu-HU" sz="1800" dirty="0" smtClean="0"/>
              <a:t>A nagyobb belső feszültség miatt ( </a:t>
            </a:r>
            <a:r>
              <a:rPr lang="az-Cyrl-AZ" sz="1800" dirty="0" smtClean="0"/>
              <a:t>б</a:t>
            </a:r>
            <a:r>
              <a:rPr lang="hu-HU" sz="1800" dirty="0" smtClean="0"/>
              <a:t> ≥  5 </a:t>
            </a:r>
            <a:r>
              <a:rPr lang="hu-HU" sz="1800" dirty="0" err="1" smtClean="0"/>
              <a:t>MPa</a:t>
            </a:r>
            <a:r>
              <a:rPr lang="hu-HU" sz="1800" dirty="0" smtClean="0"/>
              <a:t>) nagyobb erővel nyomja a rakományt, ezért a durva felületű termékek (pl.: tégla) szúró-hasító hatásának kevésbé áll ellent,</a:t>
            </a:r>
          </a:p>
          <a:p>
            <a:pPr lvl="1"/>
            <a:r>
              <a:rPr lang="hu-HU" sz="1800" dirty="0" smtClean="0"/>
              <a:t>Gyengébb szilárdságú termékek esetében káros alakváltozást, összeroppanást okozhat.</a:t>
            </a:r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42942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hu-HU" sz="2800" b="1" dirty="0" smtClean="0"/>
              <a:t>4. RAKTÁROZÁS</a:t>
            </a:r>
          </a:p>
          <a:p>
            <a:pPr algn="just"/>
            <a:r>
              <a:rPr lang="hu-HU" sz="2200" dirty="0" smtClean="0"/>
              <a:t>A raktárak szükségessége:</a:t>
            </a:r>
          </a:p>
          <a:p>
            <a:pPr algn="just">
              <a:buNone/>
            </a:pPr>
            <a:endParaRPr lang="hu-HU" sz="2200" dirty="0" smtClean="0"/>
          </a:p>
          <a:p>
            <a:pPr algn="just">
              <a:buNone/>
            </a:pPr>
            <a:endParaRPr lang="hu-HU" sz="2200" dirty="0" smtClean="0"/>
          </a:p>
          <a:p>
            <a:pPr algn="just">
              <a:buNone/>
            </a:pPr>
            <a:endParaRPr lang="hu-HU" sz="2200" dirty="0" smtClean="0"/>
          </a:p>
          <a:p>
            <a:pPr algn="just">
              <a:buNone/>
            </a:pPr>
            <a:endParaRPr lang="hu-HU" sz="2200" dirty="0" smtClean="0"/>
          </a:p>
          <a:p>
            <a:pPr algn="just">
              <a:buNone/>
            </a:pPr>
            <a:endParaRPr lang="hu-HU" sz="2200" dirty="0" smtClean="0"/>
          </a:p>
          <a:p>
            <a:pPr algn="just">
              <a:buNone/>
            </a:pPr>
            <a:endParaRPr lang="hu-HU" sz="2200" dirty="0" smtClean="0"/>
          </a:p>
          <a:p>
            <a:pPr algn="just"/>
            <a:r>
              <a:rPr lang="hu-HU" sz="2200" dirty="0" smtClean="0"/>
              <a:t>A tárolás és a raktározás közötti különbség:</a:t>
            </a:r>
          </a:p>
          <a:p>
            <a:pPr lvl="1" algn="just"/>
            <a:r>
              <a:rPr lang="hu-HU" sz="1800" dirty="0" smtClean="0"/>
              <a:t>A </a:t>
            </a:r>
            <a:r>
              <a:rPr lang="hu-HU" sz="1800" i="1" dirty="0" smtClean="0"/>
              <a:t>tárolás</a:t>
            </a:r>
            <a:r>
              <a:rPr lang="hu-HU" sz="1800" dirty="0" smtClean="0"/>
              <a:t> a raktározásnál szűkebb körű tevékenység, esetenként alkalomszerű, terület- és térigénye kevésbé jelentős, technológiai folyamata  egyszerű, technikai berendezések iránti  igénye alacsony fokú,</a:t>
            </a:r>
          </a:p>
          <a:p>
            <a:pPr lvl="1" algn="just"/>
            <a:r>
              <a:rPr lang="hu-HU" sz="1800" dirty="0" smtClean="0"/>
              <a:t>A </a:t>
            </a:r>
            <a:r>
              <a:rPr lang="hu-HU" sz="1800" i="1" dirty="0" smtClean="0"/>
              <a:t>raktározás</a:t>
            </a:r>
            <a:r>
              <a:rPr lang="hu-HU" sz="1800" dirty="0" smtClean="0"/>
              <a:t> valamilyen folyamatrendszer meghatározott technológiai, technikai és létszámigényű alrendszere, amely a termékek, alkatrészek állagmegóvása mellett a folyamatrendszer igényei szerinti szabályozásban is részt vesz.</a:t>
            </a:r>
          </a:p>
          <a:p>
            <a:pPr lvl="1" algn="just"/>
            <a:r>
              <a:rPr lang="hu-HU" sz="1800" dirty="0" smtClean="0"/>
              <a:t>A </a:t>
            </a:r>
            <a:r>
              <a:rPr lang="hu-HU" sz="1800" i="1" dirty="0" err="1" smtClean="0"/>
              <a:t>tárolóhely</a:t>
            </a:r>
            <a:r>
              <a:rPr lang="hu-HU" sz="1800" dirty="0" smtClean="0"/>
              <a:t> gyakran alaklomszerűen kiválasztott szabad vagy körülkerített, esetleg röptetővel ellátott terület.</a:t>
            </a:r>
          </a:p>
          <a:p>
            <a:pPr lvl="1" algn="just"/>
            <a:r>
              <a:rPr lang="hu-HU" sz="1800" dirty="0" smtClean="0"/>
              <a:t>A </a:t>
            </a:r>
            <a:r>
              <a:rPr lang="hu-HU" sz="1800" i="1" dirty="0" smtClean="0"/>
              <a:t>raktár</a:t>
            </a:r>
            <a:r>
              <a:rPr lang="hu-HU" sz="1800" dirty="0" smtClean="0"/>
              <a:t> az a komplex létesítmény, amely a raktározási feladatokat ellátja.</a:t>
            </a:r>
          </a:p>
          <a:p>
            <a:pPr lvl="1" algn="just">
              <a:buNone/>
            </a:pPr>
            <a:endParaRPr lang="hu-HU" sz="1800" dirty="0" smtClean="0"/>
          </a:p>
          <a:p>
            <a:pPr algn="just"/>
            <a:r>
              <a:rPr lang="hu-HU" sz="2200" dirty="0" smtClean="0"/>
              <a:t>A szaknyelv tárolásnak nevezi a raktárban a termékek huzamosabb nyugvó állapotát is.</a:t>
            </a:r>
          </a:p>
          <a:p>
            <a:pPr algn="just">
              <a:buNone/>
            </a:pPr>
            <a:endParaRPr lang="hu-HU" sz="2200" b="1" dirty="0" smtClean="0"/>
          </a:p>
          <a:p>
            <a:pPr algn="just">
              <a:buNone/>
            </a:pPr>
            <a:endParaRPr lang="hu-HU" sz="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857232"/>
            <a:ext cx="3714778" cy="20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39616"/>
          </a:xfrm>
        </p:spPr>
        <p:txBody>
          <a:bodyPr>
            <a:normAutofit lnSpcReduction="10000"/>
          </a:bodyPr>
          <a:lstStyle/>
          <a:p>
            <a:r>
              <a:rPr lang="hu-HU" sz="2200" dirty="0" smtClean="0"/>
              <a:t>A raktározás funkciói:</a:t>
            </a:r>
          </a:p>
          <a:p>
            <a:pPr lvl="1"/>
            <a:r>
              <a:rPr lang="hu-HU" sz="1800" dirty="0" smtClean="0"/>
              <a:t>Tárolás</a:t>
            </a:r>
          </a:p>
          <a:p>
            <a:pPr lvl="2"/>
            <a:r>
              <a:rPr lang="hu-HU" sz="1400" dirty="0" smtClean="0"/>
              <a:t>az elmúlt időszakban előállított termékek rövidebb – hosszabb idejű elhelyezése, nyugvása.</a:t>
            </a:r>
          </a:p>
          <a:p>
            <a:pPr lvl="1"/>
            <a:r>
              <a:rPr lang="hu-HU" sz="1800" dirty="0" smtClean="0"/>
              <a:t>Ellátás</a:t>
            </a:r>
          </a:p>
          <a:p>
            <a:pPr lvl="2"/>
            <a:r>
              <a:rPr lang="hu-HU" sz="1400" dirty="0" smtClean="0"/>
              <a:t>A következő feldolgozási vagy felhasználási fázis igényei szerinti termék- és </a:t>
            </a:r>
            <a:r>
              <a:rPr lang="hu-HU" sz="1400" dirty="0" err="1" smtClean="0"/>
              <a:t>alkatrészbiztosítás</a:t>
            </a:r>
            <a:r>
              <a:rPr lang="hu-HU" sz="1400" dirty="0" smtClean="0"/>
              <a:t>.</a:t>
            </a:r>
          </a:p>
          <a:p>
            <a:pPr lvl="2"/>
            <a:endParaRPr lang="hu-HU" sz="1400" dirty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/>
          </a:p>
          <a:p>
            <a:pPr lvl="2"/>
            <a:endParaRPr lang="hu-HU" sz="1400" dirty="0" smtClean="0"/>
          </a:p>
          <a:p>
            <a:pPr lvl="2"/>
            <a:endParaRPr lang="hu-HU" sz="1400" dirty="0"/>
          </a:p>
          <a:p>
            <a:pPr lvl="2"/>
            <a:endParaRPr lang="hu-HU" sz="1400" dirty="0" smtClean="0"/>
          </a:p>
          <a:p>
            <a:r>
              <a:rPr lang="hu-HU" sz="1600" dirty="0" smtClean="0"/>
              <a:t>Mit? --------------------------  Készletgazdálkodás.</a:t>
            </a:r>
          </a:p>
          <a:p>
            <a:r>
              <a:rPr lang="hu-HU" sz="1600" dirty="0" smtClean="0"/>
              <a:t>Hol? --------------------------  Raktártelepítés.</a:t>
            </a:r>
          </a:p>
          <a:p>
            <a:r>
              <a:rPr lang="hu-HU" sz="1600" dirty="0" smtClean="0"/>
              <a:t>Hogyan? --------------------   </a:t>
            </a:r>
            <a:r>
              <a:rPr lang="hu-HU" sz="1600" dirty="0" err="1" smtClean="0"/>
              <a:t>Raktártechnológia</a:t>
            </a:r>
            <a:r>
              <a:rPr lang="hu-HU" sz="2200" dirty="0" smtClean="0"/>
              <a:t>.</a:t>
            </a:r>
          </a:p>
          <a:p>
            <a:r>
              <a:rPr lang="hu-HU" sz="2200" dirty="0" smtClean="0"/>
              <a:t>A raktár technikai elemei:</a:t>
            </a:r>
          </a:p>
          <a:p>
            <a:pPr lvl="1"/>
            <a:r>
              <a:rPr lang="hu-HU" sz="1800" dirty="0" smtClean="0"/>
              <a:t>A létesítmény (épület, bunker, stb.),</a:t>
            </a:r>
          </a:p>
          <a:p>
            <a:pPr lvl="1"/>
            <a:r>
              <a:rPr lang="hu-HU" sz="1800" dirty="0" smtClean="0"/>
              <a:t>A tárolóeszközök és </a:t>
            </a:r>
            <a:r>
              <a:rPr lang="hu-HU" sz="1800" dirty="0" err="1" smtClean="0"/>
              <a:t>-berendezések</a:t>
            </a:r>
            <a:r>
              <a:rPr lang="hu-HU" sz="1800" dirty="0" smtClean="0"/>
              <a:t> (rakodólap, állványok, stb.),</a:t>
            </a:r>
          </a:p>
          <a:p>
            <a:pPr lvl="1"/>
            <a:r>
              <a:rPr lang="hu-HU" sz="1800" dirty="0" smtClean="0"/>
              <a:t>Az anyagmozgató gépek és eszközök,</a:t>
            </a:r>
          </a:p>
          <a:p>
            <a:pPr lvl="1"/>
            <a:r>
              <a:rPr lang="hu-HU" sz="1800" dirty="0" smtClean="0"/>
              <a:t>Az ügyviteli és nyilvántartó eszközök,</a:t>
            </a:r>
          </a:p>
          <a:p>
            <a:pPr lvl="1"/>
            <a:r>
              <a:rPr lang="hu-HU" sz="1800" dirty="0" smtClean="0"/>
              <a:t>Az ellenőrző eszközök (mérleg, stb.),</a:t>
            </a:r>
          </a:p>
          <a:p>
            <a:pPr lvl="1"/>
            <a:r>
              <a:rPr lang="hu-HU" sz="1800" dirty="0" smtClean="0"/>
              <a:t>A kiegészítő berendezések (légkondicionáló, töltő eszközök és gépek).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72815"/>
            <a:ext cx="4895999" cy="161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lnSpcReduction="10000"/>
          </a:bodyPr>
          <a:lstStyle/>
          <a:p>
            <a:r>
              <a:rPr lang="hu-HU" sz="2200" dirty="0" smtClean="0"/>
              <a:t>Raktározási módok:</a:t>
            </a:r>
          </a:p>
          <a:p>
            <a:pPr lvl="1"/>
            <a:r>
              <a:rPr lang="hu-HU" sz="1800" dirty="0" smtClean="0"/>
              <a:t>Raktárépületben,</a:t>
            </a:r>
          </a:p>
          <a:p>
            <a:pPr lvl="1"/>
            <a:r>
              <a:rPr lang="hu-HU" sz="1800" dirty="0" smtClean="0"/>
              <a:t>Tárolóban,</a:t>
            </a:r>
          </a:p>
          <a:p>
            <a:pPr lvl="1"/>
            <a:r>
              <a:rPr lang="hu-HU" sz="1800" dirty="0" smtClean="0"/>
              <a:t>Bunkerben, silókban,</a:t>
            </a:r>
          </a:p>
          <a:p>
            <a:pPr lvl="1"/>
            <a:r>
              <a:rPr lang="hu-HU" sz="1800" dirty="0" smtClean="0"/>
              <a:t>Tartályokban.</a:t>
            </a:r>
          </a:p>
          <a:p>
            <a:r>
              <a:rPr lang="hu-HU" sz="2200" dirty="0" smtClean="0"/>
              <a:t>A raktározási módokat befolyásoló főbb tényezők: a termék</a:t>
            </a:r>
          </a:p>
          <a:p>
            <a:pPr lvl="1"/>
            <a:r>
              <a:rPr lang="hu-HU" sz="1800" dirty="0" smtClean="0"/>
              <a:t>fizikai állapota,</a:t>
            </a:r>
          </a:p>
          <a:p>
            <a:pPr lvl="1"/>
            <a:r>
              <a:rPr lang="hu-HU" sz="1800" dirty="0" smtClean="0"/>
              <a:t>sajátosságai,</a:t>
            </a:r>
          </a:p>
          <a:p>
            <a:pPr lvl="1"/>
            <a:r>
              <a:rPr lang="hu-HU" sz="1800" dirty="0" smtClean="0"/>
              <a:t>az egyidejűleg raktározandó mennyisége.</a:t>
            </a:r>
          </a:p>
          <a:p>
            <a:pPr lvl="1">
              <a:buNone/>
            </a:pPr>
            <a:endParaRPr lang="hu-HU" sz="1800" dirty="0" smtClean="0"/>
          </a:p>
          <a:p>
            <a:r>
              <a:rPr lang="hu-HU" sz="2200" dirty="0" smtClean="0"/>
              <a:t>A raktárgazdálkodás feladatai:</a:t>
            </a:r>
          </a:p>
          <a:p>
            <a:pPr lvl="1"/>
            <a:r>
              <a:rPr lang="hu-HU" sz="1800" dirty="0" smtClean="0"/>
              <a:t>Az optimális készletnagyságok alapján a szükséges raktárkapacitás biztosítása,</a:t>
            </a:r>
          </a:p>
          <a:p>
            <a:pPr lvl="1"/>
            <a:r>
              <a:rPr lang="hu-HU" sz="1800" dirty="0" smtClean="0"/>
              <a:t>Megfelelő </a:t>
            </a:r>
            <a:r>
              <a:rPr lang="hu-HU" sz="1800" dirty="0" err="1" smtClean="0"/>
              <a:t>raktártechnológia</a:t>
            </a:r>
            <a:r>
              <a:rPr lang="hu-HU" sz="1800" dirty="0" smtClean="0"/>
              <a:t> biztosítása,</a:t>
            </a:r>
          </a:p>
          <a:p>
            <a:pPr lvl="1"/>
            <a:r>
              <a:rPr lang="hu-HU" sz="1800" dirty="0" smtClean="0"/>
              <a:t>A raktári feladatok ellátásához a megfelelő munkaerő biztosítása.</a:t>
            </a:r>
          </a:p>
          <a:p>
            <a:pPr lvl="1"/>
            <a:endParaRPr lang="hu-HU" sz="1800" dirty="0" smtClean="0"/>
          </a:p>
          <a:p>
            <a:r>
              <a:rPr lang="hu-HU" sz="2200" dirty="0" smtClean="0"/>
              <a:t>A választható </a:t>
            </a:r>
            <a:r>
              <a:rPr lang="hu-HU" sz="2200" dirty="0" err="1" smtClean="0"/>
              <a:t>raktártechnológiát</a:t>
            </a:r>
            <a:r>
              <a:rPr lang="hu-HU" sz="2200" dirty="0" smtClean="0"/>
              <a:t> befolyásoló tényezők igen gazdagok.</a:t>
            </a:r>
            <a:endParaRPr lang="hu-H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</a:t>
            </a:r>
            <a:r>
              <a:rPr lang="hu-HU" sz="2200" dirty="0" err="1" smtClean="0"/>
              <a:t>raktártechnológiát</a:t>
            </a:r>
            <a:r>
              <a:rPr lang="hu-HU" sz="2200" dirty="0" smtClean="0"/>
              <a:t> befolyásoló paraméterek.</a:t>
            </a:r>
            <a:endParaRPr lang="hu-HU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571612"/>
            <a:ext cx="554965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u-HU" sz="2200" dirty="0" smtClean="0"/>
              <a:t>	</a:t>
            </a:r>
            <a:r>
              <a:rPr lang="hu-HU" sz="2200" b="1" dirty="0" smtClean="0"/>
              <a:t>4.1 Készletgazdálkodás</a:t>
            </a:r>
          </a:p>
          <a:p>
            <a:r>
              <a:rPr lang="hu-HU" sz="2200" dirty="0" smtClean="0"/>
              <a:t>A készletgazdálkodás feladata az igények szerinti optimális készlet meghatározása és annak dinamikus </a:t>
            </a:r>
            <a:r>
              <a:rPr lang="hu-HU" sz="2200" dirty="0" err="1" smtClean="0"/>
              <a:t>színtentartása</a:t>
            </a:r>
            <a:r>
              <a:rPr lang="hu-HU" sz="2200" dirty="0" smtClean="0"/>
              <a:t>.</a:t>
            </a:r>
          </a:p>
          <a:p>
            <a:r>
              <a:rPr lang="hu-HU" sz="2200" dirty="0" smtClean="0"/>
              <a:t>A készletek időbeni változása a be- és </a:t>
            </a:r>
          </a:p>
          <a:p>
            <a:pPr>
              <a:buNone/>
            </a:pPr>
            <a:r>
              <a:rPr lang="hu-HU" sz="2200" dirty="0" smtClean="0"/>
              <a:t>	kiszállítások alábbi alapesetei valamelyike </a:t>
            </a:r>
          </a:p>
          <a:p>
            <a:pPr>
              <a:buNone/>
            </a:pPr>
            <a:r>
              <a:rPr lang="hu-HU" sz="2200" dirty="0" smtClean="0"/>
              <a:t>	szerint alakul.</a:t>
            </a:r>
          </a:p>
          <a:p>
            <a:pPr lvl="1"/>
            <a:r>
              <a:rPr lang="hu-HU" sz="1800" dirty="0" smtClean="0"/>
              <a:t>Szakaszos beszállítás – folyamatos kiszállítás,</a:t>
            </a:r>
          </a:p>
          <a:p>
            <a:pPr lvl="1"/>
            <a:r>
              <a:rPr lang="hu-HU" sz="1800" dirty="0" smtClean="0"/>
              <a:t>Folyamatos beszállítás – szakaszos kiszállítás,</a:t>
            </a:r>
          </a:p>
          <a:p>
            <a:pPr lvl="1"/>
            <a:r>
              <a:rPr lang="hu-HU" sz="1800" dirty="0" smtClean="0"/>
              <a:t>Szakaszos beszállítás – szakaszos kiszállítás,</a:t>
            </a:r>
          </a:p>
          <a:p>
            <a:pPr lvl="1"/>
            <a:r>
              <a:rPr lang="hu-HU" sz="1800" dirty="0" smtClean="0"/>
              <a:t>Folyamatos beszállítás – folyamatos kiszállítás.</a:t>
            </a:r>
          </a:p>
          <a:p>
            <a:pPr lvl="1">
              <a:buNone/>
            </a:pPr>
            <a:endParaRPr lang="hu-HU" sz="1800" dirty="0" smtClean="0"/>
          </a:p>
          <a:p>
            <a:pPr lvl="1">
              <a:buNone/>
            </a:pPr>
            <a:endParaRPr lang="hu-HU" sz="1800" dirty="0" smtClean="0"/>
          </a:p>
          <a:p>
            <a:r>
              <a:rPr lang="hu-HU" sz="2200" dirty="0" smtClean="0"/>
              <a:t>A szakaszos beszállítás és a folyamatos </a:t>
            </a:r>
          </a:p>
          <a:p>
            <a:pPr>
              <a:buNone/>
            </a:pPr>
            <a:r>
              <a:rPr lang="hu-HU" sz="2200" dirty="0" smtClean="0"/>
              <a:t>	kiszállítás (ill. valamennyi) lehet:</a:t>
            </a:r>
          </a:p>
          <a:p>
            <a:pPr lvl="1"/>
            <a:r>
              <a:rPr lang="hu-HU" sz="1800" dirty="0" smtClean="0"/>
              <a:t>Állandó időperiódusú és állandó tételnagyságú,</a:t>
            </a:r>
          </a:p>
          <a:p>
            <a:pPr lvl="1"/>
            <a:r>
              <a:rPr lang="hu-HU" sz="1800" dirty="0" smtClean="0"/>
              <a:t>Állandó időperiódusú és változó tételnagyságú,</a:t>
            </a:r>
          </a:p>
          <a:p>
            <a:pPr lvl="1"/>
            <a:r>
              <a:rPr lang="hu-HU" sz="1800" dirty="0" smtClean="0"/>
              <a:t>Változó időperiódusú és állandó tételnagyságú,</a:t>
            </a:r>
          </a:p>
          <a:p>
            <a:pPr lvl="1"/>
            <a:r>
              <a:rPr lang="hu-HU" sz="1800" dirty="0" smtClean="0"/>
              <a:t>Változó időperiódusú és változó tételnagyságú.</a:t>
            </a:r>
            <a:endParaRPr lang="hu-HU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1428736"/>
            <a:ext cx="20288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4000504"/>
            <a:ext cx="231457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686800" cy="548324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készletgazdálkodásban használatos alapfogalmak:</a:t>
            </a:r>
          </a:p>
          <a:p>
            <a:pPr lvl="1"/>
            <a:r>
              <a:rPr lang="hu-HU" sz="1800" dirty="0" err="1" smtClean="0"/>
              <a:t>Q</a:t>
            </a:r>
            <a:r>
              <a:rPr lang="hu-HU" sz="1800" baseline="-25000" dirty="0" err="1" smtClean="0"/>
              <a:t>ny</a:t>
            </a:r>
            <a:r>
              <a:rPr lang="hu-HU" sz="1800" dirty="0" smtClean="0"/>
              <a:t> - nyitókészlet,</a:t>
            </a:r>
          </a:p>
          <a:p>
            <a:pPr lvl="1"/>
            <a:r>
              <a:rPr lang="hu-HU" sz="1800" dirty="0" err="1" smtClean="0"/>
              <a:t>Q</a:t>
            </a:r>
            <a:r>
              <a:rPr lang="hu-HU" sz="1800" baseline="-25000" dirty="0" err="1" smtClean="0"/>
              <a:t>z</a:t>
            </a:r>
            <a:r>
              <a:rPr lang="hu-HU" sz="1800" dirty="0" smtClean="0"/>
              <a:t>   - zárókészlet</a:t>
            </a:r>
          </a:p>
          <a:p>
            <a:pPr lvl="1"/>
            <a:r>
              <a:rPr lang="hu-HU" sz="1800" dirty="0" err="1" smtClean="0"/>
              <a:t>Q</a:t>
            </a:r>
            <a:r>
              <a:rPr lang="hu-HU" sz="1800" baseline="-25000" dirty="0" err="1" smtClean="0"/>
              <a:t>j</a:t>
            </a:r>
            <a:r>
              <a:rPr lang="hu-HU" sz="1800" dirty="0" smtClean="0"/>
              <a:t>   - jelentésköteles készlet,</a:t>
            </a:r>
          </a:p>
          <a:p>
            <a:pPr lvl="1"/>
            <a:r>
              <a:rPr lang="hu-HU" sz="1800" dirty="0" smtClean="0"/>
              <a:t>q	    - rendelési tételnagyság</a:t>
            </a:r>
          </a:p>
          <a:p>
            <a:pPr lvl="1"/>
            <a:r>
              <a:rPr lang="hu-HU" sz="1800" dirty="0" err="1" smtClean="0"/>
              <a:t>Q</a:t>
            </a:r>
            <a:r>
              <a:rPr lang="hu-HU" sz="1800" baseline="-25000" dirty="0" err="1" smtClean="0"/>
              <a:t>b</a:t>
            </a:r>
            <a:r>
              <a:rPr lang="hu-HU" sz="1800" dirty="0" smtClean="0"/>
              <a:t>   - biztonsági készlet,</a:t>
            </a:r>
          </a:p>
          <a:p>
            <a:pPr lvl="1"/>
            <a:r>
              <a:rPr lang="hu-HU" sz="1800" dirty="0" err="1" smtClean="0"/>
              <a:t>Q</a:t>
            </a:r>
            <a:r>
              <a:rPr lang="hu-HU" sz="1800" baseline="-25000" dirty="0" err="1" smtClean="0"/>
              <a:t>m</a:t>
            </a:r>
            <a:r>
              <a:rPr lang="hu-HU" sz="1800" dirty="0" smtClean="0"/>
              <a:t>   - maximális készlet	</a:t>
            </a:r>
          </a:p>
          <a:p>
            <a:pPr lvl="1">
              <a:buNone/>
            </a:pPr>
            <a:r>
              <a:rPr lang="hu-HU" sz="1800" dirty="0" smtClean="0"/>
              <a:t>			</a:t>
            </a:r>
            <a:r>
              <a:rPr lang="hu-HU" sz="1800" dirty="0" err="1" smtClean="0"/>
              <a:t>Q</a:t>
            </a:r>
            <a:r>
              <a:rPr lang="hu-HU" sz="1800" baseline="-25000" dirty="0" err="1" smtClean="0"/>
              <a:t>m</a:t>
            </a:r>
            <a:r>
              <a:rPr lang="hu-HU" sz="1800" dirty="0" smtClean="0"/>
              <a:t> = </a:t>
            </a:r>
            <a:r>
              <a:rPr lang="hu-HU" sz="1800" dirty="0" err="1" smtClean="0"/>
              <a:t>Q</a:t>
            </a:r>
            <a:r>
              <a:rPr lang="hu-HU" sz="1800" baseline="-25000" dirty="0" err="1" smtClean="0"/>
              <a:t>b</a:t>
            </a:r>
            <a:r>
              <a:rPr lang="hu-HU" sz="1800" dirty="0" smtClean="0"/>
              <a:t> + q</a:t>
            </a:r>
          </a:p>
          <a:p>
            <a:pPr lvl="1"/>
            <a:r>
              <a:rPr lang="hu-HU" sz="1800" dirty="0" smtClean="0"/>
              <a:t>B	      - időegységre vonatkozó szükséglet</a:t>
            </a:r>
          </a:p>
          <a:p>
            <a:pPr lvl="5"/>
            <a:r>
              <a:rPr lang="hu-HU" sz="1600" dirty="0" smtClean="0"/>
              <a:t>Determinisztikus,</a:t>
            </a:r>
          </a:p>
          <a:p>
            <a:pPr lvl="5"/>
            <a:r>
              <a:rPr lang="hu-HU" sz="1600" dirty="0" smtClean="0"/>
              <a:t>Sztochasztikus,</a:t>
            </a:r>
          </a:p>
          <a:p>
            <a:pPr lvl="5"/>
            <a:r>
              <a:rPr lang="hu-HU" sz="1600" dirty="0" smtClean="0"/>
              <a:t>Idény jellegű,</a:t>
            </a:r>
          </a:p>
          <a:p>
            <a:pPr lvl="5"/>
            <a:r>
              <a:rPr lang="hu-HU" sz="1600" dirty="0" smtClean="0"/>
              <a:t>Ismeretlen.</a:t>
            </a:r>
          </a:p>
          <a:p>
            <a:pPr lvl="1"/>
            <a:r>
              <a:rPr lang="hu-HU" sz="1800" dirty="0" err="1" smtClean="0"/>
              <a:t>t</a:t>
            </a:r>
            <a:r>
              <a:rPr lang="hu-HU" sz="1800" baseline="-25000" dirty="0" err="1" smtClean="0"/>
              <a:t>p</a:t>
            </a:r>
            <a:r>
              <a:rPr lang="hu-HU" sz="1800" dirty="0" smtClean="0"/>
              <a:t>     - utánpótlási idő (rendeléstől leszállításig),</a:t>
            </a:r>
          </a:p>
          <a:p>
            <a:pPr lvl="1"/>
            <a:r>
              <a:rPr lang="hu-HU" sz="1800" dirty="0" smtClean="0"/>
              <a:t>t	     - rendelési időköz,      t = q / B</a:t>
            </a:r>
          </a:p>
          <a:p>
            <a:pPr lvl="1"/>
            <a:r>
              <a:rPr lang="hu-HU" sz="1800" dirty="0" err="1" smtClean="0"/>
              <a:t>t</a:t>
            </a:r>
            <a:r>
              <a:rPr lang="hu-HU" sz="1800" baseline="-25000" dirty="0" err="1" smtClean="0"/>
              <a:t>f</a:t>
            </a:r>
            <a:r>
              <a:rPr lang="hu-HU" sz="1800" dirty="0" smtClean="0"/>
              <a:t>      - forgási idő, </a:t>
            </a:r>
            <a:r>
              <a:rPr lang="hu-HU" sz="1800" dirty="0" err="1" smtClean="0"/>
              <a:t>reciproka</a:t>
            </a:r>
            <a:r>
              <a:rPr lang="hu-HU" sz="1800" dirty="0" smtClean="0"/>
              <a:t> a forgási sebesség.</a:t>
            </a:r>
          </a:p>
          <a:p>
            <a:pPr lvl="4"/>
            <a:endParaRPr lang="hu-HU" sz="1000" dirty="0" smtClean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142984"/>
            <a:ext cx="397764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lnSpcReduction="10000"/>
          </a:bodyPr>
          <a:lstStyle/>
          <a:p>
            <a:r>
              <a:rPr lang="hu-HU" sz="2200" i="1" dirty="0" smtClean="0"/>
              <a:t>Az optimális készlet meghatározása determinisztikus változók esetén, készlethiány kizárása mellett.</a:t>
            </a:r>
          </a:p>
          <a:p>
            <a:pPr>
              <a:buNone/>
            </a:pPr>
            <a:r>
              <a:rPr lang="hu-HU" sz="2200" dirty="0" smtClean="0"/>
              <a:t>	Optimális rendelési tételnagyság meghatározásánál a raktározási folyamat költségének minimalizálására kell törekedni. A raktározási folyamattal kapcsolatos összköltség (K) a raktározási (K</a:t>
            </a:r>
            <a:r>
              <a:rPr lang="hu-HU" sz="2200" baseline="-25000" dirty="0" smtClean="0"/>
              <a:t>1</a:t>
            </a:r>
            <a:r>
              <a:rPr lang="hu-HU" sz="2200" dirty="0" smtClean="0"/>
              <a:t>) és a rendelési (K</a:t>
            </a:r>
            <a:r>
              <a:rPr lang="hu-HU" sz="2200" baseline="-25000" dirty="0" smtClean="0"/>
              <a:t>2</a:t>
            </a:r>
            <a:r>
              <a:rPr lang="hu-HU" sz="2200" dirty="0" smtClean="0"/>
              <a:t>) költségek összege. </a:t>
            </a:r>
          </a:p>
          <a:p>
            <a:pPr>
              <a:buNone/>
            </a:pPr>
            <a:r>
              <a:rPr lang="hu-HU" sz="2200" dirty="0" smtClean="0"/>
              <a:t>	A célfüggvény:</a:t>
            </a:r>
          </a:p>
          <a:p>
            <a:pPr lvl="1">
              <a:buNone/>
            </a:pPr>
            <a:r>
              <a:rPr lang="hu-HU" sz="1800" dirty="0" smtClean="0"/>
              <a:t>				</a:t>
            </a:r>
            <a:r>
              <a:rPr lang="hu-HU" sz="1800" b="1" dirty="0" smtClean="0"/>
              <a:t>K  =  K</a:t>
            </a:r>
            <a:r>
              <a:rPr lang="hu-HU" sz="1800" b="1" baseline="-25000" dirty="0" smtClean="0"/>
              <a:t>1</a:t>
            </a:r>
            <a:r>
              <a:rPr lang="hu-HU" sz="1800" b="1" dirty="0" smtClean="0"/>
              <a:t>  +  K</a:t>
            </a:r>
            <a:r>
              <a:rPr lang="hu-HU" sz="1800" b="1" baseline="-25000" dirty="0" smtClean="0"/>
              <a:t>2</a:t>
            </a:r>
            <a:r>
              <a:rPr lang="hu-HU" sz="1800" b="1" dirty="0" smtClean="0"/>
              <a:t>  → min!</a:t>
            </a:r>
          </a:p>
          <a:p>
            <a:pPr>
              <a:buNone/>
            </a:pPr>
            <a:r>
              <a:rPr lang="hu-HU" sz="2200" dirty="0" smtClean="0"/>
              <a:t>	A készlettartás költsége:</a:t>
            </a:r>
          </a:p>
          <a:p>
            <a:pPr>
              <a:buNone/>
            </a:pPr>
            <a:r>
              <a:rPr lang="hu-HU" sz="1800" dirty="0" smtClean="0"/>
              <a:t>                                                    </a:t>
            </a:r>
            <a:r>
              <a:rPr lang="hu-HU" sz="1800" b="1" dirty="0" smtClean="0"/>
              <a:t>K</a:t>
            </a:r>
            <a:r>
              <a:rPr lang="hu-HU" sz="1800" b="1" baseline="-25000" dirty="0" smtClean="0"/>
              <a:t>1</a:t>
            </a:r>
            <a:r>
              <a:rPr lang="hu-HU" sz="1800" b="1" dirty="0" smtClean="0"/>
              <a:t> = </a:t>
            </a:r>
            <a:r>
              <a:rPr lang="hu-HU" sz="1800" b="1" dirty="0" err="1" smtClean="0"/>
              <a:t>k</a:t>
            </a:r>
            <a:r>
              <a:rPr lang="hu-HU" sz="1800" b="1" baseline="-25000" dirty="0" err="1" smtClean="0"/>
              <a:t>1</a:t>
            </a:r>
            <a:r>
              <a:rPr lang="hu-HU" sz="1800" b="1" dirty="0" smtClean="0"/>
              <a:t>  (q/2) T  [Ft]</a:t>
            </a:r>
          </a:p>
          <a:p>
            <a:pPr>
              <a:buNone/>
            </a:pPr>
            <a:r>
              <a:rPr lang="hu-HU" sz="1800" dirty="0" smtClean="0"/>
              <a:t>                                                             </a:t>
            </a:r>
            <a:r>
              <a:rPr lang="hu-HU" sz="1600" dirty="0" smtClean="0"/>
              <a:t>ahol   k</a:t>
            </a:r>
            <a:r>
              <a:rPr lang="hu-HU" sz="1600" baseline="-25000" dirty="0" smtClean="0"/>
              <a:t>1</a:t>
            </a:r>
            <a:r>
              <a:rPr lang="hu-HU" sz="1600" dirty="0" smtClean="0"/>
              <a:t> – a raktározási fajlagos költség [Ft/db, nap]</a:t>
            </a:r>
          </a:p>
          <a:p>
            <a:pPr>
              <a:buNone/>
            </a:pPr>
            <a:r>
              <a:rPr lang="hu-HU" sz="1600" dirty="0" smtClean="0"/>
              <a:t>                                                                                 T  –  a vizsgált időszak [nap],</a:t>
            </a:r>
          </a:p>
          <a:p>
            <a:pPr>
              <a:buNone/>
            </a:pPr>
            <a:r>
              <a:rPr lang="hu-HU" sz="2200" dirty="0" smtClean="0"/>
              <a:t>	A rendelés költsége:</a:t>
            </a:r>
          </a:p>
          <a:p>
            <a:pPr lvl="1">
              <a:buNone/>
            </a:pPr>
            <a:r>
              <a:rPr lang="hu-HU" sz="1800" dirty="0" smtClean="0"/>
              <a:t>                                           </a:t>
            </a:r>
            <a:r>
              <a:rPr lang="hu-HU" sz="1800" b="1" dirty="0" smtClean="0"/>
              <a:t>K</a:t>
            </a:r>
            <a:r>
              <a:rPr lang="hu-HU" sz="1800" b="1" baseline="-25000" dirty="0" smtClean="0"/>
              <a:t>2</a:t>
            </a:r>
            <a:r>
              <a:rPr lang="hu-HU" sz="1800" b="1" dirty="0" smtClean="0"/>
              <a:t> = </a:t>
            </a:r>
            <a:r>
              <a:rPr lang="hu-HU" sz="1800" b="1" dirty="0" err="1" smtClean="0"/>
              <a:t>k</a:t>
            </a:r>
            <a:r>
              <a:rPr lang="hu-HU" sz="1800" b="1" baseline="-25000" dirty="0" err="1" smtClean="0"/>
              <a:t>2</a:t>
            </a:r>
            <a:r>
              <a:rPr lang="hu-HU" sz="1800" b="1" dirty="0" smtClean="0"/>
              <a:t>  (B/q) [Ft]</a:t>
            </a:r>
          </a:p>
          <a:p>
            <a:pPr lvl="1">
              <a:buNone/>
            </a:pPr>
            <a:r>
              <a:rPr lang="hu-HU" sz="1600" dirty="0" smtClean="0"/>
              <a:t>                                                             ahol   k</a:t>
            </a:r>
            <a:r>
              <a:rPr lang="hu-HU" sz="1600" baseline="-25000" dirty="0" smtClean="0"/>
              <a:t>2</a:t>
            </a:r>
            <a:r>
              <a:rPr lang="hu-HU" sz="1600" dirty="0" smtClean="0"/>
              <a:t> – a rendelési fajlagos költség [Ft/db]</a:t>
            </a:r>
          </a:p>
          <a:p>
            <a:pPr lvl="1" indent="-381000">
              <a:buNone/>
            </a:pPr>
            <a:r>
              <a:rPr lang="hu-HU" sz="2200" dirty="0" smtClean="0"/>
              <a:t>A célfüggvény:</a:t>
            </a:r>
          </a:p>
          <a:p>
            <a:pPr lvl="1">
              <a:buNone/>
            </a:pPr>
            <a:r>
              <a:rPr lang="hu-HU" sz="1800" dirty="0" smtClean="0"/>
              <a:t>                                           </a:t>
            </a:r>
            <a:r>
              <a:rPr lang="hu-HU" sz="1800" b="1" dirty="0" smtClean="0"/>
              <a:t>K  = k</a:t>
            </a:r>
            <a:r>
              <a:rPr lang="hu-HU" sz="1800" b="1" baseline="-25000" dirty="0" smtClean="0"/>
              <a:t>1</a:t>
            </a:r>
            <a:r>
              <a:rPr lang="hu-HU" sz="1800" b="1" dirty="0" smtClean="0"/>
              <a:t>  (q/2) T  + k</a:t>
            </a:r>
            <a:r>
              <a:rPr lang="hu-HU" sz="1800" b="1" baseline="-25000" dirty="0" smtClean="0"/>
              <a:t>2</a:t>
            </a:r>
            <a:r>
              <a:rPr lang="hu-HU" sz="1800" b="1" dirty="0" smtClean="0"/>
              <a:t>  (B/q) [Ft]</a:t>
            </a:r>
          </a:p>
          <a:p>
            <a:pPr>
              <a:buNone/>
            </a:pPr>
            <a:r>
              <a:rPr lang="hu-HU" sz="16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dirty="0" smtClean="0"/>
              <a:t>	A függvényvizsgálat során megállapítható, hogy a függvény második deriváltja  pozitív, tehát lokális minimuma van. Ennek értéke kiszámítható, ha az első derivált = 0.</a:t>
            </a:r>
          </a:p>
          <a:p>
            <a:pPr lvl="1">
              <a:buNone/>
            </a:pPr>
            <a:r>
              <a:rPr lang="hu-HU" sz="1800" dirty="0" smtClean="0"/>
              <a:t>                          </a:t>
            </a:r>
            <a:r>
              <a:rPr lang="hu-HU" sz="1800" b="1" dirty="0" err="1" smtClean="0"/>
              <a:t>dK</a:t>
            </a:r>
            <a:r>
              <a:rPr lang="hu-HU" sz="1800" b="1" dirty="0" smtClean="0"/>
              <a:t>/</a:t>
            </a:r>
            <a:r>
              <a:rPr lang="hu-HU" sz="1800" b="1" dirty="0" err="1" smtClean="0"/>
              <a:t>dq</a:t>
            </a:r>
            <a:r>
              <a:rPr lang="hu-HU" sz="1800" b="1" dirty="0" smtClean="0"/>
              <a:t>  = 0,5 k</a:t>
            </a:r>
            <a:r>
              <a:rPr lang="hu-HU" sz="1800" b="1" baseline="-25000" dirty="0" smtClean="0"/>
              <a:t>1</a:t>
            </a:r>
            <a:r>
              <a:rPr lang="hu-HU" sz="1800" b="1" dirty="0" smtClean="0"/>
              <a:t> T – (B / q</a:t>
            </a:r>
            <a:r>
              <a:rPr lang="hu-HU" sz="1800" b="1" baseline="30000" dirty="0" smtClean="0"/>
              <a:t>2</a:t>
            </a:r>
            <a:r>
              <a:rPr lang="hu-HU" sz="1800" b="1" dirty="0" smtClean="0"/>
              <a:t>) k</a:t>
            </a:r>
            <a:r>
              <a:rPr lang="hu-HU" sz="1800" b="1" baseline="-25000" dirty="0" smtClean="0"/>
              <a:t>2</a:t>
            </a:r>
            <a:r>
              <a:rPr lang="hu-HU" sz="1800" b="1" dirty="0" smtClean="0"/>
              <a:t>  =  0</a:t>
            </a:r>
          </a:p>
          <a:p>
            <a:r>
              <a:rPr lang="hu-HU" sz="2200" dirty="0" smtClean="0"/>
              <a:t>Az optimális tételnagyság:</a:t>
            </a:r>
          </a:p>
          <a:p>
            <a:pPr lvl="1">
              <a:buNone/>
            </a:pPr>
            <a:r>
              <a:rPr lang="hu-HU" sz="1800" dirty="0" smtClean="0"/>
              <a:t>                                 </a:t>
            </a:r>
            <a:r>
              <a:rPr lang="hu-HU" sz="1800" b="1" dirty="0" err="1" smtClean="0"/>
              <a:t>q</a:t>
            </a:r>
            <a:r>
              <a:rPr lang="hu-HU" sz="1800" b="1" baseline="-25000" dirty="0" err="1" smtClean="0"/>
              <a:t>o</a:t>
            </a:r>
            <a:r>
              <a:rPr lang="hu-HU" sz="1800" b="1" dirty="0" smtClean="0"/>
              <a:t> = [(2 B k</a:t>
            </a:r>
            <a:r>
              <a:rPr lang="hu-HU" sz="1800" b="1" baseline="-25000" dirty="0" smtClean="0"/>
              <a:t>2</a:t>
            </a:r>
            <a:r>
              <a:rPr lang="hu-HU" sz="1800" b="1" dirty="0" smtClean="0"/>
              <a:t> )/ (k</a:t>
            </a:r>
            <a:r>
              <a:rPr lang="hu-HU" sz="1800" b="1" baseline="-25000" dirty="0" smtClean="0"/>
              <a:t>1</a:t>
            </a:r>
            <a:r>
              <a:rPr lang="hu-HU" sz="1800" b="1" dirty="0" smtClean="0"/>
              <a:t> T)]</a:t>
            </a:r>
            <a:r>
              <a:rPr lang="hu-HU" sz="1800" b="1" baseline="30000" dirty="0" smtClean="0"/>
              <a:t>0,5</a:t>
            </a:r>
            <a:r>
              <a:rPr lang="hu-HU" sz="1800" b="1" dirty="0" smtClean="0"/>
              <a:t>   </a:t>
            </a:r>
          </a:p>
          <a:p>
            <a:r>
              <a:rPr lang="hu-HU" sz="2200" b="1" baseline="30000" dirty="0" smtClean="0"/>
              <a:t> </a:t>
            </a:r>
            <a:r>
              <a:rPr lang="hu-HU" sz="2200" dirty="0" smtClean="0"/>
              <a:t>A K = f (q) függvényt ábrázolva </a:t>
            </a:r>
            <a:r>
              <a:rPr lang="hu-HU" sz="2200" smtClean="0"/>
              <a:t>az alábbi görbét mutatja.</a:t>
            </a:r>
            <a:endParaRPr lang="hu-HU" sz="2200" dirty="0" smtClean="0"/>
          </a:p>
          <a:p>
            <a:r>
              <a:rPr lang="hu-HU" sz="2200" dirty="0" smtClean="0"/>
              <a:t>A rendelések száma (r) :</a:t>
            </a:r>
          </a:p>
          <a:p>
            <a:pPr lvl="1">
              <a:buNone/>
            </a:pPr>
            <a:r>
              <a:rPr lang="hu-HU" sz="1800" dirty="0" smtClean="0"/>
              <a:t>         </a:t>
            </a:r>
            <a:r>
              <a:rPr lang="hu-HU" sz="1800" b="1" dirty="0" smtClean="0"/>
              <a:t>r = B / </a:t>
            </a:r>
            <a:r>
              <a:rPr lang="hu-HU" sz="1800" b="1" dirty="0" err="1" smtClean="0"/>
              <a:t>q</a:t>
            </a:r>
            <a:r>
              <a:rPr lang="hu-HU" sz="1800" b="1" baseline="-25000" dirty="0" err="1" smtClean="0"/>
              <a:t>o</a:t>
            </a:r>
            <a:r>
              <a:rPr lang="hu-HU" sz="1800" b="1" dirty="0" smtClean="0"/>
              <a:t>  =  T / </a:t>
            </a:r>
            <a:r>
              <a:rPr lang="hu-HU" sz="1800" b="1" dirty="0" err="1" smtClean="0"/>
              <a:t>t</a:t>
            </a:r>
            <a:r>
              <a:rPr lang="hu-HU" sz="1800" b="1" baseline="-25000" dirty="0" err="1" smtClean="0"/>
              <a:t>o</a:t>
            </a:r>
            <a:endParaRPr lang="hu-HU" sz="1800" b="1" baseline="-25000" dirty="0" smtClean="0"/>
          </a:p>
          <a:p>
            <a:r>
              <a:rPr lang="hu-HU" sz="2200" dirty="0" smtClean="0"/>
              <a:t>Az optimális rendelési időköz:</a:t>
            </a:r>
          </a:p>
          <a:p>
            <a:pPr lvl="1">
              <a:buNone/>
            </a:pPr>
            <a:r>
              <a:rPr lang="hu-HU" sz="1800" dirty="0" smtClean="0"/>
              <a:t>         </a:t>
            </a:r>
            <a:r>
              <a:rPr lang="hu-HU" sz="1800" b="1" dirty="0" err="1" smtClean="0"/>
              <a:t>t</a:t>
            </a:r>
            <a:r>
              <a:rPr lang="hu-HU" sz="1800" b="1" baseline="-25000" dirty="0" err="1" smtClean="0"/>
              <a:t>o</a:t>
            </a:r>
            <a:r>
              <a:rPr lang="hu-HU" sz="1800" b="1" dirty="0" smtClean="0"/>
              <a:t> = ( T / B ) </a:t>
            </a:r>
            <a:r>
              <a:rPr lang="hu-HU" sz="1800" b="1" dirty="0" err="1" smtClean="0"/>
              <a:t>q</a:t>
            </a:r>
            <a:r>
              <a:rPr lang="hu-HU" sz="1800" b="1" baseline="-25000" dirty="0" err="1" smtClean="0"/>
              <a:t>o</a:t>
            </a:r>
            <a:r>
              <a:rPr lang="hu-HU" sz="1800" b="1" dirty="0" smtClean="0"/>
              <a:t>  = [ (2 k</a:t>
            </a:r>
            <a:r>
              <a:rPr lang="hu-HU" sz="1800" b="1" baseline="-25000" dirty="0" smtClean="0"/>
              <a:t>2</a:t>
            </a:r>
            <a:r>
              <a:rPr lang="hu-HU" sz="1800" b="1" dirty="0" smtClean="0"/>
              <a:t> T) / ( k</a:t>
            </a:r>
            <a:r>
              <a:rPr lang="hu-HU" sz="1800" b="1" baseline="-25000" dirty="0" smtClean="0"/>
              <a:t>1</a:t>
            </a:r>
            <a:r>
              <a:rPr lang="hu-HU" sz="1800" b="1" dirty="0" smtClean="0"/>
              <a:t> B )]</a:t>
            </a:r>
            <a:r>
              <a:rPr lang="hu-HU" sz="1800" b="1" baseline="30000" dirty="0" smtClean="0"/>
              <a:t>0,5</a:t>
            </a:r>
          </a:p>
          <a:p>
            <a:r>
              <a:rPr lang="hu-HU" sz="2200" dirty="0" smtClean="0"/>
              <a:t>Az optimális összköltség:</a:t>
            </a:r>
          </a:p>
          <a:p>
            <a:pPr lvl="1">
              <a:buNone/>
            </a:pPr>
            <a:r>
              <a:rPr lang="hu-HU" sz="1800" b="1" dirty="0" smtClean="0"/>
              <a:t>         </a:t>
            </a:r>
            <a:r>
              <a:rPr lang="hu-HU" sz="1800" b="1" dirty="0" err="1" smtClean="0"/>
              <a:t>K</a:t>
            </a:r>
            <a:r>
              <a:rPr lang="hu-HU" sz="1800" b="1" baseline="-25000" dirty="0" err="1" smtClean="0"/>
              <a:t>o</a:t>
            </a:r>
            <a:r>
              <a:rPr lang="hu-HU" sz="1800" b="1" dirty="0" smtClean="0"/>
              <a:t> = [2 B T k</a:t>
            </a:r>
            <a:r>
              <a:rPr lang="hu-HU" sz="1800" b="1" baseline="-25000" dirty="0" smtClean="0"/>
              <a:t>1</a:t>
            </a:r>
            <a:r>
              <a:rPr lang="hu-HU" sz="1800" b="1" dirty="0" smtClean="0"/>
              <a:t> k</a:t>
            </a:r>
            <a:r>
              <a:rPr lang="hu-HU" sz="1800" b="1" baseline="-25000" dirty="0" smtClean="0"/>
              <a:t>2</a:t>
            </a:r>
            <a:r>
              <a:rPr lang="hu-HU" sz="1800" b="1" dirty="0" smtClean="0"/>
              <a:t>]</a:t>
            </a:r>
            <a:r>
              <a:rPr lang="hu-HU" sz="1800" b="1" baseline="30000" dirty="0" smtClean="0"/>
              <a:t>0,5</a:t>
            </a:r>
            <a:r>
              <a:rPr lang="hu-HU" sz="1800" b="1" dirty="0" smtClean="0"/>
              <a:t> </a:t>
            </a:r>
            <a:endParaRPr lang="hu-HU" sz="1800" dirty="0" smtClean="0"/>
          </a:p>
          <a:p>
            <a:pPr lvl="1">
              <a:buNone/>
            </a:pPr>
            <a:endParaRPr lang="hu-HU" sz="1800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9" y="3071811"/>
            <a:ext cx="2714644" cy="198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92500" lnSpcReduction="10000"/>
          </a:bodyPr>
          <a:lstStyle/>
          <a:p>
            <a:r>
              <a:rPr lang="hu-HU" sz="2200" i="1" dirty="0" smtClean="0"/>
              <a:t>Az ABC elemzés alkalmazása</a:t>
            </a:r>
          </a:p>
          <a:p>
            <a:pPr>
              <a:buNone/>
            </a:pPr>
            <a:r>
              <a:rPr lang="hu-HU" sz="2200" i="1" dirty="0" smtClean="0"/>
              <a:t>	</a:t>
            </a:r>
            <a:r>
              <a:rPr lang="hu-HU" sz="2200" dirty="0" smtClean="0"/>
              <a:t>A raktárban tárolt termékek eltérő tulajdonságai miatt a készletvizsgálatot elvileg termékfajtákra kell elvégezni. A termékfajták nagy száma a számításokat rendkívüli módon megnöveli, ezért egyszerűsítéseket kell alkalmazni. Az egyszerűsítés</a:t>
            </a:r>
          </a:p>
          <a:p>
            <a:pPr>
              <a:buNone/>
            </a:pPr>
            <a:r>
              <a:rPr lang="hu-HU" sz="2200" i="1" dirty="0" smtClean="0"/>
              <a:t>		</a:t>
            </a:r>
            <a:r>
              <a:rPr lang="hu-HU" sz="1800" dirty="0" smtClean="0"/>
              <a:t>- ABC elemzéssel vagy</a:t>
            </a:r>
          </a:p>
          <a:p>
            <a:pPr>
              <a:buNone/>
            </a:pPr>
            <a:r>
              <a:rPr lang="hu-HU" sz="1800" dirty="0" smtClean="0"/>
              <a:t>		- mintavételezéssel</a:t>
            </a:r>
          </a:p>
          <a:p>
            <a:pPr>
              <a:buNone/>
            </a:pPr>
            <a:r>
              <a:rPr lang="hu-HU" sz="2200" dirty="0" smtClean="0"/>
              <a:t>	végezhető a nagymennyiségű alkatrészféleséget tároló raktáraknál.</a:t>
            </a:r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r>
              <a:rPr lang="hu-HU" sz="2200" dirty="0" smtClean="0"/>
              <a:t>	Az ABC elemzés az egyes termékek, árufajták kiválasztott jellemzőjének vizsgálatán alapul. Elemezhető az árufajta</a:t>
            </a:r>
          </a:p>
          <a:p>
            <a:pPr>
              <a:buNone/>
            </a:pPr>
            <a:r>
              <a:rPr lang="hu-HU" sz="2200" dirty="0" smtClean="0"/>
              <a:t>		</a:t>
            </a:r>
            <a:r>
              <a:rPr lang="hu-HU" sz="1800" dirty="0" smtClean="0"/>
              <a:t>- forgalma (tömegben, térfogatban, ER darabszámban, értékben, bevételben, 	   rendelési számban, stb.),</a:t>
            </a:r>
          </a:p>
          <a:p>
            <a:pPr>
              <a:buNone/>
            </a:pPr>
            <a:r>
              <a:rPr lang="hu-HU" sz="1800" dirty="0" smtClean="0"/>
              <a:t>		- készlete (tömegben, térfogatban, ER darabszámban, stb.)</a:t>
            </a:r>
          </a:p>
          <a:p>
            <a:pPr>
              <a:buNone/>
            </a:pPr>
            <a:r>
              <a:rPr lang="hu-HU" sz="1800" dirty="0" smtClean="0"/>
              <a:t>	</a:t>
            </a:r>
            <a:r>
              <a:rPr lang="hu-HU" sz="2200" dirty="0" smtClean="0"/>
              <a:t>Az analízis menete:</a:t>
            </a:r>
          </a:p>
          <a:p>
            <a:pPr>
              <a:buNone/>
            </a:pPr>
            <a:r>
              <a:rPr lang="hu-HU" sz="2200" dirty="0" smtClean="0"/>
              <a:t>		</a:t>
            </a:r>
            <a:r>
              <a:rPr lang="hu-HU" sz="1800" dirty="0" smtClean="0"/>
              <a:t>- a kiválasztott jellemző szerint a termékfajták sorba rendezése,</a:t>
            </a:r>
          </a:p>
          <a:p>
            <a:pPr>
              <a:buNone/>
            </a:pPr>
            <a:r>
              <a:rPr lang="hu-HU" sz="1800" dirty="0" smtClean="0"/>
              <a:t>		- termék-fajtánként  a jellemző összértékhez viszonyított (százalékban mért) 	   részesedés meghatározása,</a:t>
            </a:r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00042"/>
            <a:ext cx="8543956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dirty="0" smtClean="0"/>
              <a:t>		</a:t>
            </a:r>
            <a:r>
              <a:rPr lang="hu-HU" sz="1800" dirty="0" smtClean="0"/>
              <a:t>- a termékfajták meghatározott  tartományok szerinti csoportosítása (az</a:t>
            </a:r>
            <a:br>
              <a:rPr lang="hu-HU" sz="1800" dirty="0" smtClean="0"/>
            </a:br>
            <a:r>
              <a:rPr lang="hu-HU" sz="1800" dirty="0" smtClean="0"/>
              <a:t>              összérték első 80-85 %-át szolgáltató termékfajta az </a:t>
            </a:r>
            <a:r>
              <a:rPr lang="hu-HU" sz="1800" b="1" dirty="0" smtClean="0"/>
              <a:t>A</a:t>
            </a:r>
            <a:r>
              <a:rPr lang="hu-HU" sz="1800" dirty="0" smtClean="0"/>
              <a:t>, </a:t>
            </a:r>
            <a:r>
              <a:rPr lang="hu-HU" sz="1800" dirty="0" err="1" smtClean="0"/>
              <a:t>a</a:t>
            </a:r>
            <a:r>
              <a:rPr lang="hu-HU" sz="1800" dirty="0" smtClean="0"/>
              <a:t> következő 10 – 	  	   12 %-ot adó termékfajta a </a:t>
            </a:r>
            <a:r>
              <a:rPr lang="hu-HU" sz="1800" b="1" dirty="0" smtClean="0"/>
              <a:t>B</a:t>
            </a:r>
            <a:r>
              <a:rPr lang="hu-HU" sz="1800" dirty="0" smtClean="0"/>
              <a:t>, a maradék termékfajta tartozik a </a:t>
            </a:r>
            <a:r>
              <a:rPr lang="hu-HU" sz="1800" b="1" dirty="0" smtClean="0"/>
              <a:t>C</a:t>
            </a:r>
            <a:r>
              <a:rPr lang="hu-HU" sz="1800" dirty="0" smtClean="0"/>
              <a:t> 	  	   	   kategóriába.)</a:t>
            </a:r>
          </a:p>
          <a:p>
            <a:pPr>
              <a:buNone/>
            </a:pPr>
            <a:r>
              <a:rPr lang="hu-HU" sz="1800" dirty="0" smtClean="0"/>
              <a:t>		- a Lorenz görbe ábrázolása. </a:t>
            </a:r>
          </a:p>
          <a:p>
            <a:pPr>
              <a:buNone/>
            </a:pPr>
            <a:endParaRPr lang="hu-HU" sz="1800" dirty="0" smtClean="0"/>
          </a:p>
          <a:p>
            <a:pPr>
              <a:buNone/>
            </a:pPr>
            <a:r>
              <a:rPr lang="hu-HU" sz="1800" dirty="0" smtClean="0"/>
              <a:t>	</a:t>
            </a:r>
            <a:r>
              <a:rPr lang="hu-HU" sz="2200" dirty="0" smtClean="0"/>
              <a:t>Az</a:t>
            </a:r>
            <a:r>
              <a:rPr lang="hu-HU" sz="1800" dirty="0" smtClean="0"/>
              <a:t> </a:t>
            </a:r>
            <a:r>
              <a:rPr lang="hu-HU" sz="2200" b="1" dirty="0" smtClean="0"/>
              <a:t>A</a:t>
            </a:r>
            <a:r>
              <a:rPr lang="hu-HU" sz="2200" dirty="0" smtClean="0"/>
              <a:t> csoportba tartozó termé</a:t>
            </a:r>
            <a:r>
              <a:rPr lang="hu-HU" sz="1800" dirty="0" smtClean="0"/>
              <a:t>k-</a:t>
            </a:r>
          </a:p>
          <a:p>
            <a:pPr>
              <a:buNone/>
            </a:pPr>
            <a:r>
              <a:rPr lang="hu-HU" sz="1800" dirty="0" smtClean="0"/>
              <a:t>	</a:t>
            </a:r>
            <a:r>
              <a:rPr lang="hu-HU" sz="2200" dirty="0" smtClean="0"/>
              <a:t>fajták (</a:t>
            </a:r>
            <a:r>
              <a:rPr lang="hu-HU" sz="1400" dirty="0" smtClean="0"/>
              <a:t>kb. az alkatrész-szortiment 20 %-át </a:t>
            </a:r>
          </a:p>
          <a:p>
            <a:pPr>
              <a:buNone/>
            </a:pPr>
            <a:r>
              <a:rPr lang="hu-HU" sz="1400" dirty="0"/>
              <a:t> </a:t>
            </a:r>
            <a:r>
              <a:rPr lang="hu-HU" sz="1400" dirty="0" smtClean="0"/>
              <a:t>        jelentik) </a:t>
            </a:r>
            <a:r>
              <a:rPr lang="hu-HU" sz="2200" dirty="0" smtClean="0"/>
              <a:t>készletnagysága </a:t>
            </a:r>
            <a:r>
              <a:rPr lang="hu-HU" sz="2200" dirty="0" err="1" smtClean="0"/>
              <a:t>téte-</a:t>
            </a:r>
            <a:endParaRPr lang="hu-HU" sz="2200" dirty="0" smtClean="0"/>
          </a:p>
          <a:p>
            <a:pPr>
              <a:buNone/>
            </a:pPr>
            <a:r>
              <a:rPr lang="hu-HU" sz="2200" dirty="0" smtClean="0"/>
              <a:t>	lesen számítandó, míg a </a:t>
            </a:r>
            <a:r>
              <a:rPr lang="hu-HU" sz="2200" b="1" dirty="0" smtClean="0"/>
              <a:t>B</a:t>
            </a:r>
            <a:r>
              <a:rPr lang="hu-HU" sz="2200" dirty="0"/>
              <a:t> </a:t>
            </a:r>
            <a:r>
              <a:rPr lang="hu-HU" sz="1400" dirty="0" smtClean="0"/>
              <a:t>(40 %)</a:t>
            </a:r>
          </a:p>
          <a:p>
            <a:pPr>
              <a:buNone/>
            </a:pPr>
            <a:r>
              <a:rPr lang="hu-HU" sz="2200" dirty="0" smtClean="0"/>
              <a:t>     és </a:t>
            </a:r>
            <a:r>
              <a:rPr lang="hu-HU" sz="2200" b="1" dirty="0" smtClean="0"/>
              <a:t>C</a:t>
            </a:r>
            <a:r>
              <a:rPr lang="hu-HU" sz="2200" dirty="0" smtClean="0"/>
              <a:t> csoportba </a:t>
            </a:r>
            <a:r>
              <a:rPr lang="hu-HU" sz="1400" dirty="0" smtClean="0"/>
              <a:t>(40 % - fennmaradó </a:t>
            </a:r>
          </a:p>
          <a:p>
            <a:pPr>
              <a:buNone/>
            </a:pPr>
            <a:r>
              <a:rPr lang="hu-HU" sz="1400" dirty="0" smtClean="0"/>
              <a:t>        hányad) </a:t>
            </a:r>
            <a:r>
              <a:rPr lang="hu-HU" sz="2200" dirty="0" smtClean="0"/>
              <a:t>tartozó termékfajták </a:t>
            </a:r>
          </a:p>
          <a:p>
            <a:pPr>
              <a:buNone/>
            </a:pPr>
            <a:r>
              <a:rPr lang="hu-HU" sz="2200" dirty="0"/>
              <a:t> </a:t>
            </a:r>
            <a:r>
              <a:rPr lang="hu-HU" sz="2200" dirty="0" smtClean="0"/>
              <a:t>    készletvizsgálatát egyszerűbb modell segítségével, esetleg több termék összevonásával – vezértermék választásával – végezhető.	</a:t>
            </a:r>
            <a:endParaRPr lang="hu-HU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1295" y="1857364"/>
            <a:ext cx="4528423" cy="2933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/>
          </a:bodyPr>
          <a:lstStyle/>
          <a:p>
            <a:r>
              <a:rPr lang="hu-HU" sz="2400" dirty="0" smtClean="0"/>
              <a:t>A </a:t>
            </a:r>
            <a:r>
              <a:rPr lang="hu-HU" sz="2400" i="1" dirty="0" smtClean="0"/>
              <a:t>mintavételezési eljárás </a:t>
            </a:r>
            <a:r>
              <a:rPr lang="hu-HU" sz="2400" dirty="0" smtClean="0"/>
              <a:t>akkor alkalmazható, ha az ABC elemzéshez szükséges adatok nem állnak rendelkezésre és be sem szerezhetők.</a:t>
            </a:r>
          </a:p>
          <a:p>
            <a:pPr>
              <a:buNone/>
            </a:pPr>
            <a:r>
              <a:rPr lang="hu-HU" sz="2400" dirty="0" smtClean="0"/>
              <a:t>	Kellő számú termékfajta véletlenszerű kiválasztása és az ezekből képezhető raktárkészlet nagyságának meghatározása lehetőséget nyújt  a teljes raktárkészletre való – meghatározott pontosságú – következtetésre.</a:t>
            </a:r>
          </a:p>
          <a:p>
            <a:pPr lvl="1" algn="just">
              <a:buNone/>
            </a:pPr>
            <a:endParaRPr lang="hu-HU" sz="2400" dirty="0" smtClean="0"/>
          </a:p>
          <a:p>
            <a:pPr algn="just"/>
            <a:r>
              <a:rPr lang="hu-HU" sz="2200" b="1" i="1" dirty="0" smtClean="0"/>
              <a:t>A JIT (</a:t>
            </a:r>
            <a:r>
              <a:rPr lang="hu-HU" sz="2200" b="1" i="1" dirty="0" err="1" smtClean="0"/>
              <a:t>just</a:t>
            </a:r>
            <a:r>
              <a:rPr lang="hu-HU" sz="2200" b="1" i="1" dirty="0" smtClean="0"/>
              <a:t> </a:t>
            </a:r>
            <a:r>
              <a:rPr lang="hu-HU" sz="2200" b="1" i="1" dirty="0" err="1" smtClean="0"/>
              <a:t>in</a:t>
            </a:r>
            <a:r>
              <a:rPr lang="hu-HU" sz="2200" b="1" i="1" dirty="0" smtClean="0"/>
              <a:t> </a:t>
            </a:r>
            <a:r>
              <a:rPr lang="hu-HU" sz="2200" b="1" i="1" dirty="0" err="1" smtClean="0"/>
              <a:t>time</a:t>
            </a:r>
            <a:r>
              <a:rPr lang="hu-HU" sz="2200" b="1" i="1" dirty="0" smtClean="0"/>
              <a:t>) és a JIS (</a:t>
            </a:r>
            <a:r>
              <a:rPr lang="hu-HU" sz="2200" b="1" i="1" dirty="0" err="1" smtClean="0"/>
              <a:t>just</a:t>
            </a:r>
            <a:r>
              <a:rPr lang="hu-HU" sz="2200" b="1" i="1" dirty="0" smtClean="0"/>
              <a:t> </a:t>
            </a:r>
            <a:r>
              <a:rPr lang="hu-HU" sz="2200" b="1" i="1" dirty="0" err="1" smtClean="0"/>
              <a:t>in</a:t>
            </a:r>
            <a:r>
              <a:rPr lang="hu-HU" sz="2200" b="1" i="1" dirty="0" smtClean="0"/>
              <a:t> </a:t>
            </a:r>
            <a:r>
              <a:rPr lang="hu-HU" sz="2200" b="1" i="1" dirty="0" err="1" smtClean="0"/>
              <a:t>sequence</a:t>
            </a:r>
            <a:r>
              <a:rPr lang="hu-HU" sz="2200" b="1" i="1" dirty="0" smtClean="0"/>
              <a:t>) elv alkalmazása</a:t>
            </a:r>
          </a:p>
          <a:p>
            <a:pPr algn="just"/>
            <a:r>
              <a:rPr lang="hu-HU" sz="2200" dirty="0" smtClean="0"/>
              <a:t>A JIT rendszer fő célja, hogy egy meghatározott alkatrészt a megfelelő mennyiségben, a megfelelő időben a megfelelő helyre juttasson és ezzel az alkatrész készletezésével kapcsolatos költségeket drasztikusan csökkentse. </a:t>
            </a:r>
          </a:p>
          <a:p>
            <a:pPr lvl="1" algn="just"/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rendszerben a hagyományos szállításokhoz viszonyítva az az új, hogy az alkatrész mindig „éppen időben” érkezik, ahol tárolás nélkül felhasználásra kerül. Így igen komoly költségmegtakarítás érhető el,  sőt a rendszer (elvben) a készletek megszűntetését is lehetővé teszi. A gyakoribb és pontosabb szállítások igénye ugyan megnöveli a fuvarozási költségeket, de ennél jóval nagyobb mértékben csökkenhetnek a készletezési költségek, így az összköltség is.</a:t>
            </a:r>
          </a:p>
          <a:p>
            <a:r>
              <a:rPr lang="hu-HU" sz="2200" dirty="0" smtClean="0"/>
              <a:t>A JIT filozófiája az alábbi pazarlások elkerülésére irányul:</a:t>
            </a:r>
          </a:p>
          <a:p>
            <a:pPr lvl="1"/>
            <a:r>
              <a:rPr lang="hu-HU" sz="1800" dirty="0" smtClean="0"/>
              <a:t>Tilos raktárra gyártani, csak azt szabad előállítani, amire megrendelés érkezett,</a:t>
            </a:r>
          </a:p>
          <a:p>
            <a:pPr lvl="1"/>
            <a:r>
              <a:rPr lang="hu-HU" sz="1800" dirty="0" smtClean="0"/>
              <a:t>A termék megmunkálás előtti és alatti várakozási idejét csökkenteni kell,</a:t>
            </a:r>
          </a:p>
          <a:p>
            <a:pPr lvl="1"/>
            <a:r>
              <a:rPr lang="hu-HU" sz="1800" dirty="0" smtClean="0"/>
              <a:t>A szállítást – miután nem értéknövelő tevékenység – csökkenteni kell,</a:t>
            </a:r>
          </a:p>
          <a:p>
            <a:pPr lvl="1"/>
            <a:r>
              <a:rPr lang="hu-HU" sz="1800" dirty="0" smtClean="0"/>
              <a:t>Törekedni kell a kisebb idő/energia igényű tevékenységekre,</a:t>
            </a:r>
          </a:p>
          <a:p>
            <a:pPr lvl="1"/>
            <a:r>
              <a:rPr lang="hu-HU" sz="1800" dirty="0" smtClean="0"/>
              <a:t>A magas készletszint felesleges pénzlekötés, elfedi a hibákat és csökkenti a hatékonyságot. A JIT rendszer a készletek csökkentésére irányul minden szinten. Az a cél, hogy  a beszállító vállalatok hatékonyan tudjanak  reagálni a vevők készletcsökkentési igényeire.</a:t>
            </a:r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88640"/>
            <a:ext cx="8928992" cy="5937523"/>
          </a:xfrm>
        </p:spPr>
        <p:txBody>
          <a:bodyPr>
            <a:normAutofit lnSpcReduction="10000"/>
          </a:bodyPr>
          <a:lstStyle/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b="1" dirty="0" err="1" smtClean="0">
                <a:latin typeface="Times New Roman" pitchFamily="18" charset="0"/>
                <a:cs typeface="Times New Roman" pitchFamily="18" charset="0"/>
              </a:rPr>
              <a:t>JIT-elvü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alkatrészellátásra leginkább a nagy mennyiségben felhasznált, nagy értékű termékek alkalmasak, amelyekből a felhasználás közel állandó, kis ingadozásokkal és a tervezett felhasználás nagy előrejelzési pontossággal megadható. Az ilyen termékek az ABC- és XYZ- elemzésekkel választhatók ki.</a:t>
            </a:r>
          </a:p>
          <a:p>
            <a:endParaRPr lang="hu-H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Az XYZ- elemzés során a felhasználás ingadozása és az előrejelzés pontossága szerint sorolhatók három fő csoportba a termékek:</a:t>
            </a:r>
          </a:p>
          <a:p>
            <a:pPr lvl="1"/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X	- konstans felhasználás, csak esetenkénti ingadozásokkal,</a:t>
            </a:r>
          </a:p>
          <a:p>
            <a:pPr marL="457200" lvl="1" indent="0">
              <a:buNone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            - az előrejelzés pontossága  ˃ 95 %,</a:t>
            </a:r>
          </a:p>
          <a:p>
            <a:pPr marL="457200" lvl="1" indent="0">
              <a:buNone/>
            </a:pP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           - a felhasználás ingadozása  ˂ ±20 %,</a:t>
            </a:r>
          </a:p>
          <a:p>
            <a:pPr lvl="1">
              <a:buFontTx/>
              <a:buChar char="-"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Y – erősen ingadozó felhasználás,</a:t>
            </a:r>
          </a:p>
          <a:p>
            <a:pPr marL="457200" lvl="1" indent="0">
              <a:buNone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            - az előrejelzés pontossága  &gt; 70 %,</a:t>
            </a:r>
          </a:p>
          <a:p>
            <a:pPr marL="457200" lvl="1" indent="0">
              <a:buNone/>
            </a:pPr>
            <a:r>
              <a:rPr lang="hu-H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           - a felhasználás ingadozása  ±20 – 50 %,</a:t>
            </a:r>
          </a:p>
          <a:p>
            <a:pPr lvl="1">
              <a:buFontTx/>
              <a:buChar char="-"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Z – rendszertelen felhasználás,</a:t>
            </a:r>
          </a:p>
          <a:p>
            <a:pPr marL="457200" lvl="1" indent="0">
              <a:buNone/>
            </a:pPr>
            <a:r>
              <a:rPr lang="hu-HU" sz="1800" smtClean="0">
                <a:latin typeface="Times New Roman" pitchFamily="18" charset="0"/>
                <a:cs typeface="Times New Roman" pitchFamily="18" charset="0"/>
              </a:rPr>
              <a:t>	     - 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az előrejelzés pontossága    &lt; 70 %,</a:t>
            </a:r>
          </a:p>
          <a:p>
            <a:pPr marL="457200" lvl="1" indent="0">
              <a:buNone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            - a felhasználás ingadozása   &gt; ±50 %.</a:t>
            </a:r>
          </a:p>
          <a:p>
            <a:pPr marL="457200" lvl="1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JIT-elvü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alkatrészellátásra elsősorban az AX, AY, másodsorban a BX, BY és CX kategóriába sorolható termékek alkalmasak.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0250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429420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hagyományos és a JIT rendszer összehasonlítását szemlélteti az ábra.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r>
              <a:rPr lang="hu-HU" sz="2200" dirty="0" smtClean="0"/>
              <a:t>Az ábra a győri AUDI gyár JIT elv szerint működő beszállítói kapcsolatrendszerét mutatja.</a:t>
            </a:r>
            <a:endParaRPr lang="hu-HU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571480"/>
            <a:ext cx="3405188" cy="2403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59" y="3643314"/>
            <a:ext cx="4076695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64807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sz="2000" b="1" dirty="0" smtClean="0"/>
          </a:p>
          <a:p>
            <a:pPr marL="0" indent="0">
              <a:buNone/>
            </a:pPr>
            <a:endParaRPr lang="hu-HU" sz="2000" b="1" dirty="0"/>
          </a:p>
          <a:p>
            <a:pPr marL="0" indent="0">
              <a:buNone/>
            </a:pPr>
            <a:r>
              <a:rPr lang="hu-HU" sz="2000" b="1" dirty="0" smtClean="0"/>
              <a:t>JIS (éppen a megfelelő sorrendben) alapvető eltérése a </a:t>
            </a:r>
            <a:r>
              <a:rPr lang="hu-HU" sz="2000" b="1" dirty="0" err="1" smtClean="0"/>
              <a:t>JIT-től</a:t>
            </a:r>
            <a:endParaRPr lang="hu-HU" sz="2000" b="1" dirty="0" smtClean="0"/>
          </a:p>
          <a:p>
            <a:pPr marL="0" indent="0">
              <a:buNone/>
            </a:pPr>
            <a:r>
              <a:rPr lang="hu-HU" sz="2000" b="1" dirty="0" smtClean="0"/>
              <a:t>     </a:t>
            </a:r>
            <a:r>
              <a:rPr lang="hu-HU" sz="2000" dirty="0" smtClean="0"/>
              <a:t>A JIS rendszert az autógyártás során alakították ki.</a:t>
            </a:r>
          </a:p>
          <a:p>
            <a:pPr marL="0" indent="0">
              <a:buNone/>
            </a:pPr>
            <a:r>
              <a:rPr lang="hu-HU" sz="2000" dirty="0" smtClean="0"/>
              <a:t>     Az a célja, hogy a termelés időben folyamatosan, jó minőségben menjen        </a:t>
            </a:r>
            <a:br>
              <a:rPr lang="hu-HU" sz="2000" dirty="0" smtClean="0"/>
            </a:br>
            <a:r>
              <a:rPr lang="hu-HU" sz="2000" dirty="0" smtClean="0"/>
              <a:t>     végbe, ugyanakkor egyes lépések kiiktatásával a termelési költségek is            </a:t>
            </a:r>
            <a:br>
              <a:rPr lang="hu-HU" sz="2000" dirty="0" smtClean="0"/>
            </a:br>
            <a:r>
              <a:rPr lang="hu-HU" sz="2000" dirty="0" smtClean="0"/>
              <a:t>     csökkenjenek.</a:t>
            </a:r>
          </a:p>
          <a:p>
            <a:pPr marL="0" indent="0">
              <a:buNone/>
            </a:pPr>
            <a:r>
              <a:rPr lang="hu-HU" sz="2000" dirty="0" smtClean="0"/>
              <a:t>    </a:t>
            </a:r>
          </a:p>
          <a:p>
            <a:pPr marL="0" indent="0">
              <a:buNone/>
            </a:pPr>
            <a:r>
              <a:rPr lang="hu-HU" sz="2000" dirty="0" smtClean="0"/>
              <a:t>      Eltérések:</a:t>
            </a:r>
          </a:p>
          <a:p>
            <a:pPr marL="0" indent="0">
              <a:buNone/>
            </a:pPr>
            <a:r>
              <a:rPr lang="hu-HU" sz="2000" b="1" dirty="0" smtClean="0"/>
              <a:t>	- </a:t>
            </a:r>
            <a:r>
              <a:rPr lang="hu-HU" sz="2000" dirty="0" smtClean="0"/>
              <a:t>az alkatrészgyártó a cég közelében vagy a cég területén dolgozik,</a:t>
            </a:r>
            <a:endParaRPr lang="hu-HU" sz="2000" dirty="0">
              <a:latin typeface="Arial"/>
            </a:endParaRPr>
          </a:p>
          <a:p>
            <a:pPr marL="0" indent="0">
              <a:buNone/>
            </a:pPr>
            <a:r>
              <a:rPr lang="hu-HU" sz="2000" dirty="0" smtClean="0"/>
              <a:t>	   így nem kell tárolni a cégnél az alkatrészeket,</a:t>
            </a:r>
          </a:p>
          <a:p>
            <a:pPr marL="0" indent="0">
              <a:buNone/>
            </a:pPr>
            <a:r>
              <a:rPr lang="hu-HU" sz="2000" dirty="0"/>
              <a:t>	</a:t>
            </a:r>
            <a:r>
              <a:rPr lang="hu-HU" sz="2000" dirty="0" smtClean="0"/>
              <a:t>- a gyártási folyamatok minden szinten összehangoltak a két cég        </a:t>
            </a:r>
            <a:br>
              <a:rPr lang="hu-HU" sz="2000" dirty="0" smtClean="0"/>
            </a:br>
            <a:r>
              <a:rPr lang="hu-HU" sz="2000" dirty="0" smtClean="0"/>
              <a:t>                   között,  így biztosítható a gyártási sorrendnek megfelelő</a:t>
            </a:r>
            <a:br>
              <a:rPr lang="hu-HU" sz="2000" dirty="0" smtClean="0"/>
            </a:br>
            <a:r>
              <a:rPr lang="hu-HU" sz="2000" dirty="0" smtClean="0"/>
              <a:t>                   alkatrészellátás.</a:t>
            </a:r>
            <a:r>
              <a:rPr lang="hu-HU" sz="2000" b="1" dirty="0" smtClean="0"/>
              <a:t>	</a:t>
            </a:r>
          </a:p>
          <a:p>
            <a:pPr marL="0" indent="0" algn="ctr">
              <a:buNone/>
            </a:pPr>
            <a:endParaRPr lang="hu-HU" sz="2000" dirty="0">
              <a:latin typeface="Arial"/>
            </a:endParaRPr>
          </a:p>
          <a:p>
            <a:pPr marL="0" indent="0" algn="ctr">
              <a:buNone/>
            </a:pPr>
            <a:endParaRPr lang="hu-HU" sz="2000" b="1" dirty="0"/>
          </a:p>
        </p:txBody>
      </p:sp>
    </p:spTree>
    <p:extLst>
      <p:ext uri="{BB962C8B-B14F-4D97-AF65-F5344CB8AC3E}">
        <p14:creationId xmlns:p14="http://schemas.microsoft.com/office/powerpoint/2010/main" val="282602115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rtalom hely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7723463"/>
              </p:ext>
            </p:extLst>
          </p:nvPr>
        </p:nvGraphicFramePr>
        <p:xfrm>
          <a:off x="457200" y="1196751"/>
          <a:ext cx="8229600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9361">
                <a:tc>
                  <a:txBody>
                    <a:bodyPr/>
                    <a:lstStyle/>
                    <a:p>
                      <a:pPr algn="ctr"/>
                      <a:r>
                        <a:rPr lang="hu-HU" sz="1400" b="1" cap="small" baseline="0" dirty="0" smtClean="0"/>
                        <a:t>Szempontok</a:t>
                      </a:r>
                      <a:endParaRPr lang="hu-HU" sz="14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b="1" cap="small" baseline="0" dirty="0" smtClean="0"/>
                        <a:t>JIT</a:t>
                      </a:r>
                      <a:endParaRPr lang="hu-HU" sz="14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b="1" cap="small" baseline="0" dirty="0" smtClean="0"/>
                        <a:t>JIS</a:t>
                      </a:r>
                      <a:endParaRPr lang="hu-HU" sz="1400" b="1" cap="small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361"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Alkatrészek gyártása</a:t>
                      </a:r>
                      <a:endParaRPr lang="hu-HU" sz="12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A beszállító üzem területén</a:t>
                      </a:r>
                      <a:endParaRPr lang="hu-HU" sz="12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Az autógyár üzemi területén</a:t>
                      </a:r>
                      <a:endParaRPr lang="hu-HU" sz="1200" b="1" cap="small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089"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Szállítás a beszállító vállalat telephelyéről az autógyárba</a:t>
                      </a:r>
                      <a:endParaRPr lang="hu-HU" sz="12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Van</a:t>
                      </a:r>
                      <a:endParaRPr lang="hu-HU" sz="12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Nincs</a:t>
                      </a:r>
                      <a:endParaRPr lang="hu-HU" sz="1200" b="1" cap="small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361"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Alkatrészek tárolása az autógyárban</a:t>
                      </a:r>
                      <a:endParaRPr lang="hu-HU" sz="12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Szükséges </a:t>
                      </a:r>
                      <a:endParaRPr lang="hu-HU" sz="12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Nem szükséges</a:t>
                      </a:r>
                      <a:endParaRPr lang="hu-HU" sz="1200" b="1" cap="small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089"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A komplex gyártási program összehangolása</a:t>
                      </a:r>
                      <a:endParaRPr lang="hu-HU" sz="12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Szükséges</a:t>
                      </a:r>
                      <a:endParaRPr lang="hu-HU" sz="12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Szükséges</a:t>
                      </a:r>
                      <a:endParaRPr lang="hu-HU" sz="1200" b="1" cap="small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361"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Vállalatközi teamek alakítása</a:t>
                      </a:r>
                      <a:endParaRPr lang="hu-HU" sz="12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Részben szükséges</a:t>
                      </a:r>
                      <a:endParaRPr lang="hu-HU" sz="12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Szükséges</a:t>
                      </a:r>
                      <a:endParaRPr lang="hu-HU" sz="1200" b="1" cap="small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089"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Kommunikációs utak (különösen rendkívüli helyzetekben)</a:t>
                      </a:r>
                      <a:endParaRPr lang="hu-HU" sz="12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Hosszabbak</a:t>
                      </a:r>
                      <a:endParaRPr lang="hu-HU" sz="12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Rövidebbek</a:t>
                      </a:r>
                      <a:endParaRPr lang="hu-HU" sz="1200" b="1" cap="small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089"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Környezetvédelem</a:t>
                      </a:r>
                      <a:endParaRPr lang="hu-HU" sz="12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A közúti szállítás terheli a környezetet</a:t>
                      </a:r>
                      <a:endParaRPr lang="hu-HU" sz="12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Nincs szállítás, így nem terheli a  környezetet</a:t>
                      </a:r>
                      <a:endParaRPr lang="hu-HU" sz="1200" b="1" cap="small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361"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Szállítási és tárolási költségek</a:t>
                      </a:r>
                      <a:endParaRPr lang="hu-HU" sz="12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Nagyobbak</a:t>
                      </a:r>
                      <a:endParaRPr lang="hu-HU" sz="12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200" b="1" cap="small" baseline="0" dirty="0" smtClean="0"/>
                        <a:t>Kisebbek</a:t>
                      </a:r>
                      <a:endParaRPr lang="hu-HU" sz="1200" b="1" cap="small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74440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09992" y="260648"/>
            <a:ext cx="8682488" cy="6480720"/>
          </a:xfrm>
        </p:spPr>
        <p:txBody>
          <a:bodyPr>
            <a:normAutofit/>
          </a:bodyPr>
          <a:lstStyle/>
          <a:p>
            <a:r>
              <a:rPr lang="hu-HU" sz="1800" dirty="0" smtClean="0"/>
              <a:t>A hagyományos és a JIT rendszer összehasonlító ábrájából kiolvasható, hogy az anyag-, ill. alkatrészellátásnak két nagy rendszere van:</a:t>
            </a:r>
          </a:p>
          <a:p>
            <a:pPr lvl="1"/>
            <a:r>
              <a:rPr lang="hu-HU" sz="1800" dirty="0" err="1" smtClean="0"/>
              <a:t>push</a:t>
            </a:r>
            <a:r>
              <a:rPr lang="hu-HU" sz="1800" dirty="0" smtClean="0"/>
              <a:t> és</a:t>
            </a:r>
          </a:p>
          <a:p>
            <a:pPr lvl="1"/>
            <a:r>
              <a:rPr lang="hu-HU" sz="1800" dirty="0" err="1" smtClean="0"/>
              <a:t>pull</a:t>
            </a:r>
            <a:endParaRPr lang="hu-HU" sz="1800" dirty="0" smtClean="0"/>
          </a:p>
          <a:p>
            <a:pPr>
              <a:buNone/>
            </a:pPr>
            <a:r>
              <a:rPr lang="hu-HU" sz="1800" dirty="0" smtClean="0"/>
              <a:t>	rendszer. </a:t>
            </a:r>
          </a:p>
          <a:p>
            <a:pPr>
              <a:buNone/>
            </a:pPr>
            <a:r>
              <a:rPr lang="hu-HU" sz="1800" dirty="0"/>
              <a:t>	</a:t>
            </a:r>
            <a:r>
              <a:rPr lang="hu-HU" sz="1800" dirty="0" smtClean="0"/>
              <a:t>Az elsőben az anyagot, alkatrészt </a:t>
            </a:r>
            <a:r>
              <a:rPr lang="hu-HU" sz="1800" dirty="0" err="1" smtClean="0"/>
              <a:t>tólják</a:t>
            </a:r>
            <a:r>
              <a:rPr lang="hu-HU" sz="1800" dirty="0" smtClean="0"/>
              <a:t> előre a gyártás során, a másikban pedig húzzák, azaz csak rendelésre továbbítják.</a:t>
            </a:r>
          </a:p>
          <a:p>
            <a:r>
              <a:rPr lang="hu-HU" sz="1800" dirty="0" smtClean="0"/>
              <a:t>A </a:t>
            </a:r>
            <a:r>
              <a:rPr lang="hu-HU" sz="1800" b="1" dirty="0" smtClean="0"/>
              <a:t>kanban</a:t>
            </a:r>
            <a:r>
              <a:rPr lang="hu-HU" sz="1800" dirty="0" smtClean="0"/>
              <a:t> (kan = kártya, </a:t>
            </a:r>
            <a:r>
              <a:rPr lang="hu-HU" sz="1800" dirty="0" err="1" smtClean="0"/>
              <a:t>ban</a:t>
            </a:r>
            <a:r>
              <a:rPr lang="hu-HU" sz="1800" dirty="0" smtClean="0"/>
              <a:t>= jel) rendszer a JIT filozófia alapja. Ez egy </a:t>
            </a:r>
            <a:r>
              <a:rPr lang="hu-HU" sz="1800" dirty="0" err="1" smtClean="0"/>
              <a:t>pull</a:t>
            </a:r>
            <a:r>
              <a:rPr lang="hu-HU" sz="1800" dirty="0" smtClean="0"/>
              <a:t> rendszer, mert csak akkor engedi az egyik gyártási fázisból a következő feldolgozási helyre továbbítani az anyagot, alkatrészt, amikor az már kész fogadni/feldolgozni azt.</a:t>
            </a:r>
            <a:br>
              <a:rPr lang="hu-HU" sz="1800" dirty="0" smtClean="0"/>
            </a:br>
            <a:r>
              <a:rPr lang="hu-HU" sz="1800" dirty="0" smtClean="0"/>
              <a:t>A felhasználó információt küld a megelőző gyártási fázisra, amelyik csak ebben az esetben továbbíthat, ha megkapta a jelet. Így csökkenthetők, ill. elkerülhetők a felesleges készletszintek.</a:t>
            </a:r>
          </a:p>
          <a:p>
            <a:r>
              <a:rPr lang="hu-HU" sz="1800" dirty="0" smtClean="0"/>
              <a:t>A forrás és felhasználóhelyek között kanban-köröket alakítanak, melyek információs egységeket alkotnak. Ezek az önszabályozó körök a kártyák segítségével visszahatnak egymásra és információs láncot hoznak létre.</a:t>
            </a:r>
          </a:p>
          <a:p>
            <a:endParaRPr lang="hu-HU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0064" y="5085184"/>
            <a:ext cx="5616624" cy="1670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hu-HU" sz="2400" b="1" dirty="0" smtClean="0"/>
              <a:t>	4.2 Raktárak és tárolók telepítése</a:t>
            </a:r>
          </a:p>
          <a:p>
            <a:r>
              <a:rPr lang="hu-HU" sz="1900" dirty="0" smtClean="0"/>
              <a:t>Raktártelep úthálózatba való bekötési lehetőségei.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r>
              <a:rPr lang="hu-HU" sz="1900" dirty="0" smtClean="0"/>
              <a:t>A telephely kiválasztásánál már gondolni kell  a későbbi bővítés lehetőségére is.</a:t>
            </a:r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pPr algn="just"/>
            <a:r>
              <a:rPr lang="hu-HU" sz="1900" i="1" dirty="0" smtClean="0"/>
              <a:t>Az üzemi raktár telepítése</a:t>
            </a:r>
          </a:p>
          <a:p>
            <a:pPr algn="just">
              <a:buNone/>
            </a:pPr>
            <a:r>
              <a:rPr lang="hu-HU" sz="1900" dirty="0" smtClean="0"/>
              <a:t>	A legrövidebb úton lehessen szállítani a terméket a legelőnyösebb kiszolgálási rendszer biztosításával.</a:t>
            </a:r>
          </a:p>
          <a:p>
            <a:pPr algn="just">
              <a:buNone/>
            </a:pPr>
            <a:r>
              <a:rPr lang="hu-HU" sz="2200" dirty="0" smtClean="0"/>
              <a:t>		</a:t>
            </a:r>
          </a:p>
          <a:p>
            <a:endParaRPr lang="hu-H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000108"/>
            <a:ext cx="2143140" cy="191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071546"/>
            <a:ext cx="2724156" cy="1734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3286124"/>
            <a:ext cx="2071702" cy="1690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Az üzemi raktárak fajtái:</a:t>
            </a:r>
          </a:p>
          <a:p>
            <a:pPr lvl="1"/>
            <a:r>
              <a:rPr lang="hu-HU" sz="1800" dirty="0" smtClean="0"/>
              <a:t>Nyersanyag,</a:t>
            </a:r>
          </a:p>
          <a:p>
            <a:pPr lvl="1"/>
            <a:r>
              <a:rPr lang="hu-HU" sz="1800" dirty="0" smtClean="0"/>
              <a:t>Félkész termék,</a:t>
            </a:r>
          </a:p>
          <a:p>
            <a:pPr lvl="1"/>
            <a:r>
              <a:rPr lang="hu-HU" sz="1800" dirty="0" smtClean="0"/>
              <a:t>Késztermék.</a:t>
            </a:r>
          </a:p>
          <a:p>
            <a:r>
              <a:rPr lang="hu-HU" sz="2200" dirty="0" smtClean="0"/>
              <a:t>Probléma, ha a raktárak több üzemrészt, üzemet szolgálnak ki. Ekkor megoldás lehet:</a:t>
            </a:r>
          </a:p>
          <a:p>
            <a:pPr lvl="1"/>
            <a:r>
              <a:rPr lang="hu-HU" sz="1800" dirty="0" smtClean="0"/>
              <a:t>Centralizált,</a:t>
            </a:r>
          </a:p>
          <a:p>
            <a:pPr lvl="1"/>
            <a:r>
              <a:rPr lang="hu-HU" sz="1800" dirty="0" smtClean="0"/>
              <a:t>Decentralizált</a:t>
            </a:r>
          </a:p>
          <a:p>
            <a:pPr>
              <a:buNone/>
            </a:pPr>
            <a:r>
              <a:rPr lang="hu-HU" sz="2200" dirty="0" smtClean="0"/>
              <a:t>	raktár alkalmazása.</a:t>
            </a:r>
          </a:p>
          <a:p>
            <a:r>
              <a:rPr lang="hu-HU" sz="2200" dirty="0" smtClean="0"/>
              <a:t>A centralizált raktár előnyei:</a:t>
            </a:r>
          </a:p>
          <a:p>
            <a:pPr lvl="1"/>
            <a:r>
              <a:rPr lang="hu-HU" sz="1800" dirty="0" smtClean="0"/>
              <a:t>A raktári dolgozók szervezett fog-</a:t>
            </a:r>
          </a:p>
          <a:p>
            <a:pPr lvl="1">
              <a:buNone/>
            </a:pPr>
            <a:r>
              <a:rPr lang="hu-HU" sz="1800" dirty="0" smtClean="0"/>
              <a:t>      </a:t>
            </a:r>
            <a:r>
              <a:rPr lang="hu-HU" sz="1800" dirty="0" err="1" smtClean="0"/>
              <a:t>lalkoztatása</a:t>
            </a:r>
            <a:r>
              <a:rPr lang="hu-HU" sz="1800" dirty="0" smtClean="0"/>
              <a:t> jobban biztosítható,</a:t>
            </a:r>
          </a:p>
          <a:p>
            <a:pPr lvl="1"/>
            <a:r>
              <a:rPr lang="hu-HU" sz="1800" dirty="0" smtClean="0"/>
              <a:t>A raktártér és a belső anyagmozgató</a:t>
            </a:r>
          </a:p>
          <a:p>
            <a:pPr lvl="1">
              <a:buNone/>
            </a:pPr>
            <a:r>
              <a:rPr lang="hu-HU" sz="1800" dirty="0" smtClean="0"/>
              <a:t>      gépek kihasználtsága jobb,</a:t>
            </a:r>
          </a:p>
          <a:p>
            <a:pPr lvl="1"/>
            <a:r>
              <a:rPr lang="hu-HU" sz="1800" dirty="0" smtClean="0"/>
              <a:t>A raktárkészlet jobban áttekinthető és alacsonyabb lehet,</a:t>
            </a:r>
          </a:p>
          <a:p>
            <a:pPr lvl="1"/>
            <a:r>
              <a:rPr lang="hu-HU" sz="1800" dirty="0" smtClean="0"/>
              <a:t>A raktári adminisztráció jobban szervezhető.	</a:t>
            </a:r>
            <a:endParaRPr lang="hu-HU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2357430"/>
            <a:ext cx="3462340" cy="1532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3929066"/>
            <a:ext cx="3488941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4.3 Darabárúk raktárak tervezése</a:t>
            </a:r>
          </a:p>
          <a:p>
            <a:pPr>
              <a:buNone/>
            </a:pPr>
            <a:r>
              <a:rPr lang="hu-HU" sz="2200" dirty="0" smtClean="0"/>
              <a:t>	A raktárak technológiai tervezése – a telepítési hely megválasztása és a tárolásra kerülő készletnagyság meghatározása után – az alábbi főbb  lépések szerint történik:</a:t>
            </a:r>
          </a:p>
          <a:p>
            <a:pPr lvl="1"/>
            <a:r>
              <a:rPr lang="hu-HU" sz="1800" dirty="0" smtClean="0"/>
              <a:t>Raktárterület előzetes meghatározása,</a:t>
            </a:r>
          </a:p>
          <a:p>
            <a:pPr lvl="1"/>
            <a:r>
              <a:rPr lang="hu-HU" sz="1800" dirty="0" smtClean="0"/>
              <a:t>Raktárépület főbb jellemzőinek meghatározása,</a:t>
            </a:r>
          </a:p>
          <a:p>
            <a:pPr lvl="1"/>
            <a:r>
              <a:rPr lang="hu-HU" sz="1800" dirty="0" smtClean="0"/>
              <a:t>Anyagmozgatási folyamat  tervezése,</a:t>
            </a:r>
          </a:p>
          <a:p>
            <a:pPr lvl="1"/>
            <a:r>
              <a:rPr lang="hu-HU" sz="1800" dirty="0" smtClean="0"/>
              <a:t>Tárolási folyamat tervezése,</a:t>
            </a:r>
          </a:p>
          <a:p>
            <a:pPr lvl="1"/>
            <a:r>
              <a:rPr lang="hu-HU" sz="1800" dirty="0" smtClean="0"/>
              <a:t>Raktárépület végleges meghatározása,</a:t>
            </a:r>
          </a:p>
          <a:p>
            <a:pPr lvl="1"/>
            <a:r>
              <a:rPr lang="hu-HU" sz="1800" dirty="0" smtClean="0"/>
              <a:t>Közlekedési kapcsolatok tervezése,</a:t>
            </a:r>
          </a:p>
          <a:p>
            <a:pPr lvl="1"/>
            <a:r>
              <a:rPr lang="hu-HU" sz="1800" dirty="0" smtClean="0"/>
              <a:t>Raktárépület építészeti tervezéséhez szükséges jellemzők meghatározása,</a:t>
            </a:r>
          </a:p>
          <a:p>
            <a:pPr lvl="1"/>
            <a:r>
              <a:rPr lang="hu-HU" sz="1800" dirty="0" smtClean="0"/>
              <a:t>Árugyűjtés módjának meghatározása,</a:t>
            </a:r>
          </a:p>
          <a:p>
            <a:pPr lvl="1"/>
            <a:r>
              <a:rPr lang="hu-HU" sz="1800" dirty="0" smtClean="0"/>
              <a:t>Anyagmozgató és tárolóeszközök és –berendezések mennyiségének , valamint a munkaerő-szükségletnek a meghatározása,</a:t>
            </a:r>
          </a:p>
          <a:p>
            <a:pPr lvl="1"/>
            <a:r>
              <a:rPr lang="hu-HU" sz="1800" dirty="0" smtClean="0"/>
              <a:t>Terméknyilvántartás tervezése,</a:t>
            </a:r>
          </a:p>
          <a:p>
            <a:pPr lvl="1"/>
            <a:r>
              <a:rPr lang="hu-HU" sz="1800" dirty="0" smtClean="0"/>
              <a:t>Költségek meghatározása, mutatószámok képzése.</a:t>
            </a:r>
          </a:p>
          <a:p>
            <a:pPr lvl="1"/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A raktárépület előzetes meghatározása</a:t>
            </a:r>
          </a:p>
          <a:p>
            <a:pPr>
              <a:buNone/>
            </a:pPr>
            <a:r>
              <a:rPr lang="hu-HU" sz="2200" i="1" dirty="0" smtClean="0"/>
              <a:t>	</a:t>
            </a:r>
            <a:r>
              <a:rPr lang="hu-HU" sz="2200" dirty="0" smtClean="0"/>
              <a:t>E célból már meg kell határozni az anyagmozgatás és tárolás rendszerét.</a:t>
            </a:r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r>
              <a:rPr lang="hu-HU" sz="2200" dirty="0" smtClean="0"/>
              <a:t>Az anyagmozgatási rendszer alapján tervezhető halmazmagasság és a tervezhető közlekedő út szélessége:</a:t>
            </a:r>
            <a:endParaRPr lang="hu-HU" sz="2200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1475656" y="1556791"/>
          <a:ext cx="5616000" cy="3469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3255">
                <a:tc gridSpan="4">
                  <a:txBody>
                    <a:bodyPr/>
                    <a:lstStyle/>
                    <a:p>
                      <a:pPr algn="ctr"/>
                      <a:r>
                        <a:rPr lang="hu-HU" cap="small" baseline="0" dirty="0" smtClean="0"/>
                        <a:t>Raktározási rendszer</a:t>
                      </a:r>
                      <a:endParaRPr lang="hu-HU" cap="small" baseline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55">
                <a:tc gridSpan="2">
                  <a:txBody>
                    <a:bodyPr/>
                    <a:lstStyle/>
                    <a:p>
                      <a:pPr algn="ctr"/>
                      <a:r>
                        <a:rPr lang="hu-HU" b="1" cap="small" baseline="0" dirty="0" smtClean="0"/>
                        <a:t>Statikus  tárolás</a:t>
                      </a:r>
                      <a:endParaRPr lang="hu-HU" b="1" cap="small" baseline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b="1" cap="small" baseline="0" dirty="0" smtClean="0"/>
                        <a:t>Dinamikus tárolás</a:t>
                      </a:r>
                      <a:endParaRPr lang="hu-HU" b="1" cap="small" baseline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882">
                <a:tc>
                  <a:txBody>
                    <a:bodyPr/>
                    <a:lstStyle/>
                    <a:p>
                      <a:pPr algn="ctr"/>
                      <a:r>
                        <a:rPr lang="hu-HU" sz="1500" b="1" cap="small" baseline="0" dirty="0" err="1" smtClean="0"/>
                        <a:t>Tárolóberen-dezés</a:t>
                      </a:r>
                      <a:r>
                        <a:rPr lang="hu-HU" sz="1500" b="1" cap="small" baseline="0" dirty="0" smtClean="0"/>
                        <a:t> nélkül</a:t>
                      </a:r>
                      <a:endParaRPr lang="hu-HU" sz="15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500" b="1" cap="small" baseline="0" dirty="0" err="1" smtClean="0"/>
                        <a:t>Tárolóberen-dezéssel</a:t>
                      </a:r>
                      <a:endParaRPr lang="hu-HU" sz="15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500" b="1" cap="small" baseline="0" dirty="0" smtClean="0"/>
                        <a:t>Álló </a:t>
                      </a:r>
                      <a:r>
                        <a:rPr lang="hu-HU" sz="1500" b="1" cap="small" baseline="0" dirty="0" err="1" smtClean="0"/>
                        <a:t>tárolóállvány</a:t>
                      </a:r>
                      <a:endParaRPr lang="hu-HU" sz="1500" b="1" cap="smal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500" b="1" cap="small" baseline="0" dirty="0" smtClean="0"/>
                        <a:t>Mozgó </a:t>
                      </a:r>
                      <a:r>
                        <a:rPr lang="hu-HU" sz="1500" b="1" cap="small" baseline="0" dirty="0" err="1" smtClean="0"/>
                        <a:t>tárolóállvány</a:t>
                      </a:r>
                      <a:endParaRPr lang="hu-HU" sz="1500" b="1" cap="small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278"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Tömbtárolás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err="1" smtClean="0"/>
                        <a:t>Magasraktár</a:t>
                      </a:r>
                      <a:r>
                        <a:rPr lang="hu-HU" sz="1400" dirty="0" smtClean="0"/>
                        <a:t> ER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Görgős átfutó-állvány ER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Gördíthető</a:t>
                      </a:r>
                      <a:r>
                        <a:rPr lang="hu-HU" sz="1400" baseline="0" dirty="0" smtClean="0"/>
                        <a:t> állvány (ER)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278"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Osztott tömbtárolás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Bejárható állvány ER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Elöltöltős állvány ER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Körbeforgó állvány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278"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Soros tömbtárolás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Átjárható állvány ER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Robot kocsis rendszer ER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/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Polcos állvány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/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Karos állvány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6429420"/>
          </a:xfrm>
        </p:spPr>
        <p:txBody>
          <a:bodyPr>
            <a:normAutofit/>
          </a:bodyPr>
          <a:lstStyle/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r>
              <a:rPr lang="hu-HU" sz="2200" dirty="0" smtClean="0"/>
              <a:t>Sík rakodólap esetén az egymásra </a:t>
            </a:r>
            <a:r>
              <a:rPr lang="hu-HU" sz="2200" dirty="0" err="1" smtClean="0"/>
              <a:t>halmazolható</a:t>
            </a:r>
            <a:r>
              <a:rPr lang="hu-HU" sz="2200" dirty="0" smtClean="0"/>
              <a:t> </a:t>
            </a:r>
            <a:r>
              <a:rPr lang="hu-HU" sz="2200" dirty="0" err="1" smtClean="0"/>
              <a:t>ER-ek</a:t>
            </a:r>
            <a:r>
              <a:rPr lang="hu-HU" sz="2200" dirty="0" smtClean="0"/>
              <a:t> számát az alkalmazott csomagolóanyag nyomó-</a:t>
            </a:r>
          </a:p>
          <a:p>
            <a:pPr>
              <a:buNone/>
            </a:pPr>
            <a:r>
              <a:rPr lang="hu-HU" sz="2200" dirty="0" smtClean="0"/>
              <a:t>	szilárdsága határozza meg.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2786058"/>
            <a:ext cx="2214578" cy="3839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428604"/>
            <a:ext cx="5310204" cy="173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lnSpcReduction="10000"/>
          </a:bodyPr>
          <a:lstStyle/>
          <a:p>
            <a:r>
              <a:rPr lang="hu-HU" sz="2200" dirty="0" smtClean="0"/>
              <a:t>Hasznos tárolóterület meghatározása</a:t>
            </a:r>
          </a:p>
          <a:p>
            <a:pPr>
              <a:buNone/>
            </a:pPr>
            <a:r>
              <a:rPr lang="hu-HU" sz="2200" dirty="0" smtClean="0"/>
              <a:t>                                  </a:t>
            </a:r>
            <a:r>
              <a:rPr lang="hu-HU" sz="1800" b="1" dirty="0" err="1" smtClean="0"/>
              <a:t>Q</a:t>
            </a:r>
            <a:r>
              <a:rPr lang="hu-HU" sz="1800" b="1" baseline="-25000" dirty="0" err="1" smtClean="0"/>
              <a:t>max</a:t>
            </a:r>
            <a:r>
              <a:rPr lang="hu-HU" sz="1800" b="1" dirty="0" smtClean="0"/>
              <a:t> = </a:t>
            </a:r>
            <a:r>
              <a:rPr lang="hu-HU" sz="1800" b="1" dirty="0" err="1" smtClean="0"/>
              <a:t>q</a:t>
            </a:r>
            <a:r>
              <a:rPr lang="hu-HU" sz="1800" b="1" baseline="-25000" dirty="0" err="1" smtClean="0"/>
              <a:t>o</a:t>
            </a:r>
            <a:r>
              <a:rPr lang="hu-HU" sz="1800" b="1" dirty="0" smtClean="0"/>
              <a:t> + </a:t>
            </a:r>
            <a:r>
              <a:rPr lang="hu-HU" sz="1800" b="1" dirty="0" err="1" smtClean="0"/>
              <a:t>Q</a:t>
            </a:r>
            <a:r>
              <a:rPr lang="hu-HU" sz="1800" b="1" baseline="-25000" dirty="0" err="1" smtClean="0"/>
              <a:t>b</a:t>
            </a:r>
            <a:r>
              <a:rPr lang="hu-HU" sz="1800" b="1" baseline="-25000" dirty="0" smtClean="0"/>
              <a:t>  </a:t>
            </a:r>
          </a:p>
          <a:p>
            <a:pPr>
              <a:buNone/>
            </a:pPr>
            <a:r>
              <a:rPr lang="hu-HU" sz="1800" baseline="-25000" dirty="0" smtClean="0"/>
              <a:t>		</a:t>
            </a:r>
            <a:r>
              <a:rPr lang="hu-HU" sz="1800" dirty="0" smtClean="0"/>
              <a:t>A teljes  készlet:</a:t>
            </a:r>
          </a:p>
          <a:p>
            <a:pPr>
              <a:buNone/>
            </a:pPr>
            <a:r>
              <a:rPr lang="hu-HU" sz="1800" dirty="0" smtClean="0"/>
              <a:t>			- azonos rendelési időközök esetén:</a:t>
            </a:r>
          </a:p>
          <a:p>
            <a:pPr>
              <a:buNone/>
            </a:pPr>
            <a:r>
              <a:rPr lang="hu-HU" sz="1800" dirty="0" smtClean="0"/>
              <a:t>			      </a:t>
            </a:r>
            <a:r>
              <a:rPr lang="hu-HU" sz="1800" b="1" dirty="0" err="1" smtClean="0"/>
              <a:t>Q</a:t>
            </a:r>
            <a:r>
              <a:rPr lang="hu-HU" sz="1800" b="1" baseline="-25000" dirty="0" err="1" smtClean="0"/>
              <a:t>max</a:t>
            </a:r>
            <a:r>
              <a:rPr lang="hu-HU" sz="1800" b="1" dirty="0" smtClean="0"/>
              <a:t> =  ∑</a:t>
            </a:r>
            <a:r>
              <a:rPr lang="hu-HU" sz="1800" b="1" dirty="0" err="1" smtClean="0"/>
              <a:t>q</a:t>
            </a:r>
            <a:r>
              <a:rPr lang="hu-HU" sz="1800" b="1" baseline="-25000" dirty="0" err="1" smtClean="0"/>
              <a:t>o</a:t>
            </a:r>
            <a:r>
              <a:rPr lang="hu-HU" sz="1800" b="1" dirty="0" smtClean="0"/>
              <a:t> +  ∑ </a:t>
            </a:r>
            <a:r>
              <a:rPr lang="hu-HU" sz="1800" b="1" dirty="0" err="1" smtClean="0"/>
              <a:t>Q</a:t>
            </a:r>
            <a:r>
              <a:rPr lang="hu-HU" sz="1800" b="1" baseline="-25000" dirty="0" err="1" smtClean="0"/>
              <a:t>b</a:t>
            </a:r>
            <a:r>
              <a:rPr lang="hu-HU" sz="1800" b="1" baseline="-25000" dirty="0" smtClean="0"/>
              <a:t> </a:t>
            </a:r>
          </a:p>
          <a:p>
            <a:pPr>
              <a:buNone/>
            </a:pPr>
            <a:r>
              <a:rPr lang="hu-HU" sz="1800" baseline="-25000" dirty="0" smtClean="0"/>
              <a:t>			</a:t>
            </a:r>
            <a:r>
              <a:rPr lang="hu-HU" sz="1800" dirty="0" smtClean="0"/>
              <a:t>- eltérő rendelési időközök esetén:</a:t>
            </a:r>
          </a:p>
          <a:p>
            <a:pPr>
              <a:buNone/>
            </a:pPr>
            <a:r>
              <a:rPr lang="hu-HU" sz="1800" dirty="0" smtClean="0"/>
              <a:t>			      </a:t>
            </a:r>
            <a:r>
              <a:rPr lang="hu-HU" sz="1800" b="1" dirty="0" err="1" smtClean="0"/>
              <a:t>Q</a:t>
            </a:r>
            <a:r>
              <a:rPr lang="hu-HU" sz="1800" b="1" baseline="-25000" dirty="0" err="1" smtClean="0"/>
              <a:t>max</a:t>
            </a:r>
            <a:r>
              <a:rPr lang="hu-HU" sz="1800" b="1" dirty="0" smtClean="0"/>
              <a:t> =  </a:t>
            </a:r>
            <a:r>
              <a:rPr lang="el-GR" sz="1800" b="1" dirty="0" smtClean="0"/>
              <a:t>ς</a:t>
            </a:r>
            <a:r>
              <a:rPr lang="hu-HU" sz="1800" b="1" dirty="0" smtClean="0"/>
              <a:t>∑</a:t>
            </a:r>
            <a:r>
              <a:rPr lang="hu-HU" sz="1800" b="1" dirty="0" err="1" smtClean="0"/>
              <a:t>q</a:t>
            </a:r>
            <a:r>
              <a:rPr lang="hu-HU" sz="1800" b="1" baseline="-25000" dirty="0" err="1" smtClean="0"/>
              <a:t>o</a:t>
            </a:r>
            <a:r>
              <a:rPr lang="hu-HU" sz="1800" b="1" dirty="0" smtClean="0"/>
              <a:t> +  ∑ </a:t>
            </a:r>
            <a:r>
              <a:rPr lang="hu-HU" sz="1800" b="1" dirty="0" err="1" smtClean="0"/>
              <a:t>Q</a:t>
            </a:r>
            <a:r>
              <a:rPr lang="hu-HU" sz="1800" b="1" baseline="-25000" dirty="0" err="1" smtClean="0"/>
              <a:t>b</a:t>
            </a:r>
            <a:r>
              <a:rPr lang="hu-HU" sz="1800" b="1" baseline="-25000" dirty="0" smtClean="0"/>
              <a:t> </a:t>
            </a:r>
          </a:p>
          <a:p>
            <a:pPr>
              <a:buNone/>
            </a:pPr>
            <a:r>
              <a:rPr lang="hu-HU" sz="1800" baseline="-25000" dirty="0" smtClean="0"/>
              <a:t>				</a:t>
            </a:r>
            <a:r>
              <a:rPr lang="el-GR" sz="1800" dirty="0" smtClean="0"/>
              <a:t> ς</a:t>
            </a:r>
            <a:r>
              <a:rPr lang="hu-HU" sz="1800" dirty="0" smtClean="0"/>
              <a:t> = 0,5 – 1    -  egyidejűségi tényező</a:t>
            </a:r>
          </a:p>
          <a:p>
            <a:pPr>
              <a:buNone/>
            </a:pPr>
            <a:r>
              <a:rPr lang="hu-HU" sz="1800" dirty="0" smtClean="0"/>
              <a:t>		Árufajták fajlagos tömege (</a:t>
            </a:r>
            <a:r>
              <a:rPr lang="el-GR" sz="1800" dirty="0" smtClean="0"/>
              <a:t>γ</a:t>
            </a:r>
            <a:r>
              <a:rPr lang="hu-HU" sz="1800" dirty="0" smtClean="0"/>
              <a:t>) – mérlegeléssel vagy térfogatszámítással,</a:t>
            </a:r>
          </a:p>
          <a:p>
            <a:pPr>
              <a:buNone/>
            </a:pPr>
            <a:r>
              <a:rPr lang="hu-HU" sz="1800" dirty="0" smtClean="0"/>
              <a:t>		Hasznos magasság (</a:t>
            </a:r>
            <a:r>
              <a:rPr lang="hu-HU" sz="1800" dirty="0" err="1" smtClean="0"/>
              <a:t>m</a:t>
            </a:r>
            <a:r>
              <a:rPr lang="hu-HU" sz="1800" baseline="-25000" dirty="0" err="1" smtClean="0"/>
              <a:t>h</a:t>
            </a:r>
            <a:r>
              <a:rPr lang="hu-HU" sz="1800" dirty="0" smtClean="0"/>
              <a:t>),</a:t>
            </a:r>
          </a:p>
          <a:p>
            <a:pPr>
              <a:buNone/>
            </a:pPr>
            <a:r>
              <a:rPr lang="hu-HU" sz="1800" dirty="0" smtClean="0"/>
              <a:t>		Tárolási magasság (</a:t>
            </a:r>
            <a:r>
              <a:rPr lang="hu-HU" sz="1800" dirty="0" err="1" smtClean="0"/>
              <a:t>m</a:t>
            </a:r>
            <a:r>
              <a:rPr lang="hu-HU" sz="1800" baseline="-25000" dirty="0" err="1" smtClean="0"/>
              <a:t>t</a:t>
            </a:r>
            <a:r>
              <a:rPr lang="hu-HU" sz="1800" dirty="0" smtClean="0"/>
              <a:t>),</a:t>
            </a:r>
          </a:p>
          <a:p>
            <a:pPr>
              <a:buNone/>
            </a:pPr>
            <a:r>
              <a:rPr lang="hu-HU" sz="1800" dirty="0" smtClean="0"/>
              <a:t>		Közvetlen </a:t>
            </a:r>
            <a:r>
              <a:rPr lang="hu-HU" sz="1800" dirty="0" err="1" smtClean="0"/>
              <a:t>halmazolással</a:t>
            </a:r>
            <a:r>
              <a:rPr lang="hu-HU" sz="1800" dirty="0" smtClean="0"/>
              <a:t> egymásra rakható ER száma függ a</a:t>
            </a:r>
          </a:p>
          <a:p>
            <a:pPr lvl="2"/>
            <a:r>
              <a:rPr lang="hu-HU" sz="1600" dirty="0" smtClean="0"/>
              <a:t>Szabad belmagasságtól,</a:t>
            </a:r>
          </a:p>
          <a:p>
            <a:pPr lvl="2"/>
            <a:r>
              <a:rPr lang="hu-HU" sz="1600" dirty="0" smtClean="0"/>
              <a:t>A csomagolóeszközök igénybevételétől,</a:t>
            </a:r>
          </a:p>
          <a:p>
            <a:pPr lvl="2"/>
            <a:r>
              <a:rPr lang="hu-HU" sz="1600" dirty="0" smtClean="0"/>
              <a:t>Az anyagmozgató gép maximális emelésétől,</a:t>
            </a:r>
          </a:p>
          <a:p>
            <a:pPr lvl="2"/>
            <a:r>
              <a:rPr lang="hu-HU" sz="1600" dirty="0" smtClean="0"/>
              <a:t>A födém teherbírásától (csak emelet esetén).</a:t>
            </a:r>
          </a:p>
          <a:p>
            <a:pPr lvl="2">
              <a:buNone/>
            </a:pPr>
            <a:r>
              <a:rPr lang="hu-HU" sz="1600" dirty="0" smtClean="0"/>
              <a:t>		</a:t>
            </a:r>
            <a:r>
              <a:rPr lang="hu-HU" sz="1600" b="1" dirty="0" smtClean="0"/>
              <a:t>n</a:t>
            </a:r>
            <a:r>
              <a:rPr lang="hu-HU" sz="1600" b="1" baseline="-25000" dirty="0" smtClean="0"/>
              <a:t>i</a:t>
            </a:r>
            <a:r>
              <a:rPr lang="hu-HU" sz="1600" b="1" dirty="0" smtClean="0"/>
              <a:t> = (h – b</a:t>
            </a:r>
            <a:r>
              <a:rPr lang="hu-HU" sz="1600" b="1" baseline="-25000" dirty="0" smtClean="0"/>
              <a:t>t</a:t>
            </a:r>
            <a:r>
              <a:rPr lang="hu-HU" sz="1600" b="1" dirty="0" smtClean="0"/>
              <a:t>) / </a:t>
            </a:r>
            <a:r>
              <a:rPr lang="hu-HU" sz="1600" b="1" dirty="0" err="1" smtClean="0"/>
              <a:t>h</a:t>
            </a:r>
            <a:r>
              <a:rPr lang="hu-HU" sz="1600" b="1" baseline="-25000" dirty="0" err="1" smtClean="0"/>
              <a:t>ni</a:t>
            </a:r>
            <a:r>
              <a:rPr lang="hu-HU" sz="1600" b="1" dirty="0" smtClean="0"/>
              <a:t>    </a:t>
            </a:r>
            <a:r>
              <a:rPr lang="hu-HU" sz="1600" dirty="0" smtClean="0"/>
              <a:t>ahol h   – szabad belmagasság,</a:t>
            </a:r>
          </a:p>
          <a:p>
            <a:pPr lvl="2">
              <a:buNone/>
            </a:pPr>
            <a:r>
              <a:rPr lang="hu-HU" sz="1600" dirty="0" smtClean="0"/>
              <a:t>				   b</a:t>
            </a:r>
            <a:r>
              <a:rPr lang="hu-HU" sz="1600" baseline="-25000" dirty="0" smtClean="0"/>
              <a:t>t</a:t>
            </a:r>
            <a:r>
              <a:rPr lang="hu-HU" sz="1600" dirty="0" smtClean="0"/>
              <a:t>  – biztonsági távolság (0,5 – 0,8 m),</a:t>
            </a:r>
          </a:p>
          <a:p>
            <a:pPr lvl="2">
              <a:buNone/>
            </a:pPr>
            <a:r>
              <a:rPr lang="hu-HU" sz="1600" dirty="0" smtClean="0"/>
              <a:t>                                                               </a:t>
            </a:r>
            <a:r>
              <a:rPr lang="hu-HU" sz="1600" dirty="0" err="1" smtClean="0"/>
              <a:t>h</a:t>
            </a:r>
            <a:r>
              <a:rPr lang="hu-HU" sz="1600" baseline="-25000" dirty="0" err="1" smtClean="0"/>
              <a:t>ni</a:t>
            </a:r>
            <a:r>
              <a:rPr lang="hu-HU" sz="1600" dirty="0" smtClean="0"/>
              <a:t> – ER magassága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215106"/>
          </a:xfrm>
        </p:spPr>
        <p:txBody>
          <a:bodyPr>
            <a:normAutofit lnSpcReduction="10000"/>
          </a:bodyPr>
          <a:lstStyle/>
          <a:p>
            <a:pPr lvl="1">
              <a:buNone/>
            </a:pPr>
            <a:r>
              <a:rPr lang="hu-HU" sz="1800" dirty="0" smtClean="0"/>
              <a:t>		</a:t>
            </a:r>
            <a:r>
              <a:rPr lang="hu-HU" sz="1800" dirty="0" err="1" smtClean="0"/>
              <a:t>Termékfajtánként</a:t>
            </a:r>
            <a:r>
              <a:rPr lang="hu-HU" sz="1800" dirty="0" smtClean="0"/>
              <a:t> szüksége hasznos tárolóterület</a:t>
            </a:r>
          </a:p>
          <a:p>
            <a:pPr lvl="1">
              <a:buNone/>
            </a:pPr>
            <a:r>
              <a:rPr lang="hu-HU" sz="1800" dirty="0" smtClean="0"/>
              <a:t>			</a:t>
            </a:r>
            <a:r>
              <a:rPr lang="hu-HU" sz="1800" b="1" dirty="0" err="1" smtClean="0"/>
              <a:t>f</a:t>
            </a:r>
            <a:r>
              <a:rPr lang="hu-HU" sz="1800" b="1" baseline="-25000" dirty="0" err="1" smtClean="0"/>
              <a:t>h</a:t>
            </a:r>
            <a:r>
              <a:rPr lang="hu-HU" sz="1800" b="1" dirty="0" smtClean="0"/>
              <a:t>      = </a:t>
            </a:r>
            <a:r>
              <a:rPr lang="hu-HU" sz="1800" b="1" dirty="0" err="1" smtClean="0"/>
              <a:t>Q</a:t>
            </a:r>
            <a:r>
              <a:rPr lang="hu-HU" sz="1800" b="1" baseline="-25000" dirty="0" err="1" smtClean="0"/>
              <a:t>max</a:t>
            </a:r>
            <a:r>
              <a:rPr lang="hu-HU" sz="1800" b="1" dirty="0" smtClean="0"/>
              <a:t> / (</a:t>
            </a:r>
            <a:r>
              <a:rPr lang="el-GR" sz="1800" b="1" dirty="0" smtClean="0"/>
              <a:t>γ</a:t>
            </a:r>
            <a:r>
              <a:rPr lang="hu-HU" sz="1800" b="1" dirty="0" smtClean="0"/>
              <a:t> </a:t>
            </a:r>
            <a:r>
              <a:rPr lang="hu-HU" sz="1800" b="1" dirty="0" err="1" smtClean="0"/>
              <a:t>m</a:t>
            </a:r>
            <a:r>
              <a:rPr lang="hu-HU" sz="1800" b="1" baseline="-25000" dirty="0" err="1" smtClean="0"/>
              <a:t>h</a:t>
            </a:r>
            <a:r>
              <a:rPr lang="hu-HU" sz="1800" b="1" dirty="0" smtClean="0"/>
              <a:t>) [m</a:t>
            </a:r>
            <a:r>
              <a:rPr lang="hu-HU" sz="1800" b="1" baseline="30000" dirty="0" smtClean="0"/>
              <a:t>2</a:t>
            </a:r>
            <a:r>
              <a:rPr lang="hu-HU" sz="1800" b="1" dirty="0" smtClean="0"/>
              <a:t>]</a:t>
            </a:r>
          </a:p>
          <a:p>
            <a:pPr lvl="1">
              <a:buNone/>
            </a:pPr>
            <a:r>
              <a:rPr lang="hu-HU" sz="1800" dirty="0" smtClean="0"/>
              <a:t>			</a:t>
            </a:r>
          </a:p>
          <a:p>
            <a:pPr lvl="1">
              <a:buNone/>
            </a:pPr>
            <a:r>
              <a:rPr lang="hu-HU" sz="1800" dirty="0" smtClean="0"/>
              <a:t>			</a:t>
            </a:r>
            <a:r>
              <a:rPr lang="hu-HU" sz="1800" b="1" dirty="0" smtClean="0"/>
              <a:t> </a:t>
            </a:r>
            <a:r>
              <a:rPr lang="hu-HU" sz="1800" b="1" dirty="0" err="1" smtClean="0"/>
              <a:t>f</a:t>
            </a:r>
            <a:r>
              <a:rPr lang="hu-HU" sz="1800" b="1" baseline="-25000" dirty="0" err="1" smtClean="0"/>
              <a:t>h</a:t>
            </a:r>
            <a:r>
              <a:rPr lang="hu-HU" sz="1800" b="1" baseline="30000" dirty="0" smtClean="0"/>
              <a:t>(n) </a:t>
            </a:r>
            <a:r>
              <a:rPr lang="hu-HU" sz="1800" b="1" dirty="0" smtClean="0"/>
              <a:t> = </a:t>
            </a:r>
            <a:r>
              <a:rPr lang="el-GR" sz="1800" b="1" dirty="0" smtClean="0"/>
              <a:t>Σ</a:t>
            </a:r>
            <a:r>
              <a:rPr lang="hu-HU" sz="1800" b="1" dirty="0" smtClean="0"/>
              <a:t> </a:t>
            </a:r>
            <a:r>
              <a:rPr lang="hu-HU" sz="1800" b="1" dirty="0" err="1" smtClean="0"/>
              <a:t>f</a:t>
            </a:r>
            <a:r>
              <a:rPr lang="hu-HU" sz="1800" b="1" baseline="-25000" dirty="0" err="1" smtClean="0"/>
              <a:t>h</a:t>
            </a:r>
            <a:r>
              <a:rPr lang="hu-HU" sz="1800" b="1" dirty="0" smtClean="0"/>
              <a:t> [m</a:t>
            </a:r>
            <a:r>
              <a:rPr lang="hu-HU" sz="1800" b="1" baseline="30000" dirty="0" smtClean="0"/>
              <a:t>2</a:t>
            </a:r>
            <a:r>
              <a:rPr lang="hu-HU" sz="1800" b="1" dirty="0" smtClean="0"/>
              <a:t>]</a:t>
            </a:r>
          </a:p>
          <a:p>
            <a:pPr lvl="1">
              <a:buNone/>
            </a:pPr>
            <a:endParaRPr lang="hu-HU" sz="1800" baseline="30000" dirty="0" smtClean="0"/>
          </a:p>
          <a:p>
            <a:pPr lvl="1">
              <a:buNone/>
            </a:pPr>
            <a:r>
              <a:rPr lang="hu-HU" sz="1800" baseline="30000" dirty="0" smtClean="0"/>
              <a:t>			</a:t>
            </a:r>
            <a:r>
              <a:rPr lang="hu-HU" sz="1800" b="1" dirty="0" smtClean="0"/>
              <a:t> </a:t>
            </a:r>
            <a:r>
              <a:rPr lang="hu-HU" sz="1800" b="1" dirty="0" err="1" smtClean="0"/>
              <a:t>f</a:t>
            </a:r>
            <a:r>
              <a:rPr lang="hu-HU" sz="1800" b="1" baseline="-25000" dirty="0" err="1" smtClean="0"/>
              <a:t>h</a:t>
            </a:r>
            <a:r>
              <a:rPr lang="hu-HU" sz="1800" b="1" baseline="30000" dirty="0" smtClean="0"/>
              <a:t>(n) </a:t>
            </a:r>
            <a:r>
              <a:rPr lang="hu-HU" sz="1800" b="1" dirty="0" smtClean="0"/>
              <a:t> = </a:t>
            </a:r>
            <a:r>
              <a:rPr lang="el-GR" sz="1800" b="1" dirty="0" smtClean="0"/>
              <a:t>Σ</a:t>
            </a:r>
            <a:r>
              <a:rPr lang="hu-HU" sz="1800" b="1" dirty="0" smtClean="0"/>
              <a:t> (N</a:t>
            </a:r>
            <a:r>
              <a:rPr lang="hu-HU" sz="1800" b="1" baseline="-25000" dirty="0" smtClean="0"/>
              <a:t>i</a:t>
            </a:r>
            <a:r>
              <a:rPr lang="hu-HU" sz="1800" b="1" dirty="0" smtClean="0"/>
              <a:t> / </a:t>
            </a:r>
            <a:r>
              <a:rPr lang="hu-HU" sz="1800" b="1" dirty="0" err="1" smtClean="0"/>
              <a:t>z</a:t>
            </a:r>
            <a:r>
              <a:rPr lang="hu-HU" sz="1800" b="1" baseline="-25000" dirty="0" err="1" smtClean="0"/>
              <a:t>i</a:t>
            </a:r>
            <a:r>
              <a:rPr lang="hu-HU" sz="1800" b="1" dirty="0" smtClean="0"/>
              <a:t>) </a:t>
            </a:r>
            <a:r>
              <a:rPr lang="hu-HU" sz="1800" b="1" dirty="0" err="1" smtClean="0"/>
              <a:t>f</a:t>
            </a:r>
            <a:r>
              <a:rPr lang="hu-HU" sz="1800" b="1" baseline="-25000" dirty="0" err="1" smtClean="0"/>
              <a:t>e</a:t>
            </a:r>
            <a:r>
              <a:rPr lang="hu-HU" sz="1800" b="1" dirty="0" smtClean="0"/>
              <a:t> [m</a:t>
            </a:r>
            <a:r>
              <a:rPr lang="hu-HU" sz="1800" b="1" baseline="30000" dirty="0" smtClean="0"/>
              <a:t>2</a:t>
            </a:r>
            <a:r>
              <a:rPr lang="hu-HU" sz="1800" b="1" dirty="0" smtClean="0"/>
              <a:t>]</a:t>
            </a:r>
            <a:r>
              <a:rPr lang="hu-HU" sz="1800" dirty="0" smtClean="0"/>
              <a:t>	ahol 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e</a:t>
            </a:r>
            <a:r>
              <a:rPr lang="hu-HU" sz="1800" dirty="0" smtClean="0"/>
              <a:t>  - ER alapterülete</a:t>
            </a:r>
          </a:p>
          <a:p>
            <a:pPr lvl="1">
              <a:buNone/>
            </a:pPr>
            <a:r>
              <a:rPr lang="hu-HU" sz="1800" baseline="30000" dirty="0" smtClean="0"/>
              <a:t>					                 </a:t>
            </a:r>
            <a:r>
              <a:rPr lang="hu-HU" sz="1800" dirty="0" smtClean="0"/>
              <a:t> 	        N</a:t>
            </a:r>
            <a:r>
              <a:rPr lang="hu-HU" sz="1800" baseline="-25000" dirty="0" smtClean="0"/>
              <a:t>i   </a:t>
            </a:r>
            <a:r>
              <a:rPr lang="hu-HU" sz="1800" dirty="0" smtClean="0"/>
              <a:t>- </a:t>
            </a:r>
            <a:r>
              <a:rPr lang="hu-HU" sz="1800" dirty="0" err="1" smtClean="0"/>
              <a:t>ER-ek</a:t>
            </a:r>
            <a:r>
              <a:rPr lang="hu-HU" sz="1800" dirty="0" smtClean="0"/>
              <a:t> száma</a:t>
            </a:r>
          </a:p>
          <a:p>
            <a:pPr lvl="1">
              <a:buNone/>
            </a:pPr>
            <a:r>
              <a:rPr lang="hu-HU" sz="1800" dirty="0" smtClean="0"/>
              <a:t>                                                                                        </a:t>
            </a:r>
            <a:r>
              <a:rPr lang="hu-HU" sz="1800" dirty="0" err="1" smtClean="0"/>
              <a:t>z</a:t>
            </a:r>
            <a:r>
              <a:rPr lang="hu-HU" sz="1800" baseline="-25000" dirty="0" err="1" smtClean="0"/>
              <a:t>i</a:t>
            </a:r>
            <a:r>
              <a:rPr lang="hu-HU" sz="1800" baseline="-25000" dirty="0" smtClean="0"/>
              <a:t> </a:t>
            </a:r>
            <a:r>
              <a:rPr lang="hu-HU" sz="1800" dirty="0" smtClean="0"/>
              <a:t> - oszloponkénti ER szám.</a:t>
            </a:r>
          </a:p>
          <a:p>
            <a:pPr lvl="1">
              <a:buNone/>
            </a:pPr>
            <a:r>
              <a:rPr lang="hu-HU" sz="1800" dirty="0" smtClean="0"/>
              <a:t>	Kiegészítő területek meghatározása</a:t>
            </a:r>
          </a:p>
          <a:p>
            <a:pPr lvl="1">
              <a:buNone/>
            </a:pPr>
            <a:r>
              <a:rPr lang="hu-HU" sz="1800" dirty="0" smtClean="0"/>
              <a:t>			</a:t>
            </a:r>
            <a:r>
              <a:rPr lang="hu-HU" sz="1800" b="1" dirty="0" err="1" smtClean="0"/>
              <a:t>f</a:t>
            </a:r>
            <a:r>
              <a:rPr lang="hu-HU" sz="1800" b="1" baseline="-25000" dirty="0" err="1" smtClean="0"/>
              <a:t>kieg</a:t>
            </a:r>
            <a:r>
              <a:rPr lang="hu-HU" sz="1800" b="1" dirty="0" smtClean="0"/>
              <a:t>  = </a:t>
            </a:r>
            <a:r>
              <a:rPr lang="hu-HU" sz="1800" b="1" dirty="0" err="1" smtClean="0"/>
              <a:t>f</a:t>
            </a:r>
            <a:r>
              <a:rPr lang="hu-HU" sz="1800" b="1" baseline="-25000" dirty="0" err="1" smtClean="0"/>
              <a:t>közl</a:t>
            </a:r>
            <a:r>
              <a:rPr lang="hu-HU" sz="1800" b="1" dirty="0" smtClean="0"/>
              <a:t> + </a:t>
            </a:r>
            <a:r>
              <a:rPr lang="hu-HU" sz="1800" b="1" dirty="0" err="1" smtClean="0"/>
              <a:t>f</a:t>
            </a:r>
            <a:r>
              <a:rPr lang="hu-HU" sz="1800" b="1" baseline="-25000" dirty="0" err="1" smtClean="0"/>
              <a:t>kez</a:t>
            </a:r>
            <a:r>
              <a:rPr lang="hu-HU" sz="1800" b="1" dirty="0" smtClean="0"/>
              <a:t> + </a:t>
            </a:r>
            <a:r>
              <a:rPr lang="hu-HU" sz="1800" b="1" dirty="0" err="1" smtClean="0"/>
              <a:t>f</a:t>
            </a:r>
            <a:r>
              <a:rPr lang="hu-HU" sz="1800" b="1" baseline="-25000" dirty="0" err="1" smtClean="0"/>
              <a:t>am</a:t>
            </a:r>
            <a:r>
              <a:rPr lang="hu-HU" sz="1800" b="1" dirty="0" smtClean="0"/>
              <a:t> + </a:t>
            </a:r>
            <a:r>
              <a:rPr lang="hu-HU" sz="1800" b="1" dirty="0" err="1" smtClean="0"/>
              <a:t>f</a:t>
            </a:r>
            <a:r>
              <a:rPr lang="hu-HU" sz="1800" b="1" baseline="-25000" dirty="0" err="1" smtClean="0"/>
              <a:t>ig</a:t>
            </a:r>
            <a:r>
              <a:rPr lang="hu-HU" sz="1800" b="1" dirty="0" smtClean="0"/>
              <a:t> [m</a:t>
            </a:r>
            <a:r>
              <a:rPr lang="hu-HU" sz="1800" b="1" baseline="30000" dirty="0" smtClean="0"/>
              <a:t>2</a:t>
            </a:r>
            <a:r>
              <a:rPr lang="hu-HU" sz="1800" b="1" dirty="0" smtClean="0"/>
              <a:t>]  </a:t>
            </a:r>
          </a:p>
          <a:p>
            <a:pPr lvl="1">
              <a:buNone/>
            </a:pPr>
            <a:r>
              <a:rPr lang="hu-HU" sz="1800" dirty="0" smtClean="0"/>
              <a:t>					ahol 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közl</a:t>
            </a:r>
            <a:r>
              <a:rPr lang="hu-HU" sz="1800" dirty="0" smtClean="0"/>
              <a:t>  - fő- és mellék </a:t>
            </a:r>
            <a:r>
              <a:rPr lang="hu-HU" sz="1800" dirty="0" err="1" smtClean="0"/>
              <a:t>közl</a:t>
            </a:r>
            <a:r>
              <a:rPr lang="hu-HU" sz="1800" dirty="0" smtClean="0"/>
              <a:t>. utak területe,</a:t>
            </a:r>
          </a:p>
          <a:p>
            <a:pPr lvl="1">
              <a:buNone/>
            </a:pPr>
            <a:r>
              <a:rPr lang="hu-HU" sz="1800" dirty="0" smtClean="0"/>
              <a:t>					         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kez</a:t>
            </a:r>
            <a:r>
              <a:rPr lang="hu-HU" sz="1800" dirty="0" smtClean="0"/>
              <a:t>  -  áru átvétel, kezelés, kiadás</a:t>
            </a:r>
          </a:p>
          <a:p>
            <a:pPr lvl="1">
              <a:buNone/>
            </a:pPr>
            <a:r>
              <a:rPr lang="hu-HU" sz="1800" dirty="0" smtClean="0"/>
              <a:t>                                                                      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am</a:t>
            </a:r>
            <a:r>
              <a:rPr lang="hu-HU" sz="1800" dirty="0" smtClean="0"/>
              <a:t>   -  am. </a:t>
            </a:r>
            <a:r>
              <a:rPr lang="hu-HU" sz="1800" smtClean="0"/>
              <a:t>és </a:t>
            </a:r>
            <a:r>
              <a:rPr lang="hu-HU" sz="1800" dirty="0" smtClean="0"/>
              <a:t>tároló eszközök helyigénye</a:t>
            </a:r>
          </a:p>
          <a:p>
            <a:pPr lvl="1">
              <a:buNone/>
            </a:pPr>
            <a:r>
              <a:rPr lang="hu-HU" sz="1800" dirty="0" smtClean="0"/>
              <a:t>    		                                                             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ig</a:t>
            </a:r>
            <a:r>
              <a:rPr lang="hu-HU" sz="1800" dirty="0" smtClean="0"/>
              <a:t>     -  igazgatási és szociális terület</a:t>
            </a:r>
          </a:p>
          <a:p>
            <a:pPr lvl="1">
              <a:buNone/>
            </a:pPr>
            <a:r>
              <a:rPr lang="hu-HU" sz="1800" dirty="0" smtClean="0"/>
              <a:t>						</a:t>
            </a:r>
          </a:p>
          <a:p>
            <a:pPr lvl="1">
              <a:buNone/>
            </a:pPr>
            <a:endParaRPr lang="hu-HU" sz="1800" dirty="0" smtClean="0"/>
          </a:p>
          <a:p>
            <a:pPr lvl="1">
              <a:buNone/>
            </a:pPr>
            <a:r>
              <a:rPr lang="hu-HU" sz="1800" dirty="0" smtClean="0"/>
              <a:t>						</a:t>
            </a:r>
          </a:p>
          <a:p>
            <a:pPr lvl="1">
              <a:buNone/>
            </a:pPr>
            <a:r>
              <a:rPr lang="hu-HU" sz="1800" dirty="0" smtClean="0"/>
              <a:t>						 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közl</a:t>
            </a:r>
            <a:r>
              <a:rPr lang="hu-HU" sz="1800" dirty="0" smtClean="0"/>
              <a:t> =   </a:t>
            </a:r>
            <a:r>
              <a:rPr lang="el-GR" sz="1800" dirty="0" smtClean="0"/>
              <a:t>τ</a:t>
            </a:r>
            <a:r>
              <a:rPr lang="hu-HU" sz="1800" dirty="0" smtClean="0"/>
              <a:t>	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h</a:t>
            </a:r>
            <a:r>
              <a:rPr lang="hu-HU" sz="1800" dirty="0" smtClean="0"/>
              <a:t> [m</a:t>
            </a:r>
            <a:r>
              <a:rPr lang="hu-HU" sz="1800" baseline="30000" dirty="0" smtClean="0"/>
              <a:t>2</a:t>
            </a:r>
            <a:r>
              <a:rPr lang="hu-HU" sz="1800" dirty="0" smtClean="0"/>
              <a:t>] 							 	</a:t>
            </a:r>
          </a:p>
          <a:p>
            <a:pPr lvl="1">
              <a:buNone/>
            </a:pPr>
            <a:r>
              <a:rPr lang="hu-HU" sz="1800" baseline="30000" dirty="0" smtClean="0"/>
              <a:t>													</a:t>
            </a:r>
            <a:endParaRPr lang="hu-HU" sz="1800" baseline="30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4500570"/>
            <a:ext cx="3986218" cy="187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158" y="357166"/>
            <a:ext cx="8229600" cy="5840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1800" dirty="0" smtClean="0"/>
              <a:t>		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kez</a:t>
            </a:r>
            <a:r>
              <a:rPr lang="hu-HU" sz="1800" dirty="0" smtClean="0"/>
              <a:t>  -  a napi kezelt árumennyiség  20 – 60 % elhelyezésének helyigénye,</a:t>
            </a:r>
          </a:p>
          <a:p>
            <a:pPr>
              <a:buNone/>
            </a:pPr>
            <a:r>
              <a:rPr lang="hu-HU" sz="1800" dirty="0" smtClean="0"/>
              <a:t>		 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am</a:t>
            </a:r>
            <a:r>
              <a:rPr lang="hu-HU" sz="1800" dirty="0" smtClean="0"/>
              <a:t> -  csak állványos tárolási rendszernél szükséges figyelembe venni,</a:t>
            </a:r>
          </a:p>
          <a:p>
            <a:pPr>
              <a:buNone/>
            </a:pPr>
            <a:r>
              <a:rPr lang="hu-HU" sz="1800" dirty="0" smtClean="0"/>
              <a:t>		 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ig</a:t>
            </a:r>
            <a:r>
              <a:rPr lang="hu-HU" sz="1800" dirty="0" smtClean="0"/>
              <a:t>  -   maximális létszám alapján kell meghatározni.</a:t>
            </a:r>
          </a:p>
          <a:p>
            <a:pPr>
              <a:buNone/>
            </a:pPr>
            <a:r>
              <a:rPr lang="hu-HU" sz="1800" dirty="0" smtClean="0"/>
              <a:t>	A teljes terület</a:t>
            </a:r>
          </a:p>
          <a:p>
            <a:pPr>
              <a:buNone/>
            </a:pPr>
            <a:r>
              <a:rPr lang="hu-HU" sz="1800" dirty="0" smtClean="0"/>
              <a:t>			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ö</a:t>
            </a:r>
            <a:r>
              <a:rPr lang="hu-HU" sz="1800" dirty="0" smtClean="0"/>
              <a:t> =  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h</a:t>
            </a:r>
            <a:r>
              <a:rPr lang="hu-HU" sz="1800" dirty="0" smtClean="0"/>
              <a:t> + 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kieg</a:t>
            </a:r>
            <a:r>
              <a:rPr lang="hu-HU" sz="1800" dirty="0" smtClean="0"/>
              <a:t>    [m</a:t>
            </a:r>
            <a:r>
              <a:rPr lang="hu-HU" sz="1800" baseline="30000" dirty="0" smtClean="0"/>
              <a:t>2</a:t>
            </a:r>
            <a:r>
              <a:rPr lang="hu-HU" sz="1800" dirty="0" smtClean="0"/>
              <a:t>] </a:t>
            </a:r>
          </a:p>
          <a:p>
            <a:pPr>
              <a:buNone/>
            </a:pPr>
            <a:r>
              <a:rPr lang="hu-HU" sz="1800" dirty="0" smtClean="0"/>
              <a:t>	A terület-kihasználási tényező</a:t>
            </a:r>
          </a:p>
          <a:p>
            <a:pPr>
              <a:buNone/>
            </a:pPr>
            <a:r>
              <a:rPr lang="hu-HU" sz="1800" dirty="0" smtClean="0"/>
              <a:t>			</a:t>
            </a:r>
            <a:r>
              <a:rPr lang="el-GR" sz="1800" dirty="0" smtClean="0"/>
              <a:t>α</a:t>
            </a:r>
            <a:r>
              <a:rPr lang="hu-HU" sz="1800" dirty="0" smtClean="0"/>
              <a:t> = 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h</a:t>
            </a:r>
            <a:r>
              <a:rPr lang="hu-HU" sz="1800" dirty="0" smtClean="0"/>
              <a:t> / 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ö</a:t>
            </a:r>
            <a:r>
              <a:rPr lang="hu-HU" sz="1800" dirty="0" smtClean="0"/>
              <a:t>      (</a:t>
            </a:r>
            <a:r>
              <a:rPr lang="el-GR" sz="1800" dirty="0" smtClean="0"/>
              <a:t>α</a:t>
            </a:r>
            <a:r>
              <a:rPr lang="hu-HU" sz="1800" dirty="0" smtClean="0"/>
              <a:t>  ≈  0,3 - 0,8)</a:t>
            </a:r>
          </a:p>
          <a:p>
            <a:pPr>
              <a:buNone/>
            </a:pPr>
            <a:r>
              <a:rPr lang="hu-HU" sz="1800" dirty="0" smtClean="0"/>
              <a:t>		</a:t>
            </a:r>
          </a:p>
          <a:p>
            <a:pPr>
              <a:buNone/>
            </a:pPr>
            <a:r>
              <a:rPr lang="hu-HU" sz="1800" dirty="0" smtClean="0"/>
              <a:t>		</a:t>
            </a:r>
            <a:endParaRPr lang="hu-HU" sz="1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000372"/>
            <a:ext cx="4181482" cy="2284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357562"/>
            <a:ext cx="3500462" cy="192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lnSpcReduction="10000"/>
          </a:bodyPr>
          <a:lstStyle/>
          <a:p>
            <a:r>
              <a:rPr lang="hu-HU" sz="2200" i="1" dirty="0" smtClean="0"/>
              <a:t>Raktárépület főbb jellemzőinek meghatározása</a:t>
            </a:r>
          </a:p>
          <a:p>
            <a:pPr>
              <a:buNone/>
            </a:pPr>
            <a:r>
              <a:rPr lang="hu-HU" sz="2200" dirty="0" smtClean="0"/>
              <a:t>	Raktárak kialakíthatók önálló, külön épületben vagy más funkciójú épületben közösen, egy- vagy több épületszintes kivitelben.</a:t>
            </a:r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r>
              <a:rPr lang="hu-HU" sz="2200" dirty="0" smtClean="0"/>
              <a:t>	Anyagmozgatás és tárolás szempontjából az az előnyös, amelyik kevés válaszfallal rendelkezik és a tartóoszlopok osztása kedvező, azaz ritka. Az alapterület és a szabad belmagasság az anyagmozgatási és tárolási rendszerhez igazodik.</a:t>
            </a:r>
          </a:p>
          <a:p>
            <a:pPr>
              <a:buNone/>
            </a:pPr>
            <a:r>
              <a:rPr lang="hu-HU" sz="2200" dirty="0" smtClean="0"/>
              <a:t>	Típustervek alkalmazása csökkenti a beruházás költségeit.</a:t>
            </a:r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r>
              <a:rPr lang="hu-HU" sz="2200" dirty="0" smtClean="0"/>
              <a:t>	A raktárépület előzetes kialakításakor</a:t>
            </a:r>
          </a:p>
          <a:p>
            <a:pPr lvl="1"/>
            <a:r>
              <a:rPr lang="hu-HU" sz="1800" dirty="0" smtClean="0"/>
              <a:t>Az egy vagy több épületszintes tárolás lehetőségét,</a:t>
            </a:r>
          </a:p>
          <a:p>
            <a:pPr lvl="1"/>
            <a:r>
              <a:rPr lang="hu-HU" sz="1800" dirty="0" smtClean="0"/>
              <a:t>Az alapterület és az alapméret nagyságát,</a:t>
            </a:r>
          </a:p>
          <a:p>
            <a:pPr lvl="1"/>
            <a:r>
              <a:rPr lang="hu-HU" sz="1800" dirty="0" smtClean="0"/>
              <a:t>A rakodó építésének előnyeit,</a:t>
            </a:r>
          </a:p>
          <a:p>
            <a:pPr lvl="1"/>
            <a:r>
              <a:rPr lang="hu-HU" sz="1800" dirty="0" smtClean="0"/>
              <a:t>A manipulációs helyiség kialakításának  lehetőségét</a:t>
            </a:r>
          </a:p>
          <a:p>
            <a:pPr>
              <a:buNone/>
            </a:pPr>
            <a:r>
              <a:rPr lang="hu-HU" sz="2200" dirty="0" smtClean="0"/>
              <a:t>	kell vizsgálni.</a:t>
            </a:r>
          </a:p>
          <a:p>
            <a:pPr>
              <a:buNone/>
            </a:pPr>
            <a:r>
              <a:rPr lang="hu-HU" sz="2200" dirty="0" smtClean="0"/>
              <a:t>	</a:t>
            </a:r>
            <a:endParaRPr lang="hu-H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lnSpcReduction="10000"/>
          </a:bodyPr>
          <a:lstStyle/>
          <a:p>
            <a:r>
              <a:rPr lang="hu-HU" sz="2200" dirty="0" smtClean="0"/>
              <a:t>Egy épületszintes megoldás előnyei:</a:t>
            </a:r>
          </a:p>
          <a:p>
            <a:pPr lvl="1"/>
            <a:r>
              <a:rPr lang="hu-HU" sz="1800" dirty="0" smtClean="0"/>
              <a:t>A tárolótér jól kihasználható, mert nincs lépcsőház, felvonó, stb.,</a:t>
            </a:r>
          </a:p>
          <a:p>
            <a:pPr lvl="1"/>
            <a:r>
              <a:rPr lang="hu-HU" sz="1800" dirty="0" smtClean="0"/>
              <a:t>A tartóoszlopok elmaradása megkönnyíti  az anyagmozgatási folyamat kialakítását,</a:t>
            </a:r>
          </a:p>
          <a:p>
            <a:pPr lvl="1"/>
            <a:r>
              <a:rPr lang="hu-HU" sz="1800" dirty="0" smtClean="0"/>
              <a:t>A padozat teherbíró képességének növelése nem jár együtt jelentős költségnövekedéssel,</a:t>
            </a:r>
          </a:p>
          <a:p>
            <a:pPr lvl="1"/>
            <a:r>
              <a:rPr lang="hu-HU" sz="1800" dirty="0" smtClean="0"/>
              <a:t>Elhanyagolhatóak a vertikális anyagmozgató gépek költségei.</a:t>
            </a:r>
          </a:p>
          <a:p>
            <a:r>
              <a:rPr lang="hu-HU" sz="2200" dirty="0" smtClean="0"/>
              <a:t>Egy épületszintes megoldás hátrányai:</a:t>
            </a:r>
          </a:p>
          <a:p>
            <a:pPr lvl="1"/>
            <a:r>
              <a:rPr lang="hu-HU" sz="1800" dirty="0" smtClean="0"/>
              <a:t>Anyagmozgatási útvonalak hosszúak,</a:t>
            </a:r>
          </a:p>
          <a:p>
            <a:pPr lvl="1"/>
            <a:r>
              <a:rPr lang="hu-HU" sz="1800" dirty="0" smtClean="0"/>
              <a:t>Bonyolult csatlakozó-út kialakítás szükséges,</a:t>
            </a:r>
          </a:p>
          <a:p>
            <a:pPr lvl="1"/>
            <a:r>
              <a:rPr lang="hu-HU" sz="1800" dirty="0" smtClean="0"/>
              <a:t>Az alapterülethez képest nagy fal- és tetőfelület miatt nagy </a:t>
            </a:r>
            <a:r>
              <a:rPr lang="hu-HU" sz="1800" dirty="0" err="1" smtClean="0"/>
              <a:t>hőveszteség</a:t>
            </a:r>
            <a:r>
              <a:rPr lang="hu-HU" sz="1800" dirty="0" smtClean="0"/>
              <a:t>.</a:t>
            </a:r>
          </a:p>
          <a:p>
            <a:r>
              <a:rPr lang="hu-HU" sz="2200" dirty="0" smtClean="0"/>
              <a:t>Több épületszintes megoldás előnyei a fentiekből következően túl:</a:t>
            </a:r>
          </a:p>
          <a:p>
            <a:pPr lvl="1"/>
            <a:r>
              <a:rPr lang="hu-HU" sz="1800" dirty="0" smtClean="0"/>
              <a:t>Anyagmozgatási feladat  megoldásához a gravitációs erőt is fel lehet használni.</a:t>
            </a:r>
          </a:p>
          <a:p>
            <a:r>
              <a:rPr lang="hu-HU" sz="2200" dirty="0" smtClean="0"/>
              <a:t>Több épületszintes megoldás hátrányai a fentiekből következően túl:</a:t>
            </a:r>
          </a:p>
          <a:p>
            <a:pPr lvl="1"/>
            <a:r>
              <a:rPr lang="hu-HU" sz="1800" dirty="0" smtClean="0"/>
              <a:t>Forgalomlebonyolító képességének a függőleges anyagmozgatást végző gépek teljesítőképessége szab határt,</a:t>
            </a:r>
          </a:p>
          <a:p>
            <a:pPr lvl="1"/>
            <a:r>
              <a:rPr lang="hu-HU" sz="1800" dirty="0" smtClean="0"/>
              <a:t>Az emeleti födémek teherbírása korlátozott, illetve jelentős ráfordítással növelhető.</a:t>
            </a:r>
          </a:p>
          <a:p>
            <a:endParaRPr lang="hu-H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215106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több épületszintes megoldás helyett egyre inkább a magas-raktárak kerülnek előtérbe.</a:t>
            </a:r>
          </a:p>
          <a:p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r>
              <a:rPr lang="hu-HU" sz="2200" i="1" dirty="0" smtClean="0"/>
              <a:t>Alapterület és alapméret meghatározása</a:t>
            </a:r>
          </a:p>
          <a:p>
            <a:pPr>
              <a:buNone/>
            </a:pPr>
            <a:r>
              <a:rPr lang="hu-HU" sz="2200" dirty="0" smtClean="0"/>
              <a:t>	A raktár alapterülete egyszintes raktár esetén a teljes területtel azonos, többszintes raktár estén a teljes területet a szintek számával kell osztani.</a:t>
            </a:r>
          </a:p>
          <a:p>
            <a:pPr>
              <a:buNone/>
            </a:pPr>
            <a:r>
              <a:rPr lang="hu-HU" sz="2200" dirty="0" smtClean="0"/>
              <a:t>	Alapméret meghatározása.</a:t>
            </a:r>
          </a:p>
          <a:p>
            <a:pPr>
              <a:buNone/>
            </a:pPr>
            <a:r>
              <a:rPr lang="hu-HU" sz="2200" dirty="0" smtClean="0"/>
              <a:t>		a / b  =  1,4 – 1,6.</a:t>
            </a:r>
            <a:endParaRPr lang="hu-HU" sz="2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5214950"/>
            <a:ext cx="1928826" cy="1477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1214422"/>
            <a:ext cx="471857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Áruátvevő és árukiadó elhelyezése</a:t>
            </a:r>
          </a:p>
          <a:p>
            <a:pPr>
              <a:buNone/>
            </a:pPr>
            <a:r>
              <a:rPr lang="hu-HU" sz="2200" dirty="0" smtClean="0"/>
              <a:t>	Raktáron belüli átvevő ás kiadó helyiségek elhelyezési lehetőségei:</a:t>
            </a:r>
          </a:p>
          <a:p>
            <a:pPr lvl="1"/>
            <a:r>
              <a:rPr lang="hu-HU" sz="1800" dirty="0" smtClean="0"/>
              <a:t>Fej,</a:t>
            </a:r>
          </a:p>
          <a:p>
            <a:pPr lvl="1"/>
            <a:r>
              <a:rPr lang="hu-HU" sz="1800" dirty="0" smtClean="0"/>
              <a:t>Átmenő,</a:t>
            </a:r>
          </a:p>
          <a:p>
            <a:pPr lvl="1"/>
            <a:r>
              <a:rPr lang="hu-HU" sz="1800" dirty="0" smtClean="0"/>
              <a:t>Egyoldali,</a:t>
            </a:r>
          </a:p>
          <a:p>
            <a:pPr lvl="1"/>
            <a:r>
              <a:rPr lang="hu-HU" sz="1800" dirty="0" smtClean="0"/>
              <a:t>Kétoldali és</a:t>
            </a:r>
          </a:p>
          <a:p>
            <a:pPr lvl="1"/>
            <a:r>
              <a:rPr lang="hu-HU" sz="1800" dirty="0" smtClean="0"/>
              <a:t>Kétoldali decentralizált</a:t>
            </a:r>
          </a:p>
          <a:p>
            <a:pPr lvl="1">
              <a:buNone/>
            </a:pPr>
            <a:r>
              <a:rPr lang="hu-HU" sz="2200" dirty="0" smtClean="0"/>
              <a:t>elrendezés.</a:t>
            </a:r>
          </a:p>
          <a:p>
            <a:pPr lvl="1">
              <a:buNone/>
            </a:pPr>
            <a:endParaRPr lang="hu-HU" sz="2200" dirty="0" smtClean="0"/>
          </a:p>
          <a:p>
            <a:pPr lvl="1">
              <a:buNone/>
            </a:pPr>
            <a:endParaRPr lang="hu-HU" sz="2200" dirty="0" smtClean="0"/>
          </a:p>
          <a:p>
            <a:pPr lvl="1">
              <a:buNone/>
            </a:pPr>
            <a:r>
              <a:rPr lang="hu-HU" sz="2200" i="1" dirty="0" smtClean="0"/>
              <a:t>Rakodóval vagy nélküle.</a:t>
            </a:r>
          </a:p>
          <a:p>
            <a:pPr lvl="1"/>
            <a:endParaRPr lang="hu-HU" sz="1800" i="1" dirty="0" smtClean="0"/>
          </a:p>
          <a:p>
            <a:endParaRPr lang="hu-HU" sz="2200" i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1071546"/>
            <a:ext cx="35052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4714884"/>
            <a:ext cx="502479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4214818"/>
            <a:ext cx="3171821" cy="179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4.3.1 Anyagmozgatási folyamat tervezése</a:t>
            </a:r>
          </a:p>
          <a:p>
            <a:pPr>
              <a:buNone/>
            </a:pPr>
            <a:r>
              <a:rPr lang="hu-HU" sz="2200" dirty="0" smtClean="0"/>
              <a:t>	A raktárban az áruk hosszabb-rövidebb időt nyugalmi helyzetben töltenek. A raktárakra mégis a raktárkészlet folyamatos mozgása, változása a jellemző.</a:t>
            </a:r>
          </a:p>
          <a:p>
            <a:pPr>
              <a:buNone/>
            </a:pPr>
            <a:r>
              <a:rPr lang="hu-HU" sz="2200" dirty="0" smtClean="0"/>
              <a:t>	A raktár gazdaságos működése nagymértékben függ a raktáron belüli anyagáramlás helyes kialakításától.</a:t>
            </a:r>
          </a:p>
          <a:p>
            <a:pPr>
              <a:buNone/>
            </a:pPr>
            <a:r>
              <a:rPr lang="hu-HU" sz="2200" dirty="0" smtClean="0"/>
              <a:t>	A raktár fizikai működési folyamata</a:t>
            </a:r>
            <a:endParaRPr lang="hu-HU" sz="22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3286124"/>
            <a:ext cx="5753771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beszállítással kapcsolatos műveletek:</a:t>
            </a:r>
          </a:p>
          <a:p>
            <a:pPr lvl="1"/>
            <a:r>
              <a:rPr lang="hu-HU" sz="1800" dirty="0" smtClean="0"/>
              <a:t>A járművek kirakása,</a:t>
            </a:r>
          </a:p>
          <a:p>
            <a:pPr lvl="1"/>
            <a:r>
              <a:rPr lang="hu-HU" sz="1800" dirty="0" smtClean="0"/>
              <a:t>Az áru átvételével kapcsolatos mozgatás,</a:t>
            </a:r>
          </a:p>
          <a:p>
            <a:pPr lvl="1"/>
            <a:r>
              <a:rPr lang="hu-HU" sz="1800" dirty="0" smtClean="0"/>
              <a:t>Belső mozgatás,</a:t>
            </a:r>
          </a:p>
          <a:p>
            <a:pPr lvl="1"/>
            <a:r>
              <a:rPr lang="hu-HU" sz="1800" dirty="0" err="1" smtClean="0"/>
              <a:t>Tárolóhelyre</a:t>
            </a:r>
            <a:r>
              <a:rPr lang="hu-HU" sz="1800" dirty="0" smtClean="0"/>
              <a:t> helyezés.</a:t>
            </a:r>
          </a:p>
          <a:p>
            <a:r>
              <a:rPr lang="hu-HU" sz="2200" dirty="0" smtClean="0"/>
              <a:t>A kiszállítással kapcsolatos műveletek:</a:t>
            </a:r>
          </a:p>
          <a:p>
            <a:pPr lvl="1"/>
            <a:r>
              <a:rPr lang="hu-HU" sz="1800" dirty="0" smtClean="0"/>
              <a:t>Az áru </a:t>
            </a:r>
            <a:r>
              <a:rPr lang="hu-HU" sz="1800" dirty="0" err="1" smtClean="0"/>
              <a:t>tárolóhelyről</a:t>
            </a:r>
            <a:r>
              <a:rPr lang="hu-HU" sz="1800" dirty="0" smtClean="0"/>
              <a:t> való </a:t>
            </a:r>
            <a:r>
              <a:rPr lang="hu-HU" sz="1800" smtClean="0"/>
              <a:t>kiemelése vagy </a:t>
            </a:r>
            <a:r>
              <a:rPr lang="hu-HU" sz="1800" dirty="0" smtClean="0"/>
              <a:t>gyűjtése,</a:t>
            </a:r>
          </a:p>
          <a:p>
            <a:pPr lvl="1"/>
            <a:r>
              <a:rPr lang="hu-HU" sz="1800" dirty="0" smtClean="0"/>
              <a:t>Belső mozgatás,</a:t>
            </a:r>
          </a:p>
          <a:p>
            <a:pPr lvl="1"/>
            <a:r>
              <a:rPr lang="hu-HU" sz="1800" dirty="0" smtClean="0"/>
              <a:t>Kiszállításra való előkészítés,</a:t>
            </a:r>
          </a:p>
          <a:p>
            <a:pPr lvl="1"/>
            <a:r>
              <a:rPr lang="hu-HU" sz="1800" dirty="0" smtClean="0"/>
              <a:t>Járművek megrakása.</a:t>
            </a:r>
          </a:p>
          <a:p>
            <a:r>
              <a:rPr lang="hu-HU" sz="2200" dirty="0" smtClean="0"/>
              <a:t>Mellékműveletek:</a:t>
            </a:r>
          </a:p>
          <a:p>
            <a:pPr lvl="1"/>
            <a:r>
              <a:rPr lang="hu-HU" sz="1800" dirty="0" smtClean="0"/>
              <a:t>Tárolás közbeni esetleges átcsoportosítás,</a:t>
            </a:r>
          </a:p>
          <a:p>
            <a:pPr lvl="1"/>
            <a:r>
              <a:rPr lang="hu-HU" sz="1800" dirty="0" smtClean="0"/>
              <a:t>Az anyagmozgató eszközök és segédeszközök (pl.: rakodólapok) átcsoportosítása.</a:t>
            </a:r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4282" y="285728"/>
            <a:ext cx="8715436" cy="584043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raktárakban alkalmazható raktározási rendszerek összefoglalójából látható az anyagmozgatási rendszerek lehetőségei:</a:t>
            </a:r>
          </a:p>
          <a:p>
            <a:pPr lvl="1"/>
            <a:r>
              <a:rPr lang="hu-HU" sz="1800" dirty="0" smtClean="0"/>
              <a:t>Kézi,</a:t>
            </a:r>
          </a:p>
          <a:p>
            <a:pPr lvl="1"/>
            <a:r>
              <a:rPr lang="hu-HU" sz="1800" dirty="0" smtClean="0"/>
              <a:t>Targoncás,</a:t>
            </a:r>
          </a:p>
          <a:p>
            <a:pPr lvl="1"/>
            <a:r>
              <a:rPr lang="hu-HU" sz="1800" dirty="0" smtClean="0"/>
              <a:t>Darus és</a:t>
            </a:r>
          </a:p>
          <a:p>
            <a:pPr lvl="1"/>
            <a:r>
              <a:rPr lang="hu-HU" sz="1800" dirty="0" smtClean="0"/>
              <a:t>Állványkiszolgáló gépes</a:t>
            </a:r>
          </a:p>
          <a:p>
            <a:pPr>
              <a:buNone/>
            </a:pPr>
            <a:r>
              <a:rPr lang="hu-HU" sz="2200" dirty="0" smtClean="0"/>
              <a:t>	anyagmozgatás.</a:t>
            </a:r>
          </a:p>
          <a:p>
            <a:endParaRPr lang="hu-HU" sz="22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142984"/>
            <a:ext cx="3429024" cy="261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4071942"/>
            <a:ext cx="2143140" cy="1672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4357694"/>
            <a:ext cx="3738568" cy="1322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3571876"/>
            <a:ext cx="2346716" cy="2143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i="1" dirty="0" smtClean="0"/>
              <a:t>	</a:t>
            </a:r>
            <a:r>
              <a:rPr lang="hu-HU" sz="2200" b="1" dirty="0" smtClean="0"/>
              <a:t>4.3.2 A tárolási folyamat tervezése</a:t>
            </a:r>
          </a:p>
          <a:p>
            <a:r>
              <a:rPr lang="hu-HU" sz="2200" dirty="0" smtClean="0"/>
              <a:t>A tárolási rendszer olyan egység, amely különböző elemekből (tárolóeszközökből, tároló-berendezésekből) és azok kölcsönös kapcsolataiból áll és ezek együttműködése alapján, meghatározott funkciót tölt be.</a:t>
            </a:r>
          </a:p>
          <a:p>
            <a:r>
              <a:rPr lang="hu-HU" sz="2200" dirty="0" smtClean="0"/>
              <a:t>A tárolóeszközök a tárolási folyamat korszerűsítését lehetővé tevő, mozgatható, szállítható elemek (rakodólapok, tároló ládák, stb.)</a:t>
            </a:r>
          </a:p>
          <a:p>
            <a:r>
              <a:rPr lang="hu-HU" sz="2200" dirty="0" smtClean="0"/>
              <a:t>A tároló-berendezések a tárolóeszközök vagy egyedi jellegű áruk elhelyezését biztosító – általában a padozathoz rögzített – elemek (rakodólapos állványok, polcos állványok, stb.).  </a:t>
            </a:r>
          </a:p>
          <a:p>
            <a:r>
              <a:rPr lang="hu-HU" sz="2200" dirty="0" smtClean="0"/>
              <a:t>Tárolási rendszerek csoportosítása:</a:t>
            </a:r>
          </a:p>
          <a:p>
            <a:pPr lvl="1"/>
            <a:r>
              <a:rPr lang="hu-HU" sz="1800" dirty="0" smtClean="0"/>
              <a:t>Statikus rendszer, amikor a termék nyugalmi helyzetben van a tárolás teljes ideje alatt (pl.: átjárható nehézállvány, stb.),</a:t>
            </a:r>
          </a:p>
          <a:p>
            <a:pPr lvl="1"/>
            <a:r>
              <a:rPr lang="hu-HU" sz="1800" dirty="0" smtClean="0"/>
              <a:t>Dinamikus tárolási rendszer, amikor a termék a tárolási időben is változtatja pozícióját (pl.: utántöltős görgős átfutó állvány, stb.)</a:t>
            </a:r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285728"/>
            <a:ext cx="8712968" cy="6072230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Statikus tárolást biztosító könnyű állványrendszerek</a:t>
            </a:r>
          </a:p>
          <a:p>
            <a:r>
              <a:rPr lang="hu-HU" sz="2200" dirty="0" smtClean="0"/>
              <a:t>Az állványrendszerek konstrukciójuk szerint</a:t>
            </a:r>
          </a:p>
          <a:p>
            <a:pPr lvl="1"/>
            <a:r>
              <a:rPr lang="hu-HU" sz="1800" dirty="0" smtClean="0"/>
              <a:t>Kötőelemmel (csavarral) szerelhető,</a:t>
            </a:r>
          </a:p>
          <a:p>
            <a:pPr lvl="1"/>
            <a:r>
              <a:rPr lang="hu-HU" sz="1800" dirty="0" smtClean="0"/>
              <a:t>Kapcsolható rendszerű</a:t>
            </a:r>
          </a:p>
          <a:p>
            <a:pPr>
              <a:buNone/>
            </a:pPr>
            <a:r>
              <a:rPr lang="hu-HU" sz="2200" dirty="0" smtClean="0"/>
              <a:t>	lehet.</a:t>
            </a:r>
          </a:p>
          <a:p>
            <a:r>
              <a:rPr lang="hu-HU" sz="2200" dirty="0" err="1" smtClean="0"/>
              <a:t>Dexion</a:t>
            </a:r>
            <a:r>
              <a:rPr lang="hu-HU" sz="2200" dirty="0" smtClean="0"/>
              <a:t> - Salgó csavar rögzítésű könnyű állványrendszer,</a:t>
            </a:r>
          </a:p>
          <a:p>
            <a:pPr marL="0" indent="0">
              <a:buNone/>
            </a:pPr>
            <a:r>
              <a:rPr lang="hu-HU" sz="2200" dirty="0"/>
              <a:t> </a:t>
            </a:r>
            <a:r>
              <a:rPr lang="hu-HU" sz="2200" dirty="0" smtClean="0"/>
              <a:t>     melynél a mezőhossz 1000 mm, szélessége 300, 400,</a:t>
            </a:r>
          </a:p>
          <a:p>
            <a:pPr marL="0" indent="0">
              <a:buNone/>
            </a:pPr>
            <a:r>
              <a:rPr lang="hu-HU" sz="2200" dirty="0" smtClean="0"/>
              <a:t>      500 és 600 mm lehet.</a:t>
            </a:r>
            <a:endParaRPr lang="hu-HU" sz="2200" dirty="0"/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043984"/>
            <a:ext cx="1500198" cy="124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314207"/>
            <a:ext cx="2038355" cy="151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260648"/>
            <a:ext cx="1512168" cy="4819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3425019"/>
            <a:ext cx="182359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4904263"/>
            <a:ext cx="2446982" cy="1383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20072" y="3175877"/>
            <a:ext cx="1548392" cy="311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64288" y="5229200"/>
            <a:ext cx="1584176" cy="1058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579296" cy="6336704"/>
          </a:xfrm>
        </p:spPr>
        <p:txBody>
          <a:bodyPr>
            <a:normAutofit/>
          </a:bodyPr>
          <a:lstStyle/>
          <a:p>
            <a:r>
              <a:rPr lang="hu-HU" sz="2200" dirty="0" err="1" smtClean="0"/>
              <a:t>Dexion</a:t>
            </a:r>
            <a:r>
              <a:rPr lang="hu-HU" sz="2200" dirty="0" smtClean="0"/>
              <a:t> – Salgó könnyűállvány további elemek</a:t>
            </a:r>
          </a:p>
          <a:p>
            <a:pPr lvl="1"/>
            <a:r>
              <a:rPr lang="hu-HU" sz="1800" dirty="0" smtClean="0"/>
              <a:t>Járórács,</a:t>
            </a:r>
          </a:p>
          <a:p>
            <a:pPr lvl="1"/>
            <a:r>
              <a:rPr lang="hu-HU" sz="1800" dirty="0" smtClean="0"/>
              <a:t>Rögzítő elemek,  stb.</a:t>
            </a:r>
            <a:endParaRPr lang="hu-HU" sz="2200" dirty="0" smtClean="0"/>
          </a:p>
          <a:p>
            <a:r>
              <a:rPr lang="hu-HU" sz="2200" dirty="0" err="1" smtClean="0"/>
              <a:t>Dexion</a:t>
            </a:r>
            <a:r>
              <a:rPr lang="hu-HU" sz="2200" dirty="0" smtClean="0"/>
              <a:t> – Salgó </a:t>
            </a:r>
            <a:r>
              <a:rPr lang="hu-HU" sz="2200" dirty="0" err="1" smtClean="0"/>
              <a:t>Nora</a:t>
            </a:r>
            <a:r>
              <a:rPr lang="hu-HU" sz="2200" dirty="0" smtClean="0"/>
              <a:t> kapcsolható </a:t>
            </a:r>
          </a:p>
          <a:p>
            <a:pPr>
              <a:buNone/>
            </a:pPr>
            <a:r>
              <a:rPr lang="hu-HU" sz="2200" dirty="0" smtClean="0"/>
              <a:t>	állványrendszer</a:t>
            </a:r>
          </a:p>
          <a:p>
            <a:pPr lvl="1"/>
            <a:endParaRPr lang="hu-HU" sz="18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88640"/>
            <a:ext cx="2720330" cy="1969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5" y="2204864"/>
            <a:ext cx="2712145" cy="201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204864"/>
            <a:ext cx="3024336" cy="2079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4509120"/>
            <a:ext cx="792088" cy="2057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4365104"/>
            <a:ext cx="390269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C:\Users\Csaba\Documents\Oktatás\Anyagmozgatás\Ábrák\anyagmozg. 100000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530686"/>
            <a:ext cx="1584176" cy="201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52154"/>
          </a:xfrm>
        </p:spPr>
        <p:txBody>
          <a:bodyPr>
            <a:normAutofit/>
          </a:bodyPr>
          <a:lstStyle/>
          <a:p>
            <a:r>
              <a:rPr lang="hu-HU" sz="2200" dirty="0" err="1" smtClean="0"/>
              <a:t>Dexion</a:t>
            </a:r>
            <a:r>
              <a:rPr lang="hu-HU" sz="2200" dirty="0" smtClean="0"/>
              <a:t> - Salgó könnyű állványrendszerek alkalmazása</a:t>
            </a:r>
            <a:endParaRPr lang="hu-HU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000108"/>
            <a:ext cx="197167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4643446"/>
            <a:ext cx="207645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2786058"/>
            <a:ext cx="196215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1412776"/>
            <a:ext cx="463758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332656"/>
            <a:ext cx="8733656" cy="6457920"/>
          </a:xfrm>
        </p:spPr>
        <p:txBody>
          <a:bodyPr>
            <a:normAutofit/>
          </a:bodyPr>
          <a:lstStyle/>
          <a:p>
            <a:r>
              <a:rPr lang="hu-HU" sz="2200" dirty="0"/>
              <a:t>Kapacitásbővítési lehetőségek statikus tárolás esetén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6675131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0386" y="5582700"/>
            <a:ext cx="3143272" cy="127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66462" y="2276872"/>
            <a:ext cx="138719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6336" y="620688"/>
            <a:ext cx="1357322" cy="1555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r>
              <a:rPr lang="hu-HU" sz="2200" dirty="0"/>
              <a:t>APROD kapcsolható könnyű állványrendszer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944864"/>
            <a:ext cx="2232248" cy="555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1571612"/>
            <a:ext cx="4155338" cy="4305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0402020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r>
              <a:rPr lang="hu-HU" sz="2400" dirty="0" smtClean="0"/>
              <a:t>APROD rendszerű állvány felépítése</a:t>
            </a:r>
            <a:endParaRPr lang="hu-HU" sz="2400" dirty="0"/>
          </a:p>
        </p:txBody>
      </p:sp>
      <p:pic>
        <p:nvPicPr>
          <p:cNvPr id="1026" name="Picture 2" descr="C:\Users\Csaba\Documents\Oktatás\Anyagmozgatás\Ábrák\aprod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92451"/>
            <a:ext cx="4392488" cy="456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Csaba\Documents\Oktatás\Anyagmozgatás\Ábrák\APROD hossztartó kapcsolódása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84784"/>
            <a:ext cx="1869047" cy="24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Csaba\Documents\Oktatás\Anyagmozgatás\Ábrák\APROD hossztartó kapcsolódása0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25011"/>
            <a:ext cx="3449070" cy="186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39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472518" cy="5911873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polcos könnyűállványok kézi kiszolgálásúak.</a:t>
            </a:r>
          </a:p>
          <a:p>
            <a:r>
              <a:rPr lang="hu-HU" sz="2200" dirty="0" smtClean="0"/>
              <a:t>A könnyű hozzáférés úgy biztosítható, ha a magassága  polcoknak a 2,2m-t nem haladja meg és a legkisebb erőkifejtést akkor igényli, ha a polcok mélysége 300 – 500 mm.</a:t>
            </a:r>
          </a:p>
          <a:p>
            <a:r>
              <a:rPr lang="hu-HU" sz="2200" dirty="0" smtClean="0"/>
              <a:t>A legjobb hozzáférhetőség 1,0 - 1,7 m-es magasságban biztosítható. A fenti méret intervallumon kívül a kiszolgálhatóság a nehezebb hozzáférhetőség miatt rosszabb.</a:t>
            </a:r>
          </a:p>
          <a:p>
            <a:r>
              <a:rPr lang="hu-HU" sz="2200" dirty="0" smtClean="0"/>
              <a:t>A polcok kiszolgálhatóságához szükséges erőkifejtés alapján a polc magassága 3 zónára osztható:</a:t>
            </a:r>
          </a:p>
          <a:p>
            <a:pPr lvl="1"/>
            <a:r>
              <a:rPr lang="hu-HU" sz="1800" dirty="0" smtClean="0"/>
              <a:t>1. zóna: 1,0 – 1,7 m,</a:t>
            </a:r>
          </a:p>
          <a:p>
            <a:pPr lvl="1"/>
            <a:r>
              <a:rPr lang="hu-HU" sz="1800" dirty="0" smtClean="0"/>
              <a:t>2. zóna: 1,7 – 2,</a:t>
            </a:r>
            <a:r>
              <a:rPr lang="hu-HU" sz="1800" dirty="0" err="1" smtClean="0"/>
              <a:t>2</a:t>
            </a:r>
            <a:r>
              <a:rPr lang="hu-HU" sz="1800" dirty="0" smtClean="0"/>
              <a:t> m,</a:t>
            </a:r>
          </a:p>
          <a:p>
            <a:pPr lvl="1"/>
            <a:r>
              <a:rPr lang="hu-HU" sz="1800" dirty="0" smtClean="0"/>
              <a:t>3. zóna: 0,1 – </a:t>
            </a:r>
            <a:r>
              <a:rPr lang="hu-HU" sz="1800" dirty="0" err="1" smtClean="0"/>
              <a:t>1</a:t>
            </a:r>
            <a:r>
              <a:rPr lang="hu-HU" sz="1800" dirty="0" smtClean="0"/>
              <a:t>,0 m.</a:t>
            </a:r>
          </a:p>
          <a:p>
            <a:r>
              <a:rPr lang="hu-HU" sz="2200" dirty="0" smtClean="0"/>
              <a:t>Létrás kiszolgálás akkor vehető számításba, </a:t>
            </a:r>
          </a:p>
          <a:p>
            <a:pPr>
              <a:buNone/>
            </a:pPr>
            <a:r>
              <a:rPr lang="hu-HU" sz="2200" dirty="0" smtClean="0"/>
              <a:t>	ha az egyes árufajták raktáron lévő készleteiből</a:t>
            </a:r>
          </a:p>
          <a:p>
            <a:pPr>
              <a:buNone/>
            </a:pPr>
            <a:r>
              <a:rPr lang="hu-HU" sz="2200" dirty="0" smtClean="0"/>
              <a:t>	mozgó és tartalékkészlet képezhető. </a:t>
            </a:r>
          </a:p>
          <a:p>
            <a:endParaRPr lang="hu-HU" sz="22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4214818"/>
            <a:ext cx="2571768" cy="1488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Statikus tárolást biztosító nehéz állványrendszerek</a:t>
            </a:r>
          </a:p>
          <a:p>
            <a:r>
              <a:rPr lang="hu-HU" sz="2200" dirty="0" err="1" smtClean="0"/>
              <a:t>DS-Reck</a:t>
            </a:r>
            <a:r>
              <a:rPr lang="hu-HU" sz="2200" dirty="0" smtClean="0"/>
              <a:t> nehéz állványrendszer</a:t>
            </a:r>
          </a:p>
          <a:p>
            <a:endParaRPr lang="hu-HU" sz="2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0108" y="1007470"/>
            <a:ext cx="933452" cy="146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185599"/>
            <a:ext cx="1223019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80388" y="1108038"/>
            <a:ext cx="1285884" cy="129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96578" y="4565403"/>
            <a:ext cx="2693213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4601122"/>
            <a:ext cx="2772105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807" y="2517474"/>
            <a:ext cx="1194035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1124744"/>
            <a:ext cx="1440160" cy="1407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55695" y="1091640"/>
            <a:ext cx="1297263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C:\Users\Csaba\Documents\Saját beolvasások\Kapcsolható nehézállvány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59792"/>
            <a:ext cx="4479060" cy="197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929354"/>
          </a:xfrm>
        </p:spPr>
        <p:txBody>
          <a:bodyPr>
            <a:normAutofit/>
          </a:bodyPr>
          <a:lstStyle/>
          <a:p>
            <a:r>
              <a:rPr lang="hu-HU" sz="2200" dirty="0" smtClean="0"/>
              <a:t>DS </a:t>
            </a:r>
            <a:r>
              <a:rPr lang="hu-HU" sz="2200" dirty="0" err="1" smtClean="0"/>
              <a:t>Speedlock</a:t>
            </a:r>
            <a:r>
              <a:rPr lang="hu-HU" sz="2200" dirty="0" smtClean="0"/>
              <a:t> </a:t>
            </a:r>
            <a:r>
              <a:rPr lang="hu-HU" sz="2200" dirty="0" err="1" smtClean="0"/>
              <a:t>Super</a:t>
            </a:r>
            <a:r>
              <a:rPr lang="hu-HU" sz="2200" dirty="0" smtClean="0"/>
              <a:t> 4 állványrendszer</a:t>
            </a:r>
            <a:endParaRPr lang="hu-HU" sz="2200" dirty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285860"/>
            <a:ext cx="133350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4714884"/>
            <a:ext cx="132397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214291"/>
            <a:ext cx="124861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3286124"/>
            <a:ext cx="1500198" cy="1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9454" y="4572008"/>
            <a:ext cx="1714512" cy="1860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14414" y="4857760"/>
            <a:ext cx="2786062" cy="1732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87623" y="1268759"/>
            <a:ext cx="2664297" cy="315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hu-HU" sz="2400" dirty="0" err="1" smtClean="0"/>
              <a:t>Schäfer</a:t>
            </a:r>
            <a:r>
              <a:rPr lang="hu-HU" sz="2400" dirty="0" smtClean="0"/>
              <a:t> nehézállványok</a:t>
            </a:r>
          </a:p>
          <a:p>
            <a:endParaRPr lang="hu-HU" sz="2400" dirty="0"/>
          </a:p>
        </p:txBody>
      </p:sp>
      <p:pic>
        <p:nvPicPr>
          <p:cNvPr id="3074" name="Picture 2" descr="C:\Users\Csaba\Documents\Oktatás\Anyagmozgatás\Ábrák\anyagmozg. 1000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908719"/>
            <a:ext cx="5040560" cy="319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Csaba\Documents\Oktatás\Anyagmozgatás\Ábrák\anyagmozg. 1000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104838"/>
            <a:ext cx="1440160" cy="247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Csaba\Documents\Oktatás\Anyagmozgatás\Ábrák\anyagmozg. 10000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104838"/>
            <a:ext cx="1944216" cy="2310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84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/>
          </a:bodyPr>
          <a:lstStyle/>
          <a:p>
            <a:r>
              <a:rPr lang="hu-HU" sz="2400" dirty="0" smtClean="0"/>
              <a:t>A hossztartó szükséges mérete:</a:t>
            </a:r>
          </a:p>
          <a:p>
            <a:pPr lvl="1"/>
            <a:r>
              <a:rPr lang="hu-HU" sz="2000" dirty="0" smtClean="0"/>
              <a:t>Keresztirányú raklapelhelyezés esetén 3 db,</a:t>
            </a:r>
          </a:p>
          <a:p>
            <a:pPr lvl="1"/>
            <a:r>
              <a:rPr lang="hu-HU" sz="2000" dirty="0" smtClean="0"/>
              <a:t>Hosszirányú raklapelhelyezés esetén 2 db</a:t>
            </a:r>
          </a:p>
          <a:p>
            <a:pPr marL="457200" lvl="1" indent="0">
              <a:buNone/>
            </a:pPr>
            <a:r>
              <a:rPr lang="hu-HU" sz="2000" dirty="0" smtClean="0"/>
              <a:t>paletta helyezhető el egy szinten és egy mezőben a 2700 mm-es hossztartónál. Természetesen vagy az egyik vagy a másik választható, hiszen a két esetben eltérő méretű az állványlétra szélessége.</a:t>
            </a:r>
          </a:p>
        </p:txBody>
      </p:sp>
      <p:pic>
        <p:nvPicPr>
          <p:cNvPr id="2050" name="Picture 2" descr="C:\Users\Csaba\Documents\Oktatás\Anyagmozgatás\Ábrák\anyagmozg. 1000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636912"/>
            <a:ext cx="4320480" cy="377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17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hu-HU" sz="2400" dirty="0" err="1" smtClean="0"/>
              <a:t>Schäfer</a:t>
            </a:r>
            <a:r>
              <a:rPr lang="hu-HU" sz="2400" dirty="0" smtClean="0"/>
              <a:t> hossztartók és terhelhetőségük</a:t>
            </a:r>
            <a:endParaRPr lang="hu-HU" sz="2400" dirty="0"/>
          </a:p>
        </p:txBody>
      </p:sp>
      <p:pic>
        <p:nvPicPr>
          <p:cNvPr id="4098" name="Picture 2" descr="C:\Users\Csaba\Documents\Oktatás\Anyagmozgatás\Ábrák\anyagmozg. 100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54829"/>
            <a:ext cx="5400600" cy="555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3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3728" y="404664"/>
            <a:ext cx="8942768" cy="5721499"/>
          </a:xfrm>
        </p:spPr>
        <p:txBody>
          <a:bodyPr>
            <a:normAutofit/>
          </a:bodyPr>
          <a:lstStyle/>
          <a:p>
            <a:r>
              <a:rPr lang="hu-HU" sz="2400" dirty="0" err="1" smtClean="0"/>
              <a:t>Schäfer</a:t>
            </a:r>
            <a:r>
              <a:rPr lang="hu-HU" sz="2400" dirty="0" smtClean="0"/>
              <a:t> állványok terhelhetősége</a:t>
            </a:r>
            <a:endParaRPr lang="hu-HU" sz="2400" dirty="0"/>
          </a:p>
        </p:txBody>
      </p:sp>
      <p:pic>
        <p:nvPicPr>
          <p:cNvPr id="6147" name="Picture 3" descr="C:\Users\Csaba\Documents\Oktatás\Anyagmozgatás\Ábrák\anyagmozg. 10000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8" y="1120922"/>
            <a:ext cx="4334256" cy="464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Csaba\Documents\Oktatás\Anyagmozgatás\Ábrák\anyagmozg. 10000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016419"/>
            <a:ext cx="4443984" cy="462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58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hu-HU" sz="2200" dirty="0" smtClean="0"/>
              <a:t>Konzolos állványrendszerek</a:t>
            </a:r>
            <a:endParaRPr lang="hu-HU" sz="2200" dirty="0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4000504"/>
            <a:ext cx="2007177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4000504"/>
            <a:ext cx="210504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5" y="4000504"/>
            <a:ext cx="1916629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1000108"/>
            <a:ext cx="5338771" cy="872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86446" y="1071546"/>
            <a:ext cx="2929168" cy="212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8662" y="2143116"/>
            <a:ext cx="1785950" cy="167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3306" y="2000240"/>
            <a:ext cx="843735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/>
          </a:bodyPr>
          <a:lstStyle/>
          <a:p>
            <a:r>
              <a:rPr lang="hu-HU" sz="2200" dirty="0" smtClean="0"/>
              <a:t>Statikus tárolást biztosító nehézállvány fajtái:</a:t>
            </a:r>
          </a:p>
          <a:p>
            <a:pPr lvl="1"/>
            <a:r>
              <a:rPr lang="hu-HU" sz="1800" dirty="0" smtClean="0"/>
              <a:t>Soros állvány,</a:t>
            </a:r>
          </a:p>
          <a:p>
            <a:pPr lvl="1"/>
            <a:r>
              <a:rPr lang="hu-HU" sz="1800" dirty="0" smtClean="0"/>
              <a:t>Bejárható és átjárható állványok,</a:t>
            </a:r>
          </a:p>
          <a:p>
            <a:pPr lvl="1"/>
            <a:r>
              <a:rPr lang="hu-HU" sz="1800" dirty="0" smtClean="0"/>
              <a:t>Konzolos állványok.</a:t>
            </a:r>
            <a:endParaRPr lang="hu-HU" sz="1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642918"/>
            <a:ext cx="320639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5" y="1785926"/>
            <a:ext cx="2735923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077072"/>
            <a:ext cx="470853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4149080"/>
            <a:ext cx="2708548" cy="191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507288" cy="6336704"/>
          </a:xfrm>
        </p:spPr>
        <p:txBody>
          <a:bodyPr>
            <a:normAutofit/>
          </a:bodyPr>
          <a:lstStyle/>
          <a:p>
            <a:r>
              <a:rPr lang="hu-HU" sz="2200" dirty="0" smtClean="0"/>
              <a:t>Megvalósított átjárható állványrendszer elrendezése és metszetei</a:t>
            </a:r>
            <a:endParaRPr lang="hu-HU" sz="2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327267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484784"/>
            <a:ext cx="4680520" cy="2130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4077072"/>
            <a:ext cx="4680520" cy="1836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Különleges állványok statikus tároláshoz:</a:t>
            </a:r>
          </a:p>
          <a:p>
            <a:pPr lvl="1"/>
            <a:r>
              <a:rPr lang="hu-HU" sz="1800" dirty="0" smtClean="0"/>
              <a:t>Függőleges </a:t>
            </a:r>
            <a:r>
              <a:rPr lang="hu-HU" sz="1800" dirty="0" err="1" smtClean="0"/>
              <a:t>fogasrekeszes</a:t>
            </a:r>
            <a:r>
              <a:rPr lang="hu-HU" sz="1800" dirty="0" smtClean="0"/>
              <a:t> állvány rúdanyagokhoz,</a:t>
            </a:r>
          </a:p>
          <a:p>
            <a:pPr lvl="1"/>
            <a:r>
              <a:rPr lang="hu-HU" sz="1800" dirty="0" smtClean="0"/>
              <a:t>Vízszintes </a:t>
            </a:r>
            <a:r>
              <a:rPr lang="hu-HU" sz="1800" dirty="0" err="1" smtClean="0"/>
              <a:t>fogasrekeszes</a:t>
            </a:r>
            <a:r>
              <a:rPr lang="hu-HU" sz="1800" dirty="0" smtClean="0"/>
              <a:t> állvány rúdanyagokhoz,</a:t>
            </a:r>
          </a:p>
          <a:p>
            <a:pPr lvl="1"/>
            <a:r>
              <a:rPr lang="hu-HU" sz="1800" dirty="0" smtClean="0"/>
              <a:t>Bakállvány lemezekhez,</a:t>
            </a:r>
          </a:p>
          <a:p>
            <a:pPr lvl="1"/>
            <a:r>
              <a:rPr lang="hu-HU" sz="1800" dirty="0" smtClean="0"/>
              <a:t>Deltaállvány lemezekhez.</a:t>
            </a:r>
            <a:endParaRPr lang="hu-HU" sz="1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500306"/>
            <a:ext cx="2163263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2428868"/>
            <a:ext cx="196721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4429132"/>
            <a:ext cx="207404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4286256"/>
            <a:ext cx="123346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543956" cy="6500858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Dinamikus tárolást biztosító állványrendszerek</a:t>
            </a:r>
          </a:p>
          <a:p>
            <a:pPr lvl="1"/>
            <a:r>
              <a:rPr lang="hu-HU" sz="1800" dirty="0" smtClean="0"/>
              <a:t>Görgős utántöltős állványrendszer.</a:t>
            </a:r>
          </a:p>
          <a:p>
            <a:pPr lvl="1"/>
            <a:r>
              <a:rPr lang="hu-HU" sz="1800" smtClean="0"/>
              <a:t>Push-Back</a:t>
            </a:r>
            <a:r>
              <a:rPr lang="hu-HU" sz="1800" dirty="0" smtClean="0"/>
              <a:t> állványrendszer (elöltöltős állványok),</a:t>
            </a:r>
          </a:p>
          <a:p>
            <a:pPr lvl="1"/>
            <a:r>
              <a:rPr lang="hu-HU" sz="1800" dirty="0" smtClean="0"/>
              <a:t>Gördíthető állványok (könnyű és nehézállványok)</a:t>
            </a:r>
          </a:p>
          <a:p>
            <a:pPr lvl="1"/>
            <a:r>
              <a:rPr lang="hu-HU" sz="1800" dirty="0" smtClean="0"/>
              <a:t>Függőlegesen körbeforgó állványos tárolás,</a:t>
            </a:r>
          </a:p>
          <a:p>
            <a:pPr lvl="1"/>
            <a:r>
              <a:rPr lang="hu-HU" sz="1800" dirty="0" smtClean="0"/>
              <a:t>Vízszintesen körbeforgó állványos tárolás,</a:t>
            </a:r>
          </a:p>
          <a:p>
            <a:pPr lvl="1"/>
            <a:r>
              <a:rPr lang="hu-HU" sz="1800" dirty="0" smtClean="0"/>
              <a:t>Robot kocsis (vakond kocsis) tárolás.</a:t>
            </a:r>
            <a:endParaRPr lang="hu-HU" sz="18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357166"/>
            <a:ext cx="261264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643182"/>
            <a:ext cx="3358777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4500570"/>
            <a:ext cx="264795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2996952"/>
            <a:ext cx="3092730" cy="331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Gördíthető könnyű és nehézállványok</a:t>
            </a:r>
            <a:endParaRPr lang="hu-HU" sz="2200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2581019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340768"/>
            <a:ext cx="2085823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573016"/>
            <a:ext cx="2676528" cy="19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3573016"/>
            <a:ext cx="2595564" cy="1723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1533600"/>
            <a:ext cx="2366967" cy="3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84367" y="1605869"/>
            <a:ext cx="997551" cy="3327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651304" cy="5554683"/>
          </a:xfrm>
        </p:spPr>
        <p:txBody>
          <a:bodyPr>
            <a:normAutofit/>
          </a:bodyPr>
          <a:lstStyle/>
          <a:p>
            <a:r>
              <a:rPr lang="hu-HU" sz="2200" dirty="0" smtClean="0"/>
              <a:t>Görgős utántöltős állványrendszer - FIFO elvet (</a:t>
            </a:r>
            <a:r>
              <a:rPr lang="hu-HU" sz="2200" dirty="0" err="1" smtClean="0"/>
              <a:t>first</a:t>
            </a:r>
            <a:r>
              <a:rPr lang="hu-HU" sz="2200" dirty="0" smtClean="0"/>
              <a:t> </a:t>
            </a:r>
            <a:r>
              <a:rPr lang="hu-HU" sz="2200" dirty="0" err="1" smtClean="0"/>
              <a:t>in</a:t>
            </a:r>
            <a:r>
              <a:rPr lang="hu-HU" sz="2200" dirty="0" smtClean="0"/>
              <a:t> – </a:t>
            </a:r>
            <a:r>
              <a:rPr lang="hu-HU" sz="2200" dirty="0" err="1" smtClean="0"/>
              <a:t>first</a:t>
            </a:r>
            <a:r>
              <a:rPr lang="hu-HU" sz="2200" dirty="0" smtClean="0"/>
              <a:t> out) érvényesíti.</a:t>
            </a:r>
          </a:p>
          <a:p>
            <a:r>
              <a:rPr lang="hu-HU" sz="2200" dirty="0" smtClean="0"/>
              <a:t>Speciális elemei:</a:t>
            </a:r>
          </a:p>
          <a:p>
            <a:pPr lvl="1"/>
            <a:r>
              <a:rPr lang="hu-HU" sz="1800" dirty="0" smtClean="0"/>
              <a:t>Rakomány bevezető,</a:t>
            </a:r>
          </a:p>
          <a:p>
            <a:pPr lvl="1"/>
            <a:r>
              <a:rPr lang="hu-HU" sz="1800" dirty="0" smtClean="0"/>
              <a:t>Fékező görgő,</a:t>
            </a:r>
          </a:p>
          <a:p>
            <a:pPr lvl="1"/>
            <a:r>
              <a:rPr lang="hu-HU" sz="1800" dirty="0" smtClean="0"/>
              <a:t>Léptető berendezés.</a:t>
            </a:r>
          </a:p>
          <a:p>
            <a:pPr lvl="1"/>
            <a:endParaRPr lang="hu-HU" sz="1400" dirty="0" smtClean="0"/>
          </a:p>
          <a:p>
            <a:pPr>
              <a:buNone/>
            </a:pPr>
            <a:endParaRPr lang="hu-HU" sz="2200" dirty="0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356992"/>
            <a:ext cx="7498661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 descr="C:\Users\Csaba\Documents\Oktatás\Anyagmozgatás\Ábrák\anyagmozg. 10000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287" y="1052736"/>
            <a:ext cx="5931333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/>
          </a:bodyPr>
          <a:lstStyle/>
          <a:p>
            <a:r>
              <a:rPr lang="hu-HU" sz="2200" dirty="0" smtClean="0"/>
              <a:t>Függőleges és vízszintes körforgó könnyű állványok.</a:t>
            </a:r>
            <a:endParaRPr lang="hu-HU" sz="2200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836712"/>
            <a:ext cx="4010517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5" y="836712"/>
            <a:ext cx="3347539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2852936"/>
            <a:ext cx="3312368" cy="3377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072230"/>
          </a:xfrm>
        </p:spPr>
        <p:txBody>
          <a:bodyPr/>
          <a:lstStyle/>
          <a:p>
            <a:r>
              <a:rPr lang="hu-HU" sz="2200" dirty="0" smtClean="0"/>
              <a:t>A robot kocsis tárolási rendszer biztosítja </a:t>
            </a:r>
          </a:p>
          <a:p>
            <a:pPr lvl="1"/>
            <a:r>
              <a:rPr lang="hu-HU" sz="1800" dirty="0" smtClean="0"/>
              <a:t>A legmagasabb térfogat kihasználást,</a:t>
            </a:r>
          </a:p>
          <a:p>
            <a:pPr lvl="1"/>
            <a:r>
              <a:rPr lang="hu-HU" sz="1800" dirty="0" smtClean="0"/>
              <a:t>Lehetővé teszi minden egyes ER egyedi elérhetőségét.</a:t>
            </a:r>
          </a:p>
          <a:p>
            <a:r>
              <a:rPr lang="hu-HU" sz="1800" dirty="0" smtClean="0"/>
              <a:t>Ez a rendszer jelenleg a legkorszerűbb, a legmagasabb technikai színvonalat képviselő tárolási rendszer, melyben integrálták az anyagáramlást és az információáramlást.</a:t>
            </a:r>
          </a:p>
          <a:p>
            <a:r>
              <a:rPr lang="hu-HU" sz="1800" dirty="0" smtClean="0"/>
              <a:t>A rakomány tárolási, ill. haladási</a:t>
            </a:r>
          </a:p>
          <a:p>
            <a:pPr>
              <a:buNone/>
            </a:pPr>
            <a:r>
              <a:rPr lang="hu-HU" sz="1800" dirty="0" smtClean="0"/>
              <a:t>	helyzetben. A látható sínen halad</a:t>
            </a:r>
          </a:p>
          <a:p>
            <a:pPr>
              <a:buNone/>
            </a:pPr>
            <a:r>
              <a:rPr lang="hu-HU" sz="1800" dirty="0" smtClean="0"/>
              <a:t>	a robot-kocsi a rakománnyal hossz-</a:t>
            </a:r>
          </a:p>
          <a:p>
            <a:pPr>
              <a:buNone/>
            </a:pPr>
            <a:r>
              <a:rPr lang="hu-HU" sz="1800" dirty="0" smtClean="0"/>
              <a:t>	irányban. Az egy szinten lévő </a:t>
            </a:r>
            <a:r>
              <a:rPr lang="hu-HU" sz="1800" dirty="0" err="1" smtClean="0"/>
              <a:t>tárolócsatornák</a:t>
            </a:r>
            <a:r>
              <a:rPr lang="hu-HU" sz="1800" dirty="0" smtClean="0"/>
              <a:t> közötti kapcsolatot a keresztirányú szállítókocsi, míg  a szintek közötti kapcsolatot a rakományemelő valósítja meg</a:t>
            </a:r>
            <a:endParaRPr lang="hu-HU" sz="18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2285992"/>
            <a:ext cx="4214842" cy="1286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4143380"/>
            <a:ext cx="2705094" cy="2499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4214818"/>
            <a:ext cx="418786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gyakoribb állványos tárolási rendszerek és a tárolt áruk közötti kapcsolat.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r>
              <a:rPr lang="hu-HU" sz="2200" dirty="0" smtClean="0"/>
              <a:t>A raktári tárolóterület elrendezése.</a:t>
            </a:r>
            <a:endParaRPr lang="hu-HU" sz="2200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714356"/>
            <a:ext cx="5000660" cy="2699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3786190"/>
            <a:ext cx="3286148" cy="2492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Raktárépület méreteinek végleges meghatározása</a:t>
            </a:r>
          </a:p>
          <a:p>
            <a:pPr>
              <a:buNone/>
            </a:pPr>
            <a:r>
              <a:rPr lang="hu-HU" sz="2200" dirty="0" smtClean="0"/>
              <a:t>	Erre a munkafázisra az anyagmozgatási és tárolási rendszer, valamint az anyagmozgató gép  és tárolóeszköz, </a:t>
            </a:r>
            <a:r>
              <a:rPr lang="hu-HU" sz="2200" dirty="0" err="1" smtClean="0"/>
              <a:t>tárolóberendezés</a:t>
            </a:r>
            <a:r>
              <a:rPr lang="hu-HU" sz="2200" dirty="0" smtClean="0"/>
              <a:t> kiválasztását és az anyagmozgatási és tárolási rendszer megtervezését követően kerülhet sor.</a:t>
            </a:r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r>
              <a:rPr lang="hu-HU" sz="2200" i="1" dirty="0" smtClean="0"/>
              <a:t>	</a:t>
            </a:r>
            <a:r>
              <a:rPr lang="hu-HU" sz="2200" b="1" dirty="0" smtClean="0"/>
              <a:t>4.3.3 Közlekedési kapcsolatok tervezése</a:t>
            </a:r>
          </a:p>
          <a:p>
            <a:r>
              <a:rPr lang="hu-HU" sz="2200" dirty="0" smtClean="0"/>
              <a:t>A raktárakat a legtöbb esetben közúti és vasúti kapcsolattal tervezik. Kizárólag csak vasúti kapcsolatot nem terveznek. </a:t>
            </a:r>
          </a:p>
          <a:p>
            <a:r>
              <a:rPr lang="hu-HU" sz="2200" dirty="0" smtClean="0"/>
              <a:t>Kerülni kell a vasúti és közúti kapcsolat kereszteződését, de ha elkerülhetetlen, akkor derékszögű kereszteződés kialakítását kell előnyben részesíteni.</a:t>
            </a:r>
          </a:p>
          <a:p>
            <a:r>
              <a:rPr lang="hu-HU" sz="2200" dirty="0" smtClean="0"/>
              <a:t>Amennyiben a raktár csak közúti kapcsolattal rendelkezik, akkor körbevezethető az út és az egyik oldalon az átvevőt, a másikon a kiadót kell kialakítani.</a:t>
            </a:r>
          </a:p>
          <a:p>
            <a:pPr>
              <a:buNone/>
            </a:pPr>
            <a:endParaRPr lang="hu-HU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rakodók kialakítását szemléltetik az alábbiak.</a:t>
            </a:r>
          </a:p>
          <a:p>
            <a:pPr>
              <a:buNone/>
            </a:pPr>
            <a:r>
              <a:rPr lang="hu-HU" sz="2200" dirty="0" smtClean="0"/>
              <a:t>	A rakodó szükséges szélessége kétirányú targoncaforgalom esetén:</a:t>
            </a:r>
          </a:p>
          <a:p>
            <a:pPr>
              <a:buNone/>
            </a:pPr>
            <a:r>
              <a:rPr lang="hu-HU" sz="2200" dirty="0" smtClean="0"/>
              <a:t>	   </a:t>
            </a:r>
            <a:r>
              <a:rPr lang="hu-HU" sz="1800" dirty="0" smtClean="0"/>
              <a:t>b = 2 </a:t>
            </a:r>
            <a:r>
              <a:rPr lang="hu-HU" sz="1800" dirty="0" err="1" smtClean="0"/>
              <a:t>m</a:t>
            </a:r>
            <a:r>
              <a:rPr lang="hu-HU" sz="1800" baseline="-25000" dirty="0" err="1" smtClean="0"/>
              <a:t>r</a:t>
            </a:r>
            <a:r>
              <a:rPr lang="hu-HU" sz="1800" dirty="0" smtClean="0"/>
              <a:t> + 3 c	</a:t>
            </a:r>
            <a:r>
              <a:rPr lang="hu-HU" sz="1400" dirty="0" smtClean="0"/>
              <a:t>ahol:  </a:t>
            </a:r>
            <a:r>
              <a:rPr lang="hu-HU" sz="1400" dirty="0" err="1" smtClean="0"/>
              <a:t>m</a:t>
            </a:r>
            <a:r>
              <a:rPr lang="hu-HU" sz="1400" baseline="-25000" dirty="0" err="1" smtClean="0"/>
              <a:t>r</a:t>
            </a:r>
            <a:r>
              <a:rPr lang="hu-HU" sz="1400" baseline="-25000" dirty="0" smtClean="0"/>
              <a:t> </a:t>
            </a:r>
            <a:r>
              <a:rPr lang="hu-HU" sz="1400" dirty="0" smtClean="0"/>
              <a:t> -  a targonca vagy rakomány szélessége,</a:t>
            </a:r>
          </a:p>
          <a:p>
            <a:pPr>
              <a:buNone/>
            </a:pPr>
            <a:r>
              <a:rPr lang="hu-HU" sz="1400" dirty="0" smtClean="0"/>
              <a:t>		                                   c    -  biztonsági sáv szélessége (0,15 – 0,30 m).</a:t>
            </a:r>
          </a:p>
          <a:p>
            <a:endParaRPr lang="hu-HU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212976"/>
            <a:ext cx="209872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988840"/>
            <a:ext cx="4133442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772816"/>
            <a:ext cx="18859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5229200"/>
            <a:ext cx="19812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5" y="3284984"/>
            <a:ext cx="192021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120" y="2996952"/>
            <a:ext cx="2580612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87824" y="1772816"/>
            <a:ext cx="178754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raktárépület terezéséhez szükséges adatok megadása:</a:t>
            </a:r>
          </a:p>
          <a:p>
            <a:pPr lvl="1"/>
            <a:r>
              <a:rPr lang="hu-HU" sz="1800" dirty="0" smtClean="0"/>
              <a:t>Az épület alapmérete,</a:t>
            </a:r>
          </a:p>
          <a:p>
            <a:pPr lvl="1"/>
            <a:r>
              <a:rPr lang="hu-HU" sz="1800" dirty="0" smtClean="0"/>
              <a:t>A födém, ill. a padlóburkolat terhelhetősége,</a:t>
            </a:r>
          </a:p>
          <a:p>
            <a:pPr lvl="1"/>
            <a:r>
              <a:rPr lang="hu-HU" sz="1800" dirty="0" smtClean="0"/>
              <a:t>Tárolási magasság,</a:t>
            </a:r>
          </a:p>
          <a:p>
            <a:pPr lvl="1"/>
            <a:r>
              <a:rPr lang="hu-HU" sz="1800" dirty="0" smtClean="0"/>
              <a:t>A függőleges anyagmozgatást végző gépek helye,</a:t>
            </a:r>
          </a:p>
          <a:p>
            <a:pPr lvl="1"/>
            <a:r>
              <a:rPr lang="hu-HU" sz="1800" dirty="0" smtClean="0"/>
              <a:t>Az ajtónyílások helye és mérete,</a:t>
            </a:r>
          </a:p>
          <a:p>
            <a:pPr lvl="1"/>
            <a:r>
              <a:rPr lang="hu-HU" sz="1800" dirty="0" smtClean="0"/>
              <a:t>Az ellenőrző eszközök helye és mérete,</a:t>
            </a:r>
          </a:p>
          <a:p>
            <a:pPr lvl="1"/>
            <a:r>
              <a:rPr lang="hu-HU" sz="1800" dirty="0" smtClean="0"/>
              <a:t>A rakodók alakja és mérete,</a:t>
            </a:r>
          </a:p>
          <a:p>
            <a:pPr lvl="1"/>
            <a:r>
              <a:rPr lang="hu-HU" sz="1800" dirty="0" smtClean="0"/>
              <a:t>Egyéb technológiai jellemzők:</a:t>
            </a:r>
          </a:p>
          <a:p>
            <a:pPr lvl="2"/>
            <a:r>
              <a:rPr lang="hu-HU" sz="1400" dirty="0" smtClean="0"/>
              <a:t>Targoncatárolók,</a:t>
            </a:r>
          </a:p>
          <a:p>
            <a:pPr lvl="2"/>
            <a:r>
              <a:rPr lang="hu-HU" sz="1400" dirty="0" smtClean="0"/>
              <a:t>Akkumulátortöltő helyiség helye, mérete,</a:t>
            </a:r>
          </a:p>
          <a:p>
            <a:pPr lvl="2"/>
            <a:r>
              <a:rPr lang="hu-HU" sz="1400" dirty="0" smtClean="0"/>
              <a:t>Karbantartó műhely helye és mérete, stb.</a:t>
            </a:r>
            <a:endParaRPr lang="hu-H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2844" y="188640"/>
            <a:ext cx="8858312" cy="64807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sz="2200" i="1" dirty="0" smtClean="0"/>
              <a:t>	</a:t>
            </a:r>
            <a:r>
              <a:rPr lang="hu-HU" sz="2200" b="1" dirty="0" smtClean="0"/>
              <a:t>4.3.4 Komissiózási folyamat tervezése</a:t>
            </a:r>
          </a:p>
          <a:p>
            <a:r>
              <a:rPr lang="hu-HU" sz="1800" dirty="0" smtClean="0"/>
              <a:t>A komissiózás az a folyamat, amely biztosítja a tárolási egységekből az egyes megrendelések szerinti termékválaszték összeállítását.</a:t>
            </a:r>
          </a:p>
          <a:p>
            <a:r>
              <a:rPr lang="hu-HU" sz="1800" dirty="0" smtClean="0"/>
              <a:t>A komissiózási folyamat a raktárak legkritikusabb tevékenysége. Ugyanis ennek kell biztosítania a megrendelők igényeinek</a:t>
            </a:r>
          </a:p>
          <a:p>
            <a:pPr lvl="1"/>
            <a:r>
              <a:rPr lang="hu-HU" sz="1600" dirty="0" smtClean="0"/>
              <a:t>Pontos,</a:t>
            </a:r>
          </a:p>
          <a:p>
            <a:pPr lvl="1"/>
            <a:r>
              <a:rPr lang="hu-HU" sz="1600" dirty="0" smtClean="0"/>
              <a:t>Mennyiségi,</a:t>
            </a:r>
          </a:p>
          <a:p>
            <a:pPr lvl="1"/>
            <a:r>
              <a:rPr lang="hu-HU" sz="1600" dirty="0" smtClean="0"/>
              <a:t>Minőségi és</a:t>
            </a:r>
          </a:p>
          <a:p>
            <a:pPr lvl="1"/>
            <a:r>
              <a:rPr lang="hu-HU" sz="1600" dirty="0" smtClean="0"/>
              <a:t>Rövid átfutási idejű</a:t>
            </a:r>
          </a:p>
          <a:p>
            <a:pPr>
              <a:buNone/>
            </a:pPr>
            <a:r>
              <a:rPr lang="hu-HU" sz="2200" dirty="0" smtClean="0"/>
              <a:t>	</a:t>
            </a:r>
            <a:r>
              <a:rPr lang="hu-HU" sz="1800" dirty="0" smtClean="0"/>
              <a:t>teljesítését.</a:t>
            </a:r>
          </a:p>
          <a:p>
            <a:r>
              <a:rPr lang="hu-HU" sz="1800" dirty="0" smtClean="0"/>
              <a:t>Minden fejlesztés ellenére – amely</a:t>
            </a:r>
          </a:p>
          <a:p>
            <a:pPr>
              <a:buNone/>
            </a:pPr>
            <a:r>
              <a:rPr lang="hu-HU" sz="1800" dirty="0" smtClean="0"/>
              <a:t>	 a komissiózás gépesítésére és</a:t>
            </a:r>
          </a:p>
          <a:p>
            <a:pPr>
              <a:buNone/>
            </a:pPr>
            <a:r>
              <a:rPr lang="hu-HU" sz="1800" dirty="0" smtClean="0"/>
              <a:t>	 automatizálására irányul – ez a  </a:t>
            </a:r>
          </a:p>
          <a:p>
            <a:pPr>
              <a:buNone/>
            </a:pPr>
            <a:r>
              <a:rPr lang="hu-HU" sz="1800" dirty="0" smtClean="0"/>
              <a:t>	folyamat igényli a legtöbb élőmunka </a:t>
            </a:r>
          </a:p>
          <a:p>
            <a:pPr>
              <a:buNone/>
            </a:pPr>
            <a:r>
              <a:rPr lang="hu-HU" sz="1800" dirty="0" smtClean="0"/>
              <a:t>	ráfordítást.</a:t>
            </a:r>
          </a:p>
          <a:p>
            <a:r>
              <a:rPr lang="hu-HU" sz="1800" dirty="0" smtClean="0"/>
              <a:t>A komissiózás csoportosítása</a:t>
            </a:r>
          </a:p>
          <a:p>
            <a:pPr lvl="1"/>
            <a:r>
              <a:rPr lang="hu-HU" sz="1800" dirty="0" smtClean="0"/>
              <a:t>A teljesítés módja szerint:</a:t>
            </a:r>
          </a:p>
          <a:p>
            <a:pPr lvl="2"/>
            <a:r>
              <a:rPr lang="hu-HU" sz="1400" dirty="0" smtClean="0"/>
              <a:t>Egylépcsős,</a:t>
            </a:r>
          </a:p>
          <a:p>
            <a:pPr lvl="2"/>
            <a:r>
              <a:rPr lang="hu-HU" sz="1400" dirty="0" smtClean="0"/>
              <a:t>Kétlépcsős,</a:t>
            </a:r>
          </a:p>
          <a:p>
            <a:pPr lvl="1"/>
            <a:r>
              <a:rPr lang="hu-HU" sz="1800" dirty="0" smtClean="0"/>
              <a:t>A hely szerint:                             - Az árugyűjtés módja szerint:</a:t>
            </a:r>
          </a:p>
          <a:p>
            <a:pPr lvl="2"/>
            <a:r>
              <a:rPr lang="hu-HU" sz="1400" dirty="0" smtClean="0"/>
              <a:t>Statikus,                                                      - Egy dimenziós,</a:t>
            </a:r>
          </a:p>
          <a:p>
            <a:pPr lvl="2"/>
            <a:r>
              <a:rPr lang="hu-HU" sz="1400" dirty="0" smtClean="0"/>
              <a:t>Dinamikus,                                                  - Két dimenziós.</a:t>
            </a:r>
          </a:p>
          <a:p>
            <a:pPr lvl="2">
              <a:buNone/>
            </a:pPr>
            <a:endParaRPr lang="hu-HU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484784"/>
            <a:ext cx="4881999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55070"/>
          </a:xfrm>
        </p:spPr>
        <p:txBody>
          <a:bodyPr>
            <a:normAutofit/>
          </a:bodyPr>
          <a:lstStyle/>
          <a:p>
            <a:r>
              <a:rPr lang="hu-HU" sz="2200" dirty="0" smtClean="0"/>
              <a:t>Egylépcsős komissiózásnál a tárolási készletből a megrendelőnként összeállított kiszedési jegyzék szerint történik a teljesítés.</a:t>
            </a:r>
          </a:p>
          <a:p>
            <a:r>
              <a:rPr lang="hu-HU" sz="2200" dirty="0" smtClean="0"/>
              <a:t>A kétlépcsős komissiózásnál a kiszedési ciklusok számának csökkentésére a tárolási készletből az un. „gyűjtőjegyzék „ alapján történik az árugyűjtés. A gyűjtőjegyzék több megrendelő azonos cikkelemre vonatkozó megrendelését tartalmazza. E tételekből egy második lépcsőben történik a rendelésenkénti szétválogatás.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662244"/>
            <a:ext cx="3643338" cy="39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700368"/>
            <a:ext cx="2966945" cy="3891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435280" cy="6526508"/>
          </a:xfrm>
        </p:spPr>
        <p:txBody>
          <a:bodyPr>
            <a:normAutofit/>
          </a:bodyPr>
          <a:lstStyle/>
          <a:p>
            <a:endParaRPr lang="hu-HU" sz="2200" dirty="0" smtClean="0"/>
          </a:p>
          <a:p>
            <a:r>
              <a:rPr lang="hu-HU" sz="2200" dirty="0"/>
              <a:t>Statikus komissiózás </a:t>
            </a:r>
            <a:r>
              <a:rPr lang="hu-HU" sz="2200" dirty="0" smtClean="0"/>
              <a:t>esetén  </a:t>
            </a:r>
            <a:r>
              <a:rPr lang="hu-HU" sz="2200" dirty="0"/>
              <a:t>„az ember </a:t>
            </a:r>
            <a:r>
              <a:rPr lang="hu-HU" sz="2200" dirty="0" smtClean="0"/>
              <a:t>megy</a:t>
            </a:r>
          </a:p>
          <a:p>
            <a:pPr marL="0" indent="0">
              <a:buNone/>
            </a:pPr>
            <a:r>
              <a:rPr lang="hu-HU" sz="2200" dirty="0"/>
              <a:t> </a:t>
            </a:r>
            <a:r>
              <a:rPr lang="hu-HU" sz="2200" dirty="0" smtClean="0"/>
              <a:t>    </a:t>
            </a:r>
            <a:r>
              <a:rPr lang="hu-HU" sz="2200" dirty="0"/>
              <a:t>az áruhoz”, </a:t>
            </a:r>
            <a:r>
              <a:rPr lang="hu-HU" sz="2200" dirty="0" smtClean="0"/>
              <a:t>azaz </a:t>
            </a:r>
            <a:r>
              <a:rPr lang="hu-HU" sz="2200" dirty="0"/>
              <a:t>a megrendelt árukat a 	</a:t>
            </a:r>
          </a:p>
          <a:p>
            <a:pPr>
              <a:buNone/>
            </a:pPr>
            <a:r>
              <a:rPr lang="hu-HU" sz="2200" dirty="0"/>
              <a:t>	tárolótérben gyűjtik össze. </a:t>
            </a:r>
            <a:r>
              <a:rPr lang="hu-HU" sz="2200" dirty="0" smtClean="0"/>
              <a:t>Majd osztályozzák</a:t>
            </a:r>
          </a:p>
          <a:p>
            <a:pPr>
              <a:buNone/>
            </a:pPr>
            <a:r>
              <a:rPr lang="hu-HU" sz="2200" dirty="0"/>
              <a:t> </a:t>
            </a:r>
            <a:r>
              <a:rPr lang="hu-HU" sz="2200" dirty="0" smtClean="0"/>
              <a:t>    </a:t>
            </a:r>
            <a:r>
              <a:rPr lang="hu-HU" sz="2200" dirty="0"/>
              <a:t>és ellenőrzik, </a:t>
            </a:r>
            <a:r>
              <a:rPr lang="hu-HU" sz="2200" dirty="0" smtClean="0"/>
              <a:t>kiszállítási </a:t>
            </a:r>
            <a:r>
              <a:rPr lang="hu-HU" sz="2200" dirty="0"/>
              <a:t>egységet összeállítják</a:t>
            </a:r>
            <a:r>
              <a:rPr lang="hu-HU" sz="2200" dirty="0" smtClean="0"/>
              <a:t>.</a:t>
            </a:r>
            <a:endParaRPr lang="hu-HU" sz="2200" dirty="0"/>
          </a:p>
          <a:p>
            <a:pPr marL="0" indent="0">
              <a:buNone/>
            </a:pPr>
            <a:r>
              <a:rPr lang="hu-HU" sz="2200" dirty="0"/>
              <a:t> </a:t>
            </a:r>
            <a:r>
              <a:rPr lang="hu-HU" sz="2200" dirty="0" smtClean="0"/>
              <a:t>·    Dinamikus kiszedési rendszer esetén a </a:t>
            </a:r>
          </a:p>
          <a:p>
            <a:pPr marL="0" indent="0">
              <a:buNone/>
            </a:pPr>
            <a:r>
              <a:rPr lang="hu-HU" sz="2200" dirty="0"/>
              <a:t> </a:t>
            </a:r>
            <a:r>
              <a:rPr lang="hu-HU" sz="2200" dirty="0" smtClean="0"/>
              <a:t>     megrendelések összeállításához szükséges </a:t>
            </a:r>
          </a:p>
          <a:p>
            <a:pPr marL="0" indent="0">
              <a:buNone/>
            </a:pPr>
            <a:r>
              <a:rPr lang="hu-HU" sz="2200" dirty="0"/>
              <a:t> </a:t>
            </a:r>
            <a:r>
              <a:rPr lang="hu-HU" sz="2200" dirty="0" smtClean="0"/>
              <a:t>     termékfajtákat tartalmazó tárolási egységeket a manipulációs térbe   </a:t>
            </a:r>
            <a:br>
              <a:rPr lang="hu-HU" sz="2200" dirty="0" smtClean="0"/>
            </a:br>
            <a:r>
              <a:rPr lang="hu-HU" sz="2200" dirty="0" smtClean="0"/>
              <a:t>      szállítják, majd a  szükséges mennyiségek kivétele után visszaviszik </a:t>
            </a:r>
            <a:r>
              <a:rPr lang="hu-HU" sz="2200" dirty="0"/>
              <a:t/>
            </a:r>
            <a:br>
              <a:rPr lang="hu-HU" sz="2200" dirty="0"/>
            </a:br>
            <a:r>
              <a:rPr lang="hu-HU" sz="2200" dirty="0" smtClean="0"/>
              <a:t>      az a tárolótérbe, tehát ebben az esetben „az áru megy az</a:t>
            </a:r>
            <a:br>
              <a:rPr lang="hu-HU" sz="2200" dirty="0" smtClean="0"/>
            </a:br>
            <a:r>
              <a:rPr lang="hu-HU" sz="2200" dirty="0" smtClean="0"/>
              <a:t>      emberhez”.</a:t>
            </a:r>
          </a:p>
          <a:p>
            <a:pPr marL="0" indent="0">
              <a:buNone/>
            </a:pPr>
            <a:r>
              <a:rPr lang="hu-HU" sz="2200" dirty="0"/>
              <a:t> </a:t>
            </a:r>
            <a:r>
              <a:rPr lang="hu-HU" sz="2200" dirty="0" smtClean="0"/>
              <a:t>     </a:t>
            </a:r>
          </a:p>
          <a:p>
            <a:pPr marL="0" indent="0">
              <a:buNone/>
            </a:pPr>
            <a:r>
              <a:rPr lang="hu-HU" sz="2200" dirty="0"/>
              <a:t>· </a:t>
            </a:r>
            <a:r>
              <a:rPr lang="hu-HU" sz="2200" dirty="0" smtClean="0"/>
              <a:t>   Egydimenziós árugyűjtés esetén a gyűjtést végző munkatárs nem</a:t>
            </a:r>
            <a:br>
              <a:rPr lang="hu-HU" sz="2200" dirty="0" smtClean="0"/>
            </a:br>
            <a:r>
              <a:rPr lang="hu-HU" sz="2200" dirty="0" smtClean="0"/>
              <a:t>      végez magassági mozgást, azaz nem hagyja el a padozatot munka </a:t>
            </a:r>
            <a:br>
              <a:rPr lang="hu-HU" sz="2200" dirty="0" smtClean="0"/>
            </a:br>
            <a:r>
              <a:rPr lang="hu-HU" sz="2200" dirty="0" smtClean="0"/>
              <a:t>      közben.</a:t>
            </a:r>
          </a:p>
          <a:p>
            <a:pPr marL="0" indent="0">
              <a:buNone/>
            </a:pPr>
            <a:r>
              <a:rPr lang="hu-HU" sz="2200" dirty="0" smtClean="0"/>
              <a:t>·     Kétdimenziós esetben a munkát végző </a:t>
            </a:r>
            <a:r>
              <a:rPr lang="hu-HU" sz="2200" smtClean="0"/>
              <a:t>munkatárs valamilyen</a:t>
            </a:r>
            <a:br>
              <a:rPr lang="hu-HU" sz="2200" smtClean="0"/>
            </a:br>
            <a:r>
              <a:rPr lang="hu-HU" sz="2200" smtClean="0"/>
              <a:t>      eszközzel </a:t>
            </a:r>
            <a:r>
              <a:rPr lang="hu-HU" sz="2200" dirty="0" smtClean="0"/>
              <a:t>felemelkedik munka közben a padozatról (fenti ábra).</a:t>
            </a:r>
          </a:p>
          <a:p>
            <a:pPr marL="0" indent="0">
              <a:buNone/>
            </a:pPr>
            <a:endParaRPr lang="hu-HU" sz="2200" dirty="0" smtClean="0"/>
          </a:p>
          <a:p>
            <a:endParaRPr lang="hu-HU" sz="22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404664"/>
            <a:ext cx="284963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Az automatikus komissiózás főbb követelményei:</a:t>
            </a:r>
          </a:p>
          <a:p>
            <a:pPr lvl="1"/>
            <a:r>
              <a:rPr lang="hu-HU" sz="1800" dirty="0" smtClean="0"/>
              <a:t>Külső megjelenésében viszonylag homogén áruválaszték,</a:t>
            </a:r>
          </a:p>
          <a:p>
            <a:pPr lvl="1"/>
            <a:r>
              <a:rPr lang="hu-HU" sz="1800" dirty="0" smtClean="0"/>
              <a:t>A komissiózásra kerülő áruféleségek pontos pozicionálása az </a:t>
            </a:r>
            <a:r>
              <a:rPr lang="hu-HU" sz="1800" dirty="0" err="1" smtClean="0"/>
              <a:t>áruelőkészítés</a:t>
            </a:r>
            <a:r>
              <a:rPr lang="hu-HU" sz="1800" dirty="0" smtClean="0"/>
              <a:t> során,</a:t>
            </a:r>
          </a:p>
          <a:p>
            <a:pPr lvl="1"/>
            <a:r>
              <a:rPr lang="hu-HU" sz="1800" dirty="0" smtClean="0"/>
              <a:t>Megfelelő forgalom a nagy összegű beruházás megtérülésére.</a:t>
            </a:r>
          </a:p>
          <a:p>
            <a:r>
              <a:rPr lang="hu-HU" sz="2200" dirty="0" smtClean="0"/>
              <a:t>Az automatikus komissiózás két legelterjedtebb eszköze:</a:t>
            </a:r>
          </a:p>
          <a:p>
            <a:pPr lvl="1"/>
            <a:r>
              <a:rPr lang="hu-HU" sz="1800" dirty="0" smtClean="0"/>
              <a:t>A komissiózó robot,</a:t>
            </a:r>
          </a:p>
          <a:p>
            <a:pPr lvl="1"/>
            <a:r>
              <a:rPr lang="hu-HU" sz="1800" dirty="0" smtClean="0"/>
              <a:t>Táras komissiózó gép.</a:t>
            </a:r>
          </a:p>
          <a:p>
            <a:pPr lvl="1"/>
            <a:endParaRPr lang="hu-HU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284984"/>
            <a:ext cx="3495675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996952"/>
            <a:ext cx="2952328" cy="3039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543956" cy="5865515"/>
          </a:xfrm>
        </p:spPr>
        <p:txBody>
          <a:bodyPr>
            <a:normAutofit fontScale="92500" lnSpcReduction="10000"/>
          </a:bodyPr>
          <a:lstStyle/>
          <a:p>
            <a:r>
              <a:rPr lang="hu-HU" sz="1900" i="1" dirty="0" smtClean="0"/>
              <a:t>Termékazonosító rendszer</a:t>
            </a:r>
          </a:p>
          <a:p>
            <a:r>
              <a:rPr lang="hu-HU" sz="1900" dirty="0" smtClean="0"/>
              <a:t>A legszélesebb körben a vonalkód alkalmazása terjedt el. A vonalkód technikai elmélete és technikai eszközrendszere ma már a logisztikai lánc teljes folyamatában lehetővé teszi  azon – árukra vonatkozó – ismérvek automatikus feldolgozását, amely az adott fázisban szükségesek.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r>
              <a:rPr lang="hu-HU" sz="1900" dirty="0" smtClean="0"/>
              <a:t>Hazánkban 1983 óta használják a vonalkódot, mert hazánk akkor lépett be a  Nemzetközi Termékszámozási Társaságba (EAN).</a:t>
            </a:r>
          </a:p>
          <a:p>
            <a:r>
              <a:rPr lang="hu-HU" sz="1900" dirty="0" smtClean="0"/>
              <a:t>A 13 számjegyből álló normál EAN kód:</a:t>
            </a:r>
          </a:p>
          <a:p>
            <a:pPr lvl="1"/>
            <a:r>
              <a:rPr lang="hu-HU" sz="1900" dirty="0" smtClean="0"/>
              <a:t>Számkód,</a:t>
            </a:r>
          </a:p>
          <a:p>
            <a:pPr lvl="1"/>
            <a:r>
              <a:rPr lang="hu-HU" sz="1900" dirty="0" smtClean="0"/>
              <a:t>Vonalkód.</a:t>
            </a:r>
          </a:p>
          <a:p>
            <a:r>
              <a:rPr lang="hu-HU" sz="1900" dirty="0" smtClean="0"/>
              <a:t>A számkód és a vonalkód azonos tartalmú, az előbbi a vizuális, az utóbbi a gépi, optikai leolvasást szolgálja.</a:t>
            </a:r>
          </a:p>
          <a:p>
            <a:endParaRPr lang="hu-HU" sz="2200" dirty="0" smtClean="0"/>
          </a:p>
          <a:p>
            <a:pPr lvl="1"/>
            <a:endParaRPr lang="hu-HU" sz="18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50"/>
            <a:ext cx="5195891" cy="228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2143116"/>
            <a:ext cx="3090860" cy="1363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rmAutofit/>
          </a:bodyPr>
          <a:lstStyle/>
          <a:p>
            <a:pPr lvl="1"/>
            <a:r>
              <a:rPr lang="hu-HU" sz="1800" dirty="0" smtClean="0"/>
              <a:t>1- 3.	számjegy az adott nemzeti kódolást jelenti, amely a termelő       </a:t>
            </a:r>
            <a:br>
              <a:rPr lang="hu-HU" sz="1800" dirty="0" smtClean="0"/>
            </a:br>
            <a:r>
              <a:rPr lang="hu-HU" sz="1800" dirty="0" smtClean="0"/>
              <a:t>                     azonosítóját határozza meg,</a:t>
            </a:r>
          </a:p>
          <a:p>
            <a:pPr lvl="1"/>
            <a:r>
              <a:rPr lang="hu-HU" sz="1800" dirty="0" smtClean="0"/>
              <a:t>4 - 8.	számjegy a konkrét termelő azonosítója,</a:t>
            </a:r>
          </a:p>
          <a:p>
            <a:pPr lvl="1"/>
            <a:r>
              <a:rPr lang="hu-HU" sz="1800" dirty="0" smtClean="0"/>
              <a:t>9 – 12.	számjegy a termék azonosító száma, amelyet a termelő ad</a:t>
            </a:r>
            <a:br>
              <a:rPr lang="hu-HU" sz="1800" dirty="0" smtClean="0"/>
            </a:br>
            <a:r>
              <a:rPr lang="hu-HU" sz="1800" dirty="0" smtClean="0"/>
              <a:t>                     folyamatos számozással,</a:t>
            </a:r>
          </a:p>
          <a:p>
            <a:pPr lvl="1"/>
            <a:r>
              <a:rPr lang="hu-HU" sz="1800" dirty="0" smtClean="0"/>
              <a:t>13.	számjegy az un. ellenőrző szám, amely a hibás kódmeghatározást</a:t>
            </a:r>
            <a:br>
              <a:rPr lang="hu-HU" sz="1800" dirty="0" smtClean="0"/>
            </a:br>
            <a:r>
              <a:rPr lang="hu-HU" sz="1800" dirty="0" smtClean="0"/>
              <a:t>                     hivatott kiszűrni.	</a:t>
            </a:r>
          </a:p>
          <a:p>
            <a:r>
              <a:rPr lang="hu-HU" sz="2200" dirty="0" smtClean="0"/>
              <a:t>A vonalkód csomagolásokon, ill. </a:t>
            </a:r>
            <a:r>
              <a:rPr lang="hu-HU" sz="2200" dirty="0" err="1" smtClean="0"/>
              <a:t>ER-eken</a:t>
            </a:r>
            <a:r>
              <a:rPr lang="hu-HU" sz="2200" dirty="0" smtClean="0"/>
              <a:t> történő elhelyezésére bizonyos előírások vonatkoznak.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r>
              <a:rPr lang="hu-HU" sz="2200" dirty="0" smtClean="0"/>
              <a:t>Az EAN számozási rendszer a fentiekben leírtakon túl számos változattal rendelkezik speciális feladatok ellátására. Az EAN-128 rendszer a logisztikai folyamatban szükséges, géppel olvasható információk egyezményes feltüntetésére szolgál. </a:t>
            </a:r>
          </a:p>
          <a:p>
            <a:endParaRPr lang="hu-HU" sz="2200" dirty="0"/>
          </a:p>
          <a:p>
            <a:endParaRPr lang="hu-HU" sz="2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284984"/>
            <a:ext cx="20669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924944"/>
            <a:ext cx="1872208" cy="1639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16632"/>
            <a:ext cx="8784976" cy="648072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hu-HU" sz="1800" dirty="0" smtClean="0"/>
              <a:t>A termékek nyomon követésének egy másik, fejlettebb módja az </a:t>
            </a:r>
            <a:r>
              <a:rPr lang="hu-HU" sz="1800" b="1" dirty="0" err="1" smtClean="0"/>
              <a:t>RFID-technológia</a:t>
            </a:r>
            <a:r>
              <a:rPr lang="hu-HU" sz="1800" dirty="0" smtClean="0"/>
              <a:t>. A rádiófrekvenciás azonosítás gyorsítja és biztonságosabbá teszi a szállítási láncban a termék útját.</a:t>
            </a:r>
          </a:p>
          <a:p>
            <a:pPr marL="457200" lvl="1" indent="0">
              <a:buNone/>
            </a:pPr>
            <a:r>
              <a:rPr lang="hu-HU" sz="1800" dirty="0" smtClean="0"/>
              <a:t>A rádiófrekvenciás azonosítási és adatgyűjtési technológia az azonosító bélyeggel (</a:t>
            </a:r>
            <a:r>
              <a:rPr lang="hu-HU" sz="1800" dirty="0" err="1" smtClean="0"/>
              <a:t>transponder</a:t>
            </a:r>
            <a:r>
              <a:rPr lang="hu-HU" sz="1800" dirty="0" smtClean="0"/>
              <a:t>) ellátott </a:t>
            </a:r>
            <a:r>
              <a:rPr lang="hu-HU" sz="1800" dirty="0"/>
              <a:t>tárgyról </a:t>
            </a:r>
            <a:r>
              <a:rPr lang="hu-HU" sz="1800" dirty="0" smtClean="0"/>
              <a:t>rádióhullámok segítségével, automatikusan adja át az információt az író/olvasó eszköznek.</a:t>
            </a:r>
          </a:p>
          <a:p>
            <a:pPr marL="457200" lvl="1" indent="0">
              <a:buNone/>
            </a:pPr>
            <a:r>
              <a:rPr lang="hu-HU" sz="1800" dirty="0" err="1" smtClean="0"/>
              <a:t>Transponder</a:t>
            </a:r>
            <a:r>
              <a:rPr lang="hu-HU" sz="1800" dirty="0" smtClean="0"/>
              <a:t> – néhány kilobájt kapacitású emberi köröm nagyságú, </a:t>
            </a:r>
            <a:r>
              <a:rPr lang="hu-HU" sz="1800" dirty="0" err="1" smtClean="0"/>
              <a:t>microchipből</a:t>
            </a:r>
            <a:r>
              <a:rPr lang="hu-HU" sz="1800" dirty="0" smtClean="0"/>
              <a:t> és a hozzá kapcsolt antennából áll (RFID - bélyeg </a:t>
            </a:r>
            <a:r>
              <a:rPr lang="hu-HU" sz="1800" smtClean="0"/>
              <a:t>vagy címke</a:t>
            </a:r>
            <a:r>
              <a:rPr lang="hu-HU" sz="1800" dirty="0" smtClean="0"/>
              <a:t>). </a:t>
            </a:r>
          </a:p>
          <a:p>
            <a:pPr marL="457200" lvl="1" indent="0">
              <a:buNone/>
            </a:pPr>
            <a:r>
              <a:rPr lang="hu-HU" sz="1800" dirty="0" smtClean="0"/>
              <a:t>Aktív (saját energiaforrással rendelkező) és passzív (saját energiaforrással nem rendelkező) </a:t>
            </a:r>
            <a:r>
              <a:rPr lang="hu-HU" sz="1800" dirty="0" err="1" smtClean="0"/>
              <a:t>trasponder</a:t>
            </a:r>
            <a:r>
              <a:rPr lang="hu-HU" sz="1800" dirty="0" smtClean="0"/>
              <a:t>.</a:t>
            </a:r>
            <a:endParaRPr lang="hu-HU" sz="1800" dirty="0"/>
          </a:p>
        </p:txBody>
      </p:sp>
      <p:pic>
        <p:nvPicPr>
          <p:cNvPr id="2050" name="Picture 2" descr="C:\Users\Csaba\Documents\Oktatás\Rajzok\RFID technológiaq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47" y="3068960"/>
            <a:ext cx="3217665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Csaba\Documents\Oktatás\Rajzok\RFID és vonalkód összehasonlítás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282" y="3071614"/>
            <a:ext cx="4855769" cy="376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07957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552728"/>
          </a:xfrm>
        </p:spPr>
        <p:txBody>
          <a:bodyPr>
            <a:normAutofit/>
          </a:bodyPr>
          <a:lstStyle/>
          <a:p>
            <a:r>
              <a:rPr lang="hu-HU" sz="2000" dirty="0" smtClean="0"/>
              <a:t>RFID –technológia alkalmazásával lehetővé válik a termékek érintés nélküli egyedi azonosítása,irányítása, nyomon követése az ellátási lánc minden szakaszában, a termelőhelytől kiindulva (a kereskedelmen át egészen) az értékesítés végpontjáig. </a:t>
            </a:r>
          </a:p>
          <a:p>
            <a:pPr marL="0" indent="0">
              <a:buNone/>
            </a:pPr>
            <a:endParaRPr lang="hu-HU" sz="2000" dirty="0" smtClean="0"/>
          </a:p>
          <a:p>
            <a:r>
              <a:rPr lang="hu-HU" sz="2000" dirty="0" smtClean="0"/>
              <a:t>Az integrált vállalatirányítási, valamint a korszerű </a:t>
            </a:r>
            <a:r>
              <a:rPr lang="hu-HU" sz="2000" dirty="0" err="1" smtClean="0"/>
              <a:t>raktárirányitási</a:t>
            </a:r>
            <a:r>
              <a:rPr lang="hu-HU" sz="2000" dirty="0" smtClean="0"/>
              <a:t>  rendszerek már e technológia szerinti működtetéssel járulnak hozzá az ellátási láncok folyamatainak átfogó, optimális irányításához.</a:t>
            </a:r>
          </a:p>
          <a:p>
            <a:endParaRPr lang="hu-HU" sz="2000" dirty="0" smtClean="0"/>
          </a:p>
          <a:p>
            <a:r>
              <a:rPr lang="hu-HU" sz="2000" dirty="0" smtClean="0"/>
              <a:t>Az RFID - technológia alkalmazásának főbb előnyei az alábbiakban foglalható össze:</a:t>
            </a:r>
            <a:endParaRPr lang="hu-HU" sz="2000" dirty="0"/>
          </a:p>
        </p:txBody>
      </p:sp>
      <p:pic>
        <p:nvPicPr>
          <p:cNvPr id="2050" name="Picture 2" descr="C:\Users\Csaba\Documents\Oktatás\Rajzok\A BC analízis0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1" y="3501008"/>
            <a:ext cx="5852937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26314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Az anyagmozgató és tárolóeszközök mennyisége, munkaerő meghatározása</a:t>
            </a:r>
          </a:p>
          <a:p>
            <a:r>
              <a:rPr lang="hu-HU" sz="2200" dirty="0" smtClean="0"/>
              <a:t>Az anyagmozgató eszközök darabszámainak meghatározásához a feladatot műveletekre, műveletcsoportokra célszerű osztani és így az időszükséglet meghatározható.</a:t>
            </a:r>
          </a:p>
          <a:p>
            <a:r>
              <a:rPr lang="hu-HU" sz="2200" dirty="0" smtClean="0"/>
              <a:t>Tárolóeszközökre vonatkozóan az egyidejűleg tárolt mennyiség a mértékadó.</a:t>
            </a:r>
          </a:p>
          <a:p>
            <a:r>
              <a:rPr lang="hu-HU" sz="2200" dirty="0" smtClean="0"/>
              <a:t>A munkaerő szükségletet befolyásoló paraméterek:</a:t>
            </a:r>
          </a:p>
          <a:p>
            <a:pPr lvl="1"/>
            <a:r>
              <a:rPr lang="hu-HU" sz="1800" dirty="0" smtClean="0"/>
              <a:t>Az anyagmozgató eszközök és gépek száma,</a:t>
            </a:r>
          </a:p>
          <a:p>
            <a:pPr lvl="1"/>
            <a:r>
              <a:rPr lang="hu-HU" sz="1800" dirty="0" smtClean="0"/>
              <a:t>A kézi műveletek időalapja,</a:t>
            </a:r>
          </a:p>
          <a:p>
            <a:pPr lvl="1"/>
            <a:r>
              <a:rPr lang="hu-HU" sz="1800" dirty="0" smtClean="0"/>
              <a:t>Az árunyilvántartás rendszere,</a:t>
            </a:r>
          </a:p>
          <a:p>
            <a:pPr lvl="1"/>
            <a:r>
              <a:rPr lang="hu-HU" sz="1800" dirty="0" smtClean="0"/>
              <a:t>A rakodási feladatok ellátására vonatkozó normaadatok és időállandók.</a:t>
            </a:r>
          </a:p>
          <a:p>
            <a:r>
              <a:rPr lang="hu-HU" sz="2200" i="1" dirty="0" smtClean="0"/>
              <a:t>Információs rendszer</a:t>
            </a:r>
          </a:p>
          <a:p>
            <a:r>
              <a:rPr lang="hu-HU" sz="2200" dirty="0" smtClean="0"/>
              <a:t>A raktáron belüli anyagáramhoz szorosan kapcsolódik az információ-áramlás is. Raktári folyamatok irányítása csak korszerűen kialakított </a:t>
            </a:r>
            <a:r>
              <a:rPr lang="hu-HU" sz="2200" dirty="0" err="1" smtClean="0"/>
              <a:t>info</a:t>
            </a:r>
            <a:r>
              <a:rPr lang="hu-HU" sz="2200" dirty="0" smtClean="0"/>
              <a:t>. rendszerrel biztosítható.</a:t>
            </a:r>
            <a:endParaRPr lang="hu-H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 lnSpcReduction="10000"/>
          </a:bodyPr>
          <a:lstStyle/>
          <a:p>
            <a:r>
              <a:rPr lang="hu-HU" sz="2200" i="1" dirty="0" smtClean="0"/>
              <a:t>Költségek meghatározása</a:t>
            </a:r>
          </a:p>
          <a:p>
            <a:r>
              <a:rPr lang="hu-HU" sz="2200" dirty="0" smtClean="0"/>
              <a:t>Az anyagmozgató-, tárolóeszközök  és </a:t>
            </a:r>
            <a:r>
              <a:rPr lang="hu-HU" sz="2200" dirty="0" err="1" smtClean="0"/>
              <a:t>-berendezések</a:t>
            </a:r>
            <a:r>
              <a:rPr lang="hu-HU" sz="2200" dirty="0" smtClean="0"/>
              <a:t> ismeretében kerülhet sor a beruházási költségek meghatározására.</a:t>
            </a:r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r>
              <a:rPr lang="hu-HU" sz="2200" i="1" dirty="0" smtClean="0"/>
              <a:t>Raktárakkal kapcsolatos mutatószámok</a:t>
            </a:r>
          </a:p>
          <a:p>
            <a:r>
              <a:rPr lang="hu-HU" sz="2200" dirty="0" smtClean="0"/>
              <a:t>Raktári terület-kihasználási tényező:</a:t>
            </a:r>
          </a:p>
          <a:p>
            <a:pPr lvl="1"/>
            <a:r>
              <a:rPr lang="el-GR" sz="1800" dirty="0" smtClean="0"/>
              <a:t>α</a:t>
            </a:r>
            <a:r>
              <a:rPr lang="hu-HU" sz="1800" dirty="0" smtClean="0"/>
              <a:t> = 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h</a:t>
            </a:r>
            <a:r>
              <a:rPr lang="hu-HU" sz="1800" dirty="0" smtClean="0"/>
              <a:t> / </a:t>
            </a:r>
            <a:r>
              <a:rPr lang="hu-HU" sz="1800" dirty="0" err="1" smtClean="0"/>
              <a:t>f</a:t>
            </a:r>
            <a:r>
              <a:rPr lang="hu-HU" sz="1800" baseline="-25000" dirty="0" err="1" smtClean="0"/>
              <a:t>ö</a:t>
            </a:r>
            <a:r>
              <a:rPr lang="hu-HU" sz="1800" dirty="0" smtClean="0"/>
              <a:t>      (</a:t>
            </a:r>
            <a:r>
              <a:rPr lang="el-GR" sz="1800" dirty="0" smtClean="0"/>
              <a:t>α</a:t>
            </a:r>
            <a:r>
              <a:rPr lang="hu-HU" sz="1800" dirty="0" smtClean="0"/>
              <a:t>  ≈  0,3 - 0,8)</a:t>
            </a:r>
          </a:p>
          <a:p>
            <a:r>
              <a:rPr lang="hu-HU" sz="2200" dirty="0" smtClean="0"/>
              <a:t>Magasság kihasználási tényező</a:t>
            </a:r>
          </a:p>
          <a:p>
            <a:pPr lvl="1"/>
            <a:r>
              <a:rPr lang="el-GR" sz="1800" dirty="0" smtClean="0"/>
              <a:t>α </a:t>
            </a:r>
            <a:r>
              <a:rPr lang="hu-HU" sz="1800" baseline="-25000" dirty="0" smtClean="0"/>
              <a:t>m</a:t>
            </a:r>
            <a:r>
              <a:rPr lang="hu-HU" sz="1800" dirty="0" smtClean="0"/>
              <a:t> = </a:t>
            </a:r>
            <a:r>
              <a:rPr lang="hu-HU" sz="1800" dirty="0" err="1" smtClean="0"/>
              <a:t>m</a:t>
            </a:r>
            <a:r>
              <a:rPr lang="hu-HU" sz="1800" baseline="-25000" dirty="0" err="1" smtClean="0"/>
              <a:t>t</a:t>
            </a:r>
            <a:r>
              <a:rPr lang="hu-HU" sz="1800" dirty="0" smtClean="0"/>
              <a:t> / m</a:t>
            </a:r>
            <a:r>
              <a:rPr lang="hu-HU" sz="1800" baseline="-25000" dirty="0" smtClean="0"/>
              <a:t>f	             </a:t>
            </a:r>
            <a:r>
              <a:rPr lang="hu-HU" sz="1600" dirty="0" smtClean="0"/>
              <a:t>ahol</a:t>
            </a:r>
            <a:r>
              <a:rPr lang="hu-HU" sz="1800" dirty="0" smtClean="0"/>
              <a:t>:</a:t>
            </a:r>
            <a:r>
              <a:rPr lang="hu-HU" sz="1800" baseline="-25000" dirty="0" smtClean="0"/>
              <a:t>	</a:t>
            </a:r>
            <a:r>
              <a:rPr lang="el-GR" sz="1600" dirty="0" smtClean="0"/>
              <a:t> </a:t>
            </a:r>
            <a:r>
              <a:rPr lang="hu-HU" sz="1600" dirty="0" err="1" smtClean="0"/>
              <a:t>m</a:t>
            </a:r>
            <a:r>
              <a:rPr lang="hu-HU" sz="1600" baseline="-25000" dirty="0" err="1" smtClean="0"/>
              <a:t>t</a:t>
            </a:r>
            <a:r>
              <a:rPr lang="hu-HU" sz="1600" dirty="0" smtClean="0"/>
              <a:t> – tárolási magasság,</a:t>
            </a:r>
          </a:p>
          <a:p>
            <a:pPr lvl="1">
              <a:buNone/>
            </a:pPr>
            <a:r>
              <a:rPr lang="hu-HU" sz="1600" dirty="0" smtClean="0"/>
              <a:t>                                                                            m</a:t>
            </a:r>
            <a:r>
              <a:rPr lang="hu-HU" sz="1600" baseline="-25000" dirty="0" smtClean="0"/>
              <a:t>f</a:t>
            </a:r>
            <a:r>
              <a:rPr lang="hu-HU" sz="1600" dirty="0" smtClean="0"/>
              <a:t>  - raktár belmagassága</a:t>
            </a:r>
          </a:p>
          <a:p>
            <a:r>
              <a:rPr lang="hu-HU" sz="2200" dirty="0" smtClean="0"/>
              <a:t>Raktártér kihasználási tényező</a:t>
            </a:r>
          </a:p>
          <a:p>
            <a:pPr lvl="1"/>
            <a:r>
              <a:rPr lang="el-GR" sz="1800" dirty="0" smtClean="0"/>
              <a:t>α </a:t>
            </a:r>
            <a:r>
              <a:rPr lang="hu-HU" sz="1800" baseline="-25000" dirty="0" smtClean="0"/>
              <a:t>r</a:t>
            </a:r>
            <a:r>
              <a:rPr lang="hu-HU" sz="1800" dirty="0" smtClean="0"/>
              <a:t> = </a:t>
            </a:r>
            <a:r>
              <a:rPr lang="hu-HU" sz="1800" dirty="0" err="1" smtClean="0"/>
              <a:t>V</a:t>
            </a:r>
            <a:r>
              <a:rPr lang="hu-HU" sz="1800" baseline="-25000" dirty="0" err="1" smtClean="0"/>
              <a:t>o</a:t>
            </a:r>
            <a:r>
              <a:rPr lang="hu-HU" sz="1800" dirty="0" smtClean="0"/>
              <a:t> / </a:t>
            </a:r>
            <a:r>
              <a:rPr lang="hu-HU" sz="1800" dirty="0" err="1" smtClean="0"/>
              <a:t>V</a:t>
            </a:r>
            <a:r>
              <a:rPr lang="hu-HU" sz="1800" baseline="-25000" dirty="0" err="1" smtClean="0"/>
              <a:t>ö</a:t>
            </a:r>
            <a:r>
              <a:rPr lang="hu-HU" sz="2400" baseline="-25000" dirty="0" smtClean="0"/>
              <a:t>	</a:t>
            </a:r>
            <a:r>
              <a:rPr lang="hu-HU" sz="2400" dirty="0" smtClean="0"/>
              <a:t>                     </a:t>
            </a:r>
            <a:r>
              <a:rPr lang="hu-HU" sz="1600" dirty="0" smtClean="0"/>
              <a:t>ahol: </a:t>
            </a:r>
            <a:r>
              <a:rPr lang="hu-HU" sz="1600" dirty="0" err="1" smtClean="0"/>
              <a:t>V</a:t>
            </a:r>
            <a:r>
              <a:rPr lang="hu-HU" sz="1600" baseline="-25000" dirty="0" err="1" smtClean="0"/>
              <a:t>o</a:t>
            </a:r>
            <a:r>
              <a:rPr lang="hu-HU" sz="1600" dirty="0" smtClean="0"/>
              <a:t>  - tárolásra használt raktártér,</a:t>
            </a:r>
          </a:p>
          <a:p>
            <a:pPr lvl="1">
              <a:buNone/>
            </a:pPr>
            <a:r>
              <a:rPr lang="hu-HU" sz="1600" dirty="0" smtClean="0"/>
              <a:t>                                                                         </a:t>
            </a:r>
            <a:r>
              <a:rPr lang="hu-HU" sz="1600" dirty="0" err="1" smtClean="0"/>
              <a:t>V</a:t>
            </a:r>
            <a:r>
              <a:rPr lang="hu-HU" sz="1600" baseline="-25000" dirty="0" err="1" smtClean="0"/>
              <a:t>ö</a:t>
            </a:r>
            <a:r>
              <a:rPr lang="hu-HU" sz="1600" dirty="0" smtClean="0"/>
              <a:t>  - teljes raktártér</a:t>
            </a:r>
          </a:p>
          <a:p>
            <a:r>
              <a:rPr lang="hu-HU" sz="2000" dirty="0" smtClean="0"/>
              <a:t>Tárolótér kihasználási tényező</a:t>
            </a:r>
          </a:p>
          <a:p>
            <a:pPr lvl="1"/>
            <a:r>
              <a:rPr lang="el-GR" sz="1800" dirty="0" smtClean="0"/>
              <a:t>α </a:t>
            </a:r>
            <a:r>
              <a:rPr lang="hu-HU" sz="1800" baseline="-25000" dirty="0" smtClean="0"/>
              <a:t>t</a:t>
            </a:r>
            <a:r>
              <a:rPr lang="hu-HU" sz="1800" dirty="0" smtClean="0"/>
              <a:t> = </a:t>
            </a:r>
            <a:r>
              <a:rPr lang="hu-HU" sz="1800" dirty="0" err="1" smtClean="0"/>
              <a:t>V</a:t>
            </a:r>
            <a:r>
              <a:rPr lang="hu-HU" sz="1800" baseline="-25000" dirty="0" err="1" smtClean="0"/>
              <a:t>á</a:t>
            </a:r>
            <a:r>
              <a:rPr lang="hu-HU" sz="1800" dirty="0" smtClean="0"/>
              <a:t> / </a:t>
            </a:r>
            <a:r>
              <a:rPr lang="hu-HU" sz="1800" dirty="0" err="1" smtClean="0"/>
              <a:t>V</a:t>
            </a:r>
            <a:r>
              <a:rPr lang="hu-HU" sz="1800" baseline="-25000" dirty="0" err="1" smtClean="0"/>
              <a:t>o</a:t>
            </a:r>
            <a:r>
              <a:rPr lang="hu-HU" sz="2400" baseline="-25000" dirty="0" smtClean="0"/>
              <a:t>	                              </a:t>
            </a:r>
            <a:r>
              <a:rPr lang="hu-HU" sz="1600" dirty="0" smtClean="0"/>
              <a:t>ahol:</a:t>
            </a:r>
            <a:r>
              <a:rPr lang="hu-HU" sz="1600" baseline="-25000" dirty="0" smtClean="0"/>
              <a:t>	</a:t>
            </a:r>
            <a:r>
              <a:rPr lang="el-GR" sz="1600" dirty="0" smtClean="0"/>
              <a:t> </a:t>
            </a:r>
            <a:r>
              <a:rPr lang="hu-HU" sz="1600" dirty="0" smtClean="0"/>
              <a:t> </a:t>
            </a:r>
            <a:r>
              <a:rPr lang="hu-HU" sz="1600" dirty="0" err="1" smtClean="0"/>
              <a:t>V</a:t>
            </a:r>
            <a:r>
              <a:rPr lang="hu-HU" sz="1600" baseline="-25000" dirty="0" err="1" smtClean="0"/>
              <a:t>á</a:t>
            </a:r>
            <a:r>
              <a:rPr lang="hu-HU" sz="1600" dirty="0" smtClean="0"/>
              <a:t>  - tárolt áru térfogata,</a:t>
            </a:r>
          </a:p>
          <a:p>
            <a:r>
              <a:rPr lang="hu-HU" sz="2000" dirty="0" smtClean="0"/>
              <a:t>Az áru cserélődésének mutatószáma</a:t>
            </a:r>
          </a:p>
          <a:p>
            <a:pPr lvl="1"/>
            <a:r>
              <a:rPr lang="hu-HU" sz="1600" dirty="0" smtClean="0"/>
              <a:t>c = T / </a:t>
            </a:r>
            <a:r>
              <a:rPr lang="hu-HU" sz="1600" dirty="0" err="1" smtClean="0"/>
              <a:t>t</a:t>
            </a:r>
            <a:r>
              <a:rPr lang="hu-HU" sz="1600" dirty="0" smtClean="0"/>
              <a:t> = B / </a:t>
            </a:r>
            <a:r>
              <a:rPr lang="hu-HU" sz="1600" dirty="0" err="1" smtClean="0"/>
              <a:t>q</a:t>
            </a:r>
            <a:r>
              <a:rPr lang="hu-HU" sz="1600" baseline="-25000" dirty="0" err="1" smtClean="0"/>
              <a:t>o</a:t>
            </a:r>
            <a:endParaRPr lang="hu-HU" sz="1600" baseline="-25000" dirty="0" smtClean="0"/>
          </a:p>
          <a:p>
            <a:pPr lvl="1">
              <a:buNone/>
            </a:pPr>
            <a:r>
              <a:rPr lang="hu-HU" sz="1600" dirty="0" smtClean="0"/>
              <a:t>                                                                       </a:t>
            </a:r>
          </a:p>
          <a:p>
            <a:pPr lvl="1"/>
            <a:endParaRPr lang="hu-HU" sz="1600" dirty="0" smtClean="0"/>
          </a:p>
          <a:p>
            <a:pPr lvl="1"/>
            <a:endParaRPr lang="hu-HU" sz="1600" dirty="0" smtClean="0"/>
          </a:p>
          <a:p>
            <a:pPr lvl="1"/>
            <a:endParaRPr lang="hu-HU" sz="1800" dirty="0" smtClean="0"/>
          </a:p>
          <a:p>
            <a:pPr lvl="5"/>
            <a:endParaRPr lang="hu-HU" sz="10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lnSpcReduction="10000"/>
          </a:bodyPr>
          <a:lstStyle/>
          <a:p>
            <a:r>
              <a:rPr lang="hu-HU" sz="2200" i="1" dirty="0" err="1" smtClean="0"/>
              <a:t>Magasraktárak</a:t>
            </a:r>
            <a:endParaRPr lang="hu-HU" sz="2200" i="1" dirty="0" smtClean="0"/>
          </a:p>
          <a:p>
            <a:r>
              <a:rPr lang="hu-HU" sz="2200" dirty="0" err="1" smtClean="0"/>
              <a:t>Magasraktározási</a:t>
            </a:r>
            <a:r>
              <a:rPr lang="hu-HU" sz="2200" dirty="0" smtClean="0"/>
              <a:t> rendszer alatt darabáruk (ER, szálanyagok, tekercsek, stb.) olyan állványos tárolási rendszere értendő, amelyben a  tárolási magasság az emelőtargoncák által elérhető 4-5 m átlagos tárolási magasságot meghaladja és a be- és kitárolás – a raktári anyagmozgatás sajátos céljaira kifejlesztett – </a:t>
            </a:r>
            <a:r>
              <a:rPr lang="hu-HU" sz="2200" dirty="0" err="1" smtClean="0"/>
              <a:t>állványkiszol-gáló</a:t>
            </a:r>
            <a:r>
              <a:rPr lang="hu-HU" sz="2200" dirty="0" smtClean="0"/>
              <a:t> gépekkel történik.</a:t>
            </a:r>
          </a:p>
          <a:p>
            <a:r>
              <a:rPr lang="hu-HU" sz="2200" dirty="0" smtClean="0"/>
              <a:t>A </a:t>
            </a:r>
            <a:r>
              <a:rPr lang="hu-HU" sz="2200" dirty="0" err="1" smtClean="0"/>
              <a:t>magasraktárak</a:t>
            </a:r>
            <a:r>
              <a:rPr lang="hu-HU" sz="2200" dirty="0" smtClean="0"/>
              <a:t> elterjedésének okai</a:t>
            </a:r>
          </a:p>
          <a:p>
            <a:r>
              <a:rPr lang="hu-HU" sz="2200" dirty="0" smtClean="0"/>
              <a:t>A </a:t>
            </a:r>
            <a:r>
              <a:rPr lang="hu-HU" sz="2200" dirty="0" err="1" smtClean="0"/>
              <a:t>magasraktárakat</a:t>
            </a:r>
            <a:r>
              <a:rPr lang="hu-HU" sz="2200" dirty="0" smtClean="0"/>
              <a:t> az áru tárolására alkalmas tárolótér, az árugyűjtő és elosztótér, az ügyviteli hálózat és az ezekhez tartozó technikai elemek alkotják.</a:t>
            </a:r>
          </a:p>
          <a:p>
            <a:r>
              <a:rPr lang="hu-HU" sz="2200" dirty="0" smtClean="0"/>
              <a:t>A tárolótéren a </a:t>
            </a:r>
            <a:r>
              <a:rPr lang="hu-HU" sz="2200" dirty="0" err="1" smtClean="0"/>
              <a:t>tárolóállványok</a:t>
            </a:r>
            <a:r>
              <a:rPr lang="hu-HU" sz="2200" dirty="0" smtClean="0"/>
              <a:t> és az állványkiszolgáló gépek segítségével az anyagok, áruk tárolása valósul meg.</a:t>
            </a:r>
          </a:p>
          <a:p>
            <a:r>
              <a:rPr lang="hu-HU" sz="2200" dirty="0" smtClean="0"/>
              <a:t>Az árugyűjtő és elosztótér a tárolást megelőző és a tárolást követő műveletek elvégzésének helye.</a:t>
            </a:r>
          </a:p>
          <a:p>
            <a:r>
              <a:rPr lang="hu-HU" sz="2200" dirty="0" smtClean="0"/>
              <a:t>Az ügyviteli hálózat az árunyilvántartást követő információáramlást biztosítja.</a:t>
            </a:r>
            <a:endParaRPr lang="hu-H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5720" y="260648"/>
            <a:ext cx="8643998" cy="6168748"/>
          </a:xfrm>
        </p:spPr>
        <p:txBody>
          <a:bodyPr>
            <a:normAutofit/>
          </a:bodyPr>
          <a:lstStyle/>
          <a:p>
            <a:r>
              <a:rPr lang="hu-HU" sz="2200" dirty="0" err="1" smtClean="0"/>
              <a:t>Magasraktárak</a:t>
            </a:r>
            <a:r>
              <a:rPr lang="hu-HU" sz="2200" dirty="0" smtClean="0"/>
              <a:t> csoportosítása:</a:t>
            </a:r>
          </a:p>
          <a:p>
            <a:pPr lvl="1"/>
            <a:r>
              <a:rPr lang="hu-HU" sz="1800" dirty="0" smtClean="0"/>
              <a:t>Funkció szerint:</a:t>
            </a:r>
          </a:p>
          <a:p>
            <a:pPr lvl="2"/>
            <a:r>
              <a:rPr lang="hu-HU" sz="1400" dirty="0" smtClean="0"/>
              <a:t>Teljes </a:t>
            </a:r>
            <a:r>
              <a:rPr lang="hu-HU" sz="1400" dirty="0" err="1" smtClean="0"/>
              <a:t>ER-ek</a:t>
            </a:r>
            <a:r>
              <a:rPr lang="hu-HU" sz="1400" dirty="0" smtClean="0"/>
              <a:t> tárolására alkalmas raktár,</a:t>
            </a:r>
          </a:p>
          <a:p>
            <a:pPr lvl="2"/>
            <a:r>
              <a:rPr lang="hu-HU" sz="1400" dirty="0" smtClean="0"/>
              <a:t>Komissiózó raktár,</a:t>
            </a:r>
          </a:p>
          <a:p>
            <a:pPr lvl="2"/>
            <a:r>
              <a:rPr lang="hu-HU" sz="1400" dirty="0" smtClean="0"/>
              <a:t>Kombinált raktár,</a:t>
            </a:r>
          </a:p>
          <a:p>
            <a:pPr lvl="1"/>
            <a:r>
              <a:rPr lang="hu-HU" sz="1800" dirty="0" smtClean="0"/>
              <a:t>Konstrukció szerint:</a:t>
            </a:r>
          </a:p>
          <a:p>
            <a:pPr lvl="2"/>
            <a:r>
              <a:rPr lang="hu-HU" sz="1400" dirty="0" smtClean="0"/>
              <a:t>Állványkiszolgáló géppel üzemelő csarnokraktár,</a:t>
            </a:r>
          </a:p>
          <a:p>
            <a:pPr lvl="2"/>
            <a:r>
              <a:rPr lang="hu-HU" sz="1400" dirty="0" smtClean="0"/>
              <a:t>Állványkiszolgáló géppel üzemelő állványtartós raktár.</a:t>
            </a:r>
            <a:endParaRPr lang="hu-HU" sz="1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642918"/>
            <a:ext cx="30194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1928802"/>
            <a:ext cx="2700335" cy="168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3857628"/>
            <a:ext cx="1857388" cy="2455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2643182"/>
            <a:ext cx="228764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6050" y="2786058"/>
            <a:ext cx="3357586" cy="2561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 fontScale="92500"/>
          </a:bodyPr>
          <a:lstStyle/>
          <a:p>
            <a:r>
              <a:rPr lang="hu-HU" sz="2200" dirty="0" smtClean="0"/>
              <a:t>A </a:t>
            </a:r>
            <a:r>
              <a:rPr lang="hu-HU" sz="2200" dirty="0" err="1" smtClean="0"/>
              <a:t>magasraktárak</a:t>
            </a:r>
            <a:r>
              <a:rPr lang="hu-HU" sz="2200" dirty="0" smtClean="0"/>
              <a:t> csoportosítása az automatizálási szint szerint:</a:t>
            </a:r>
          </a:p>
          <a:p>
            <a:pPr lvl="1"/>
            <a:r>
              <a:rPr lang="hu-HU" sz="1800" dirty="0" smtClean="0"/>
              <a:t>Gépesített,</a:t>
            </a:r>
          </a:p>
          <a:p>
            <a:pPr lvl="1"/>
            <a:r>
              <a:rPr lang="hu-HU" sz="1800" dirty="0" smtClean="0"/>
              <a:t>Részlegesen automatizált,</a:t>
            </a:r>
          </a:p>
          <a:p>
            <a:pPr lvl="1"/>
            <a:r>
              <a:rPr lang="hu-HU" sz="1800" dirty="0" smtClean="0"/>
              <a:t>Teljesen automatizált.</a:t>
            </a:r>
          </a:p>
          <a:p>
            <a:r>
              <a:rPr lang="hu-HU" sz="2200" dirty="0" smtClean="0"/>
              <a:t>A </a:t>
            </a:r>
            <a:r>
              <a:rPr lang="hu-HU" sz="2200" i="1" dirty="0" smtClean="0"/>
              <a:t>gépesített</a:t>
            </a:r>
            <a:r>
              <a:rPr lang="hu-HU" sz="2200" dirty="0" smtClean="0"/>
              <a:t> </a:t>
            </a:r>
            <a:r>
              <a:rPr lang="hu-HU" sz="2200" dirty="0" err="1" smtClean="0"/>
              <a:t>magasraktárakban</a:t>
            </a:r>
            <a:r>
              <a:rPr lang="hu-HU" sz="2200" dirty="0" smtClean="0"/>
              <a:t> az irányítási műveleteket manuálisan kell végezni. Az állványkiszolgáló gép helyzetét a mozgás ideje alatt folyamatosan ellenőrizni kell.</a:t>
            </a:r>
          </a:p>
          <a:p>
            <a:r>
              <a:rPr lang="hu-HU" sz="2200" dirty="0" smtClean="0"/>
              <a:t>A </a:t>
            </a:r>
            <a:r>
              <a:rPr lang="hu-HU" sz="2200" i="1" dirty="0" smtClean="0"/>
              <a:t>részlegesen automatizált</a:t>
            </a:r>
            <a:r>
              <a:rPr lang="hu-HU" sz="2200" dirty="0" smtClean="0"/>
              <a:t> </a:t>
            </a:r>
            <a:r>
              <a:rPr lang="hu-HU" sz="2200" dirty="0" err="1" smtClean="0"/>
              <a:t>magasraktárakban</a:t>
            </a:r>
            <a:r>
              <a:rPr lang="hu-HU" sz="2200" dirty="0" smtClean="0"/>
              <a:t> a tárolótéri mozgási műveletek egy része automatizált, más része kézi vezérlésű. Az elérni kívánt állvány pozíció adatai beállíthatók. A gép automatikusan a programozott helyre megy, majd a </a:t>
            </a:r>
            <a:r>
              <a:rPr lang="hu-HU" sz="2200" smtClean="0"/>
              <a:t>kezelő – vezérlőgombokkal </a:t>
            </a:r>
            <a:r>
              <a:rPr lang="hu-HU" sz="2200" dirty="0" smtClean="0"/>
              <a:t>– a teherfelvevő szerkezetet működésbe hozza.</a:t>
            </a:r>
          </a:p>
          <a:p>
            <a:r>
              <a:rPr lang="hu-HU" sz="2200" dirty="0" smtClean="0"/>
              <a:t>A teljesen automatizált </a:t>
            </a:r>
            <a:r>
              <a:rPr lang="hu-HU" sz="2200" dirty="0" err="1" smtClean="0"/>
              <a:t>magasraktárak</a:t>
            </a:r>
            <a:r>
              <a:rPr lang="hu-HU" sz="2200" dirty="0" smtClean="0"/>
              <a:t> árugyűjtő- és elosztó, valamint a tárolótéri teljes mozgási folyamata automatizált. A mozgási ciklus lehet </a:t>
            </a:r>
          </a:p>
          <a:p>
            <a:pPr lvl="1"/>
            <a:r>
              <a:rPr lang="hu-HU" sz="1800" dirty="0" smtClean="0"/>
              <a:t>egyszerű vagy </a:t>
            </a:r>
          </a:p>
          <a:p>
            <a:pPr lvl="1"/>
            <a:r>
              <a:rPr lang="hu-HU" sz="1800" dirty="0" smtClean="0"/>
              <a:t>összetett.</a:t>
            </a:r>
          </a:p>
          <a:p>
            <a:r>
              <a:rPr lang="hu-HU" sz="2200" dirty="0" smtClean="0"/>
              <a:t>Egyszerű esetben a gép a betárolási mozgási ciklust elvégzi és visszaáll a kiindulási pozíciójára.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215082"/>
          </a:xfrm>
        </p:spPr>
        <p:txBody>
          <a:bodyPr>
            <a:normAutofit/>
          </a:bodyPr>
          <a:lstStyle/>
          <a:p>
            <a:r>
              <a:rPr lang="hu-HU" sz="2200" dirty="0" smtClean="0"/>
              <a:t>Összetett munkaciklus esetében egyszerre a be- és kitárolási programot táplálják be. A gép az áru berakása után nem tér vissza a kiindulási helyzetébe, hanem a kirakásra megjelölt rekeszhez megy és ott a kitárolási programot teljesíti.</a:t>
            </a:r>
          </a:p>
          <a:p>
            <a:endParaRPr lang="hu-HU" sz="2200" dirty="0" smtClean="0"/>
          </a:p>
          <a:p>
            <a:r>
              <a:rPr lang="hu-HU" sz="2200" dirty="0" smtClean="0"/>
              <a:t>Az alábbi diagram a </a:t>
            </a:r>
            <a:r>
              <a:rPr lang="hu-HU" sz="2200" dirty="0" err="1" smtClean="0"/>
              <a:t>magasraktárak</a:t>
            </a:r>
            <a:r>
              <a:rPr lang="hu-HU" sz="2200" dirty="0" smtClean="0"/>
              <a:t> magassági megoszlását szemlélteti a raktárak számának függvényében.</a:t>
            </a:r>
            <a:endParaRPr lang="hu-HU" sz="2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3143248"/>
            <a:ext cx="654098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lnSpcReduction="10000"/>
          </a:bodyPr>
          <a:lstStyle/>
          <a:p>
            <a:r>
              <a:rPr lang="hu-HU" sz="2200" dirty="0" smtClean="0"/>
              <a:t>A </a:t>
            </a:r>
            <a:r>
              <a:rPr lang="hu-HU" sz="2200" dirty="0" err="1" smtClean="0"/>
              <a:t>magasraktárak</a:t>
            </a:r>
            <a:r>
              <a:rPr lang="hu-HU" sz="2200" dirty="0" smtClean="0"/>
              <a:t> alkalmazásának előnyei:</a:t>
            </a:r>
          </a:p>
          <a:p>
            <a:pPr lvl="1"/>
            <a:r>
              <a:rPr lang="hu-HU" sz="1800" dirty="0" smtClean="0"/>
              <a:t>A nagy tárolási magasságok és a kedvező terület-kihasználás folytán viszonylag kis alapterületen nagy a tárolási kapacitás. A tárolóterület kihasználása a keskeny közlekedőfolyosók miatt sokkal kedvezőbb, mint a hagyományos raktárak esetén. A közlekedőfolyosók szélességét nem a </a:t>
            </a:r>
            <a:r>
              <a:rPr lang="hu-HU" sz="1800" dirty="0" err="1" smtClean="0"/>
              <a:t>felrakógép</a:t>
            </a:r>
            <a:r>
              <a:rPr lang="hu-HU" sz="1800" dirty="0" smtClean="0"/>
              <a:t>, hanem az </a:t>
            </a:r>
            <a:r>
              <a:rPr lang="hu-HU" sz="1800" dirty="0" err="1" smtClean="0"/>
              <a:t>ER-ek</a:t>
            </a:r>
            <a:r>
              <a:rPr lang="hu-HU" sz="1800" dirty="0" smtClean="0"/>
              <a:t> szélességi mérete határozza meg.</a:t>
            </a:r>
          </a:p>
          <a:p>
            <a:pPr lvl="1"/>
            <a:r>
              <a:rPr lang="hu-HU" sz="1800" dirty="0" smtClean="0"/>
              <a:t>Gyors ki- és betárolást, időegység alatt igen nagy áruforgalom lebonyolítását teszi lehetővé a </a:t>
            </a:r>
            <a:r>
              <a:rPr lang="hu-HU" sz="1800" dirty="0" err="1" smtClean="0"/>
              <a:t>felrakógép</a:t>
            </a:r>
            <a:r>
              <a:rPr lang="hu-HU" sz="1800" dirty="0" smtClean="0"/>
              <a:t> nagy mozgási sebessége, különösen automatizált vezérlés esetén. Jóval kisebb a be- és kitárolási művelet időszükséglete, mint a  hagyományos raktáraknál.</a:t>
            </a:r>
          </a:p>
          <a:p>
            <a:pPr lvl="1"/>
            <a:r>
              <a:rPr lang="hu-HU" sz="1800" dirty="0" smtClean="0"/>
              <a:t>Lehetővé teszi a raktári anyagmozgatási munkák gépesítését, ill. automatizálását. A gépesítés, ill. automatizálás  létszámcsökkentést, a kézi munkavégzés arányának csökkenését, a nehéz fizikai munka kiküszöbölését, a baleseti veszélyforrások csökkentését, ill. megszűntetését, valamint kedvező munkakörülmények kialakítását biztosítja.</a:t>
            </a:r>
          </a:p>
          <a:p>
            <a:pPr lvl="1"/>
            <a:r>
              <a:rPr lang="hu-HU" sz="1800" dirty="0" smtClean="0"/>
              <a:t>Megkönnyíti az irányítási munkák gépesítését, ill. automatizálást, az IT nyújtotta lehetőségek kihasználást, a folyamatos készletnyilvántartást, az optimális készletgazdálkodási stratégiák megvalósítását, a FI-FO elv megtartását, a gyors és megbízható adat- és információáramlást, a tévedési lehetőségek minimalizálását, ill. kizárását.</a:t>
            </a:r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483245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hu-HU" sz="2800" b="1" dirty="0" smtClean="0"/>
              <a:t>5. ANYAGMOZGATÓ ESZKÖZÖK ÉS GÉPEK</a:t>
            </a:r>
          </a:p>
          <a:p>
            <a:pPr algn="just"/>
            <a:r>
              <a:rPr lang="hu-HU" sz="2200" dirty="0" smtClean="0"/>
              <a:t>Az anyagmozgató eszközök és gépek csoportosíthatósága:</a:t>
            </a:r>
          </a:p>
          <a:p>
            <a:pPr marL="0" lvl="1" indent="0" algn="just">
              <a:buNone/>
            </a:pPr>
            <a:r>
              <a:rPr lang="hu-HU" sz="2200" dirty="0" smtClean="0"/>
              <a:t>       </a:t>
            </a:r>
            <a:r>
              <a:rPr lang="hu-HU" sz="2200" b="1" dirty="0" smtClean="0"/>
              <a:t>-     </a:t>
            </a:r>
            <a:r>
              <a:rPr lang="hu-HU" sz="1800" b="1" dirty="0" smtClean="0"/>
              <a:t>Az </a:t>
            </a:r>
            <a:r>
              <a:rPr lang="hu-HU" sz="1800" b="1" dirty="0"/>
              <a:t>elvégezhető anyagmozgatási munka szerint,</a:t>
            </a:r>
          </a:p>
          <a:p>
            <a:pPr lvl="1" algn="just"/>
            <a:r>
              <a:rPr lang="hu-HU" sz="1800" dirty="0" smtClean="0"/>
              <a:t>A hajtás módja szerint,</a:t>
            </a:r>
          </a:p>
          <a:p>
            <a:pPr lvl="1" algn="just"/>
            <a:r>
              <a:rPr lang="hu-HU" sz="1800" dirty="0" smtClean="0"/>
              <a:t>A működés jellege szerint,</a:t>
            </a:r>
          </a:p>
          <a:p>
            <a:pPr lvl="1" algn="just"/>
            <a:r>
              <a:rPr lang="hu-HU" sz="1800" dirty="0" smtClean="0"/>
              <a:t>A helyváltoztatás lehetősége szerint,</a:t>
            </a:r>
          </a:p>
          <a:p>
            <a:pPr lvl="1" algn="just"/>
            <a:r>
              <a:rPr lang="hu-HU" sz="1800" dirty="0" smtClean="0"/>
              <a:t>A mozgatható áru fajtája szerint.</a:t>
            </a:r>
          </a:p>
          <a:p>
            <a:pPr marL="457200" lvl="1" indent="0" algn="just">
              <a:buNone/>
            </a:pPr>
            <a:endParaRPr lang="hu-HU" sz="1800" dirty="0" smtClean="0"/>
          </a:p>
          <a:p>
            <a:pPr algn="just"/>
            <a:r>
              <a:rPr lang="hu-HU" sz="2200" b="1" dirty="0" smtClean="0"/>
              <a:t>Az elvégezhető anyagmozgatási munka szerint:</a:t>
            </a:r>
          </a:p>
          <a:p>
            <a:pPr lvl="1" algn="just">
              <a:buFontTx/>
              <a:buChar char="-"/>
            </a:pPr>
            <a:r>
              <a:rPr lang="hu-HU" sz="1800" b="1" dirty="0" smtClean="0"/>
              <a:t>Szállítógépek,</a:t>
            </a:r>
          </a:p>
          <a:p>
            <a:pPr lvl="1" algn="just">
              <a:buFontTx/>
              <a:buChar char="-"/>
            </a:pPr>
            <a:r>
              <a:rPr lang="hu-HU" sz="1800" b="1" dirty="0" smtClean="0"/>
              <a:t>Emelőgépek és</a:t>
            </a:r>
          </a:p>
          <a:p>
            <a:pPr lvl="1" algn="just">
              <a:buFontTx/>
              <a:buChar char="-"/>
            </a:pPr>
            <a:r>
              <a:rPr lang="hu-HU" sz="1800" b="1" dirty="0" smtClean="0"/>
              <a:t>Rakodógépek.</a:t>
            </a:r>
          </a:p>
          <a:p>
            <a:pPr marL="457200" lvl="1" indent="0" algn="just">
              <a:buNone/>
            </a:pPr>
            <a:endParaRPr lang="hu-HU" sz="1800" dirty="0" smtClean="0"/>
          </a:p>
          <a:p>
            <a:pPr algn="just"/>
            <a:r>
              <a:rPr lang="hu-HU" sz="2200" dirty="0" smtClean="0"/>
              <a:t>Működési jelleg szerint:</a:t>
            </a:r>
          </a:p>
          <a:p>
            <a:pPr lvl="1" algn="just"/>
            <a:r>
              <a:rPr lang="hu-HU" sz="1800" dirty="0" smtClean="0"/>
              <a:t>Folyamatos működésű,</a:t>
            </a:r>
          </a:p>
          <a:p>
            <a:pPr lvl="1" algn="just"/>
            <a:r>
              <a:rPr lang="hu-HU" sz="1800" dirty="0" smtClean="0"/>
              <a:t>Szakaszos működésű</a:t>
            </a:r>
          </a:p>
          <a:p>
            <a:pPr algn="just">
              <a:buNone/>
            </a:pPr>
            <a:r>
              <a:rPr lang="hu-HU" sz="2200" dirty="0" smtClean="0"/>
              <a:t>	anyagmozgató gép.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 lnSpcReduction="10000"/>
          </a:bodyPr>
          <a:lstStyle/>
          <a:p>
            <a:r>
              <a:rPr lang="hu-HU" sz="2200" dirty="0" smtClean="0"/>
              <a:t>A helyváltoztatás lehetősége szerint:</a:t>
            </a:r>
          </a:p>
          <a:p>
            <a:pPr lvl="1"/>
            <a:r>
              <a:rPr lang="hu-HU" sz="1800" dirty="0" smtClean="0"/>
              <a:t>Beépített,</a:t>
            </a:r>
          </a:p>
          <a:p>
            <a:pPr lvl="1"/>
            <a:r>
              <a:rPr lang="hu-HU" sz="1800" dirty="0" smtClean="0"/>
              <a:t>Áthelyezhető,</a:t>
            </a:r>
          </a:p>
          <a:p>
            <a:pPr lvl="1"/>
            <a:r>
              <a:rPr lang="hu-HU" sz="1800" dirty="0" smtClean="0"/>
              <a:t>Kötött pályán mozgó,</a:t>
            </a:r>
          </a:p>
          <a:p>
            <a:pPr lvl="1"/>
            <a:r>
              <a:rPr lang="hu-HU" sz="1800" dirty="0" smtClean="0"/>
              <a:t>Szabad pályán mozgó</a:t>
            </a:r>
          </a:p>
          <a:p>
            <a:pPr>
              <a:buNone/>
            </a:pPr>
            <a:r>
              <a:rPr lang="hu-HU" sz="2200" dirty="0" smtClean="0"/>
              <a:t>	anyagmozgató gépek.</a:t>
            </a:r>
          </a:p>
          <a:p>
            <a:r>
              <a:rPr lang="hu-HU" sz="2200" dirty="0" smtClean="0"/>
              <a:t>A mozgatandó áru fajtája szerint:</a:t>
            </a:r>
          </a:p>
          <a:p>
            <a:pPr lvl="1"/>
            <a:r>
              <a:rPr lang="hu-HU" sz="1800" dirty="0" smtClean="0"/>
              <a:t>Darabáru,</a:t>
            </a:r>
          </a:p>
          <a:p>
            <a:pPr lvl="1"/>
            <a:r>
              <a:rPr lang="hu-HU" sz="1800" dirty="0" smtClean="0"/>
              <a:t>Darabos ömlesztett áruk,</a:t>
            </a:r>
          </a:p>
          <a:p>
            <a:pPr lvl="1"/>
            <a:r>
              <a:rPr lang="hu-HU" sz="1800" dirty="0" smtClean="0"/>
              <a:t>Apródarabos ömlesztett áruk,</a:t>
            </a:r>
          </a:p>
          <a:p>
            <a:pPr lvl="1"/>
            <a:r>
              <a:rPr lang="hu-HU" sz="1800" dirty="0" smtClean="0"/>
              <a:t>Por alakú ömlesztett áruk,</a:t>
            </a:r>
          </a:p>
          <a:p>
            <a:pPr lvl="1"/>
            <a:r>
              <a:rPr lang="hu-HU" sz="1800" dirty="0" smtClean="0"/>
              <a:t>Folyékony áruk.</a:t>
            </a:r>
            <a:endParaRPr lang="hu-HU" sz="2200" dirty="0" smtClean="0"/>
          </a:p>
          <a:p>
            <a:r>
              <a:rPr lang="hu-HU" sz="2200" dirty="0" smtClean="0"/>
              <a:t>A tananyag sorrendje:</a:t>
            </a:r>
          </a:p>
          <a:p>
            <a:pPr lvl="1"/>
            <a:r>
              <a:rPr lang="hu-HU" sz="1800" dirty="0" smtClean="0"/>
              <a:t>Kézi anyagmozgató eszközök,</a:t>
            </a:r>
          </a:p>
          <a:p>
            <a:pPr lvl="1"/>
            <a:r>
              <a:rPr lang="hu-HU" sz="1800" dirty="0" smtClean="0"/>
              <a:t>Folyamatos működés szállítógépek,</a:t>
            </a:r>
          </a:p>
          <a:p>
            <a:pPr lvl="1"/>
            <a:r>
              <a:rPr lang="hu-HU" sz="1800" dirty="0" smtClean="0"/>
              <a:t>Szakaszos működésű szállítógépek,</a:t>
            </a:r>
          </a:p>
          <a:p>
            <a:pPr lvl="1"/>
            <a:r>
              <a:rPr lang="hu-HU" sz="1800" dirty="0" smtClean="0"/>
              <a:t>Emelőgépek,</a:t>
            </a:r>
          </a:p>
          <a:p>
            <a:pPr lvl="1"/>
            <a:r>
              <a:rPr lang="hu-HU" sz="1800" dirty="0" smtClean="0"/>
              <a:t>Rakodógépek.</a:t>
            </a:r>
          </a:p>
          <a:p>
            <a:pPr lvl="1"/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dirty="0" smtClean="0"/>
              <a:t>	5.1 Kézi anyagmozgató eszközök</a:t>
            </a:r>
          </a:p>
          <a:p>
            <a:endParaRPr lang="hu-HU" sz="2200" b="1" dirty="0" smtClean="0"/>
          </a:p>
          <a:p>
            <a:endParaRPr lang="hu-HU" sz="2200" b="1" dirty="0" smtClean="0"/>
          </a:p>
          <a:p>
            <a:endParaRPr lang="hu-HU" sz="2200" b="1" dirty="0" smtClean="0"/>
          </a:p>
          <a:p>
            <a:endParaRPr lang="hu-HU" sz="2200" b="1" dirty="0" smtClean="0"/>
          </a:p>
          <a:p>
            <a:endParaRPr lang="hu-HU" sz="2200" b="1" dirty="0" smtClean="0"/>
          </a:p>
          <a:p>
            <a:endParaRPr lang="hu-HU" sz="2200" b="1" dirty="0" smtClean="0"/>
          </a:p>
          <a:p>
            <a:endParaRPr lang="hu-HU" sz="2200" b="1" dirty="0" smtClean="0"/>
          </a:p>
          <a:p>
            <a:endParaRPr lang="hu-HU" sz="2200" b="1" dirty="0" smtClean="0"/>
          </a:p>
          <a:p>
            <a:endParaRPr lang="hu-HU" sz="2200" b="1" dirty="0" smtClean="0"/>
          </a:p>
          <a:p>
            <a:pPr>
              <a:buNone/>
            </a:pPr>
            <a:endParaRPr lang="hu-HU" sz="2200" b="1" dirty="0" smtClean="0"/>
          </a:p>
          <a:p>
            <a:endParaRPr lang="hu-HU" sz="2200" b="1" dirty="0" smtClean="0"/>
          </a:p>
          <a:p>
            <a:r>
              <a:rPr lang="hu-HU" sz="2200" dirty="0" smtClean="0"/>
              <a:t>Ide tartoznak a korábban bemutatott </a:t>
            </a:r>
            <a:r>
              <a:rPr lang="hu-HU" sz="2200" dirty="0" err="1" smtClean="0"/>
              <a:t>ER-képző</a:t>
            </a:r>
            <a:r>
              <a:rPr lang="hu-HU" sz="2200" dirty="0" smtClean="0"/>
              <a:t> eszközök is.</a:t>
            </a:r>
          </a:p>
          <a:p>
            <a:endParaRPr lang="hu-HU" sz="2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162877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140968"/>
            <a:ext cx="816793" cy="171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3356992"/>
            <a:ext cx="78581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3429000"/>
            <a:ext cx="1500198" cy="1369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1124744"/>
            <a:ext cx="3038276" cy="1798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4" y="1124744"/>
            <a:ext cx="2472741" cy="1845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1" y="3212976"/>
            <a:ext cx="4239645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dirty="0" smtClean="0"/>
              <a:t>	5.2 Folyamatos működésű szállítógépek</a:t>
            </a:r>
          </a:p>
          <a:p>
            <a:r>
              <a:rPr lang="hu-HU" sz="2200" dirty="0" smtClean="0"/>
              <a:t>Folyamatos működésű szállítógépek jellemzői:</a:t>
            </a:r>
          </a:p>
          <a:p>
            <a:pPr lvl="1"/>
            <a:r>
              <a:rPr lang="hu-HU" sz="1800" dirty="0" smtClean="0"/>
              <a:t>Egyenletes táplálás esetén egyenletes anyagáramlás, illetve ütemes darabáruk esetén,</a:t>
            </a:r>
          </a:p>
          <a:p>
            <a:pPr lvl="1"/>
            <a:r>
              <a:rPr lang="hu-HU" sz="1800" dirty="0" smtClean="0"/>
              <a:t>Teljesítőképességük független a kezelőszemély begyakorlottságától,</a:t>
            </a:r>
          </a:p>
          <a:p>
            <a:pPr lvl="1"/>
            <a:r>
              <a:rPr lang="hu-HU" sz="1800" dirty="0" smtClean="0"/>
              <a:t>Teljesítőképességük független a szállítási távolságtól,</a:t>
            </a:r>
          </a:p>
          <a:p>
            <a:pPr lvl="1"/>
            <a:r>
              <a:rPr lang="hu-HU" sz="1800" dirty="0" smtClean="0"/>
              <a:t>Az anyag feladása, ill. leadása meghatározott helyen történik.</a:t>
            </a:r>
          </a:p>
          <a:p>
            <a:r>
              <a:rPr lang="hu-HU" sz="2200" dirty="0" smtClean="0"/>
              <a:t>Fajtái:</a:t>
            </a:r>
          </a:p>
          <a:p>
            <a:pPr lvl="1"/>
            <a:r>
              <a:rPr lang="hu-HU" sz="1800" dirty="0" smtClean="0"/>
              <a:t>Vonóelemes szállítógépek,</a:t>
            </a:r>
          </a:p>
          <a:p>
            <a:pPr lvl="1"/>
            <a:r>
              <a:rPr lang="hu-HU" sz="1800" dirty="0" smtClean="0"/>
              <a:t>Vonóelem nélküli szállítógépek.</a:t>
            </a:r>
          </a:p>
          <a:p>
            <a:pPr lvl="1"/>
            <a:endParaRPr lang="hu-HU" sz="1800" dirty="0" smtClean="0"/>
          </a:p>
          <a:p>
            <a:r>
              <a:rPr lang="hu-HU" sz="2200" dirty="0" smtClean="0"/>
              <a:t>A </a:t>
            </a:r>
            <a:r>
              <a:rPr lang="hu-HU" sz="2200" i="1" dirty="0" smtClean="0"/>
              <a:t>vonóelemes folyamatos működésű szállítógépek</a:t>
            </a:r>
            <a:r>
              <a:rPr lang="hu-HU" sz="2200" dirty="0" smtClean="0"/>
              <a:t> jellemzői:</a:t>
            </a:r>
          </a:p>
          <a:p>
            <a:pPr lvl="1"/>
            <a:r>
              <a:rPr lang="hu-HU" sz="1800" dirty="0" smtClean="0"/>
              <a:t>Az anyag, a vonó- és a szállítóelem együtt mozog,</a:t>
            </a:r>
          </a:p>
          <a:p>
            <a:pPr lvl="1"/>
            <a:r>
              <a:rPr lang="hu-HU" sz="1800" dirty="0" smtClean="0"/>
              <a:t>A hasznos és üresjáratok időben egybe esnek,</a:t>
            </a:r>
          </a:p>
          <a:p>
            <a:pPr lvl="1"/>
            <a:r>
              <a:rPr lang="hu-HU" sz="1800" dirty="0" smtClean="0"/>
              <a:t>Vonóelemük végtelenített.</a:t>
            </a:r>
          </a:p>
          <a:p>
            <a:pPr lvl="1"/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hu-HU" sz="2200" dirty="0" smtClean="0"/>
              <a:t>Szerkezeti részek:</a:t>
            </a:r>
          </a:p>
          <a:p>
            <a:pPr lvl="1"/>
            <a:r>
              <a:rPr lang="hu-HU" sz="1800" dirty="0" smtClean="0"/>
              <a:t>Vonóelem,</a:t>
            </a:r>
          </a:p>
          <a:p>
            <a:pPr lvl="1"/>
            <a:r>
              <a:rPr lang="hu-HU" sz="1800" dirty="0" smtClean="0"/>
              <a:t>Szállítóelem,</a:t>
            </a:r>
          </a:p>
          <a:p>
            <a:pPr lvl="1"/>
            <a:r>
              <a:rPr lang="hu-HU" sz="1800" dirty="0" smtClean="0"/>
              <a:t>Terelő elemek,</a:t>
            </a:r>
          </a:p>
          <a:p>
            <a:pPr lvl="1"/>
            <a:r>
              <a:rPr lang="hu-HU" sz="1800" dirty="0" smtClean="0"/>
              <a:t>Feszítőszerkezet,</a:t>
            </a:r>
          </a:p>
          <a:p>
            <a:pPr lvl="1"/>
            <a:r>
              <a:rPr lang="hu-HU" sz="1800" dirty="0" smtClean="0"/>
              <a:t>Hajtás,</a:t>
            </a:r>
          </a:p>
          <a:p>
            <a:pPr lvl="1"/>
            <a:r>
              <a:rPr lang="hu-HU" sz="1800" dirty="0" smtClean="0"/>
              <a:t>Vázszerkezet.</a:t>
            </a:r>
          </a:p>
          <a:p>
            <a:pPr lvl="1"/>
            <a:endParaRPr lang="hu-HU" sz="1800" dirty="0" smtClean="0"/>
          </a:p>
          <a:p>
            <a:r>
              <a:rPr lang="hu-HU" sz="2200" dirty="0" smtClean="0"/>
              <a:t>Ebbe a családba tartoznak:</a:t>
            </a:r>
          </a:p>
          <a:p>
            <a:pPr lvl="1"/>
            <a:r>
              <a:rPr lang="hu-HU" sz="1800" dirty="0" smtClean="0"/>
              <a:t>Hevederes és csuklótagos szállítószalagok,</a:t>
            </a:r>
          </a:p>
          <a:p>
            <a:pPr lvl="1"/>
            <a:r>
              <a:rPr lang="hu-HU" sz="1800" dirty="0" err="1" smtClean="0"/>
              <a:t>Konvejorok</a:t>
            </a:r>
            <a:r>
              <a:rPr lang="hu-HU" sz="1800" dirty="0"/>
              <a:t>,</a:t>
            </a:r>
            <a:endParaRPr lang="hu-HU" sz="1800" dirty="0" smtClean="0"/>
          </a:p>
          <a:p>
            <a:pPr lvl="1"/>
            <a:r>
              <a:rPr lang="hu-HU" sz="1800" dirty="0" smtClean="0"/>
              <a:t>Kaparószalagok,</a:t>
            </a:r>
          </a:p>
          <a:p>
            <a:pPr lvl="1"/>
            <a:r>
              <a:rPr lang="hu-HU" sz="1800" dirty="0" err="1" smtClean="0"/>
              <a:t>Rédlerek</a:t>
            </a:r>
            <a:r>
              <a:rPr lang="hu-HU" sz="1800" dirty="0" smtClean="0"/>
              <a:t> (bordás szállítóláncok),</a:t>
            </a:r>
          </a:p>
          <a:p>
            <a:pPr lvl="1"/>
            <a:r>
              <a:rPr lang="hu-HU" sz="1800" dirty="0" smtClean="0"/>
              <a:t>Elevátorok.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3579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5.2.1 Hevederes szállítószalag</a:t>
            </a:r>
          </a:p>
          <a:p>
            <a:r>
              <a:rPr lang="hu-HU" sz="2200" dirty="0" smtClean="0"/>
              <a:t>A heveder alátámasztása </a:t>
            </a:r>
          </a:p>
          <a:p>
            <a:pPr>
              <a:buNone/>
            </a:pPr>
            <a:r>
              <a:rPr lang="hu-HU" sz="2200" dirty="0" smtClean="0"/>
              <a:t>	görgőkkel vagy </a:t>
            </a:r>
            <a:r>
              <a:rPr lang="hu-HU" sz="2200" dirty="0" err="1" smtClean="0"/>
              <a:t>csúszólappal</a:t>
            </a:r>
            <a:r>
              <a:rPr lang="hu-HU" sz="2200" dirty="0" smtClean="0"/>
              <a:t>.</a:t>
            </a:r>
          </a:p>
          <a:p>
            <a:r>
              <a:rPr lang="hu-HU" sz="2200" dirty="0" smtClean="0"/>
              <a:t>Helyhez kötött és áthelyezhető</a:t>
            </a:r>
          </a:p>
          <a:p>
            <a:pPr>
              <a:buNone/>
            </a:pPr>
            <a:r>
              <a:rPr lang="hu-HU" sz="2200" dirty="0" smtClean="0"/>
              <a:t>	(gördíthető) kivitel.</a:t>
            </a:r>
            <a:endParaRPr lang="hu-HU" sz="2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642918"/>
            <a:ext cx="2857520" cy="2339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3000372"/>
            <a:ext cx="2143140" cy="95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2373678"/>
            <a:ext cx="1681241" cy="1650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67486" y="4540425"/>
            <a:ext cx="2205042" cy="1586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Csaba\Documents\Saját beolvasások\Gumiheveder km.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84" y="2373678"/>
            <a:ext cx="2934493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saba\Documents\Saját beolvasások\Heveder végtelenítés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528" y="4544150"/>
            <a:ext cx="2734556" cy="84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saba\Documents\Saját beolvasások\Sodronyhevederek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84" y="5157192"/>
            <a:ext cx="3455819" cy="110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Csaba\Documents\Saját beolvasások\Acélbetétes heveder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56" y="3381783"/>
            <a:ext cx="2712548" cy="14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500858"/>
          </a:xfrm>
        </p:spPr>
        <p:txBody>
          <a:bodyPr>
            <a:normAutofit/>
          </a:bodyPr>
          <a:lstStyle/>
          <a:p>
            <a:r>
              <a:rPr lang="hu-HU" sz="2200" dirty="0" smtClean="0"/>
              <a:t>Görgős alátámasztási megoldások.</a:t>
            </a:r>
          </a:p>
          <a:p>
            <a:r>
              <a:rPr lang="hu-HU" sz="2200" dirty="0" smtClean="0"/>
              <a:t>Hevederfeszítő szerkezetek.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r>
              <a:rPr lang="hu-HU" sz="2200" dirty="0" smtClean="0"/>
              <a:t>Lekotró lap </a:t>
            </a:r>
            <a:r>
              <a:rPr lang="hu-HU" sz="2200" smtClean="0"/>
              <a:t>és lekotró eke</a:t>
            </a:r>
            <a:endParaRPr lang="hu-HU" sz="2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4786322"/>
            <a:ext cx="3000380" cy="1768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4786322"/>
            <a:ext cx="3000396" cy="1769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500042"/>
            <a:ext cx="3171830" cy="3235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43042" y="1071546"/>
            <a:ext cx="2886469" cy="3062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5720" y="214290"/>
            <a:ext cx="8643998" cy="6500858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Csuklótagos szállítószalagok</a:t>
            </a:r>
          </a:p>
          <a:p>
            <a:r>
              <a:rPr lang="hu-HU" sz="1800" dirty="0" smtClean="0"/>
              <a:t>Ezeket a rendszereket ott alkalmazzák, ahol gumihevederrel nem szállítható, magas hőmérsékletű, nehéz vagy erősen tapadó anyagot kell továbbítani. Ömlesztett tömegáruk és nagysúlyú darabáruk vízszintes vagy kis emelkedésű szállítására alkalmas.</a:t>
            </a:r>
          </a:p>
          <a:p>
            <a:r>
              <a:rPr lang="hu-HU" sz="1800" dirty="0" smtClean="0"/>
              <a:t>Működési elve a gumihevederes szállítószalagtól annyiban tér el, hogy itt a vonó- és a szállítóelemek különválnak. Legfontosabb részük az egymástól 200 – 500 mm távolságban lévő görgős tengelyek és az ezeket összekötő vonólánc. A vonólánc által vontatott görgős tengelyek idomacélból készült  pályaszerkezeten gördülnek.</a:t>
            </a:r>
          </a:p>
          <a:p>
            <a:r>
              <a:rPr lang="hu-HU" sz="1800" dirty="0" smtClean="0"/>
              <a:t>A görgők tengelyekhez csatlakoznak az összefüggő szállítófelületet </a:t>
            </a:r>
          </a:p>
          <a:p>
            <a:pPr marL="0" indent="0">
              <a:buNone/>
            </a:pPr>
            <a:r>
              <a:rPr lang="hu-HU" sz="1800" dirty="0" smtClean="0"/>
              <a:t>       képező szállító	elemek, amelyek falapok, acéllemezek vagy</a:t>
            </a:r>
          </a:p>
          <a:p>
            <a:pPr>
              <a:buNone/>
            </a:pPr>
            <a:r>
              <a:rPr lang="hu-HU" sz="1800" dirty="0" smtClean="0"/>
              <a:t>	oldalfalakkal ellátott „szekrények” lehetnek.</a:t>
            </a:r>
            <a:endParaRPr lang="hu-HU" sz="1800" dirty="0"/>
          </a:p>
        </p:txBody>
      </p:sp>
      <p:pic>
        <p:nvPicPr>
          <p:cNvPr id="2" name="Picture 2" descr="C:\Users\Csaba\Documents\Oktatás\Rajzok\am. gépek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331" y="3667864"/>
            <a:ext cx="2462010" cy="195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Csaba\Documents\Oktatás\Rajzok\am. gépek100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89040"/>
            <a:ext cx="460247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r>
              <a:rPr lang="hu-HU" sz="2200" dirty="0" smtClean="0"/>
              <a:t>Csuklótagos szállítószalag repülőtéri alkalmazása </a:t>
            </a:r>
            <a:endParaRPr lang="hu-HU" sz="22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789040"/>
            <a:ext cx="2849314" cy="220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723900"/>
            <a:ext cx="5378929" cy="356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357982"/>
          </a:xfrm>
        </p:spPr>
        <p:txBody>
          <a:bodyPr>
            <a:normAutofit/>
          </a:bodyPr>
          <a:lstStyle/>
          <a:p>
            <a:r>
              <a:rPr lang="hu-HU" sz="2200" dirty="0" smtClean="0"/>
              <a:t>Speciális hevederes szállítópályák.</a:t>
            </a:r>
          </a:p>
          <a:p>
            <a:pPr lvl="1"/>
            <a:r>
              <a:rPr lang="hu-HU" sz="1800" dirty="0" err="1" smtClean="0"/>
              <a:t>Strech</a:t>
            </a:r>
            <a:r>
              <a:rPr lang="hu-HU" sz="1800" dirty="0" smtClean="0"/>
              <a:t> – A – </a:t>
            </a:r>
            <a:r>
              <a:rPr lang="hu-HU" sz="1800" dirty="0" err="1" smtClean="0"/>
              <a:t>Trough</a:t>
            </a:r>
            <a:r>
              <a:rPr lang="hu-HU" sz="1800" dirty="0" smtClean="0"/>
              <a:t> rendszerű hevederrel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>
              <a:buNone/>
            </a:pPr>
            <a:endParaRPr lang="hu-HU" sz="1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428737"/>
            <a:ext cx="408322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285728"/>
            <a:ext cx="150189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2143115"/>
            <a:ext cx="2714644" cy="4373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09" y="2571744"/>
            <a:ext cx="4479163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lvl="1"/>
            <a:r>
              <a:rPr lang="hu-HU" sz="1800" dirty="0" smtClean="0"/>
              <a:t>PIPE rendszerű hevederrel</a:t>
            </a:r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r>
              <a:rPr lang="hu-HU" sz="1800" dirty="0" smtClean="0"/>
              <a:t>SICON rendszerű függesztett hevederrel</a:t>
            </a:r>
            <a:endParaRPr lang="hu-HU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071546"/>
            <a:ext cx="3714776" cy="2160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500042"/>
            <a:ext cx="1981203" cy="3032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16" y="571480"/>
            <a:ext cx="1928815" cy="2495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14" y="4000504"/>
            <a:ext cx="2700337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7686" y="4000504"/>
            <a:ext cx="32378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lvl="1"/>
            <a:r>
              <a:rPr lang="hu-HU" sz="1800" dirty="0" smtClean="0"/>
              <a:t>SICON rendszer hajtása</a:t>
            </a:r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>
              <a:buNone/>
            </a:pPr>
            <a:endParaRPr lang="hu-HU" sz="1800" dirty="0" smtClean="0"/>
          </a:p>
          <a:p>
            <a:pPr lvl="1"/>
            <a:r>
              <a:rPr lang="hu-HU" sz="1800" dirty="0" smtClean="0"/>
              <a:t>U-CON Q rendszerű szállítópálya</a:t>
            </a:r>
            <a:endParaRPr lang="hu-HU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071546"/>
            <a:ext cx="4281491" cy="2351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4143380"/>
            <a:ext cx="2071702" cy="181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7" y="3929066"/>
            <a:ext cx="226090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5.2.2 </a:t>
            </a:r>
            <a:r>
              <a:rPr lang="hu-HU" sz="2400" b="1" dirty="0" err="1">
                <a:latin typeface="Times New Roman" pitchFamily="18" charset="0"/>
                <a:cs typeface="Times New Roman" pitchFamily="18" charset="0"/>
              </a:rPr>
              <a:t>Konvejorok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1900" dirty="0"/>
              <a:t>A </a:t>
            </a:r>
            <a:r>
              <a:rPr lang="hu-HU" sz="1900" dirty="0" err="1"/>
              <a:t>konvejorok</a:t>
            </a:r>
            <a:r>
              <a:rPr lang="hu-HU" sz="1900" dirty="0"/>
              <a:t> darabáruk, ritkábban szállítóedényekbe helyezett ömlesztett áruk üzemrészek közötti és raktári mozgatásánál, valamint termelőegységek között használatosak.</a:t>
            </a:r>
          </a:p>
          <a:p>
            <a:r>
              <a:rPr lang="hu-HU" sz="1900" dirty="0"/>
              <a:t>Fajtái:</a:t>
            </a:r>
          </a:p>
          <a:p>
            <a:pPr lvl="1"/>
            <a:r>
              <a:rPr lang="hu-HU" sz="1600" dirty="0" err="1"/>
              <a:t>Függőkonvejorok</a:t>
            </a:r>
            <a:endParaRPr lang="hu-HU" sz="1600" dirty="0"/>
          </a:p>
          <a:p>
            <a:pPr lvl="2"/>
            <a:r>
              <a:rPr lang="hu-HU" sz="1400" dirty="0"/>
              <a:t>Könnyű vagy egypályás,</a:t>
            </a:r>
          </a:p>
          <a:p>
            <a:pPr lvl="2"/>
            <a:r>
              <a:rPr lang="hu-HU" sz="1400" dirty="0"/>
              <a:t>Nehéz vagy kétpályás.</a:t>
            </a:r>
          </a:p>
          <a:p>
            <a:pPr lvl="1"/>
            <a:r>
              <a:rPr lang="hu-HU" sz="1600" dirty="0"/>
              <a:t>Vontató láncpályák ,</a:t>
            </a:r>
          </a:p>
          <a:p>
            <a:pPr lvl="1"/>
            <a:r>
              <a:rPr lang="hu-HU" sz="1600" dirty="0"/>
              <a:t>Mozgóasztalok.</a:t>
            </a:r>
          </a:p>
          <a:p>
            <a:pPr lvl="1">
              <a:buNone/>
            </a:pPr>
            <a:endParaRPr lang="hu-HU" sz="1600" dirty="0"/>
          </a:p>
          <a:p>
            <a:pPr lvl="1">
              <a:buNone/>
            </a:pPr>
            <a:endParaRPr lang="hu-HU" sz="1600" dirty="0"/>
          </a:p>
          <a:p>
            <a:r>
              <a:rPr lang="hu-HU" sz="2400" i="1" dirty="0" err="1"/>
              <a:t>Függőkonvejorok</a:t>
            </a:r>
            <a:endParaRPr lang="hu-HU" sz="2400" i="1" dirty="0"/>
          </a:p>
          <a:p>
            <a:r>
              <a:rPr lang="hu-HU" sz="1900" dirty="0"/>
              <a:t>Térbeli szállítást is lehetővé tevő </a:t>
            </a:r>
          </a:p>
          <a:p>
            <a:pPr>
              <a:buNone/>
            </a:pPr>
            <a:r>
              <a:rPr lang="hu-HU" sz="1900" dirty="0"/>
              <a:t>	rendszerek, főleg darabáruk, </a:t>
            </a:r>
          </a:p>
          <a:p>
            <a:pPr>
              <a:buNone/>
            </a:pPr>
            <a:r>
              <a:rPr lang="hu-HU" sz="1900" dirty="0"/>
              <a:t>	alkatrészek mozgatásához használják.</a:t>
            </a:r>
          </a:p>
          <a:p>
            <a:r>
              <a:rPr lang="hu-HU" sz="1900" dirty="0"/>
              <a:t>Egypályás rendszerben egy vezető-</a:t>
            </a:r>
          </a:p>
          <a:p>
            <a:pPr>
              <a:buNone/>
            </a:pPr>
            <a:r>
              <a:rPr lang="hu-HU" sz="1900" dirty="0"/>
              <a:t>	sínen futnak a görgők, kétpályás</a:t>
            </a:r>
          </a:p>
          <a:p>
            <a:pPr>
              <a:buNone/>
            </a:pPr>
            <a:r>
              <a:rPr lang="hu-HU" sz="1900" dirty="0"/>
              <a:t>	esetben két vezetősín van, az egyiken</a:t>
            </a:r>
          </a:p>
          <a:p>
            <a:pPr>
              <a:buNone/>
            </a:pPr>
            <a:r>
              <a:rPr lang="hu-HU" sz="1900" dirty="0"/>
              <a:t>	a görgőkre függesztett vonóelem, a</a:t>
            </a:r>
          </a:p>
          <a:p>
            <a:pPr>
              <a:buNone/>
            </a:pPr>
            <a:r>
              <a:rPr lang="hu-HU" sz="1900" dirty="0"/>
              <a:t>	 másikon a </a:t>
            </a:r>
            <a:r>
              <a:rPr lang="hu-HU" sz="1900" dirty="0" err="1"/>
              <a:t>függeszték</a:t>
            </a:r>
            <a:r>
              <a:rPr lang="hu-HU" sz="1900" dirty="0"/>
              <a:t> halad.</a:t>
            </a:r>
          </a:p>
          <a:p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3068960"/>
            <a:ext cx="2808599" cy="3373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737663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336704"/>
          </a:xfrm>
        </p:spPr>
        <p:txBody>
          <a:bodyPr>
            <a:normAutofit/>
          </a:bodyPr>
          <a:lstStyle/>
          <a:p>
            <a:r>
              <a:rPr lang="hu-HU" sz="2200" dirty="0"/>
              <a:t>A </a:t>
            </a:r>
            <a:r>
              <a:rPr lang="hu-HU" sz="2200" dirty="0" err="1"/>
              <a:t>függőkonvejorokat</a:t>
            </a:r>
            <a:r>
              <a:rPr lang="hu-HU" sz="2200" dirty="0"/>
              <a:t> rendszerint folyamatos és csak ritkán szakaszos üzemben alkalmazzák.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5400" dirty="0"/>
              <a:t>				                     </a:t>
            </a:r>
            <a:r>
              <a:rPr lang="hu-HU" sz="5400" dirty="0" smtClean="0"/>
              <a:t>                                 							  </a:t>
            </a:r>
            <a:r>
              <a:rPr lang="hu-HU" sz="1400" dirty="0" smtClean="0"/>
              <a:t>1 </a:t>
            </a:r>
            <a:r>
              <a:rPr lang="hu-HU" sz="1400" dirty="0"/>
              <a:t>– pálya,</a:t>
            </a:r>
          </a:p>
          <a:p>
            <a:pPr marL="0" indent="0">
              <a:buNone/>
            </a:pPr>
            <a:r>
              <a:rPr lang="hu-HU" sz="1400" dirty="0"/>
              <a:t>                                                                                                                                                                         </a:t>
            </a:r>
            <a:r>
              <a:rPr lang="hu-HU" sz="1400" dirty="0" smtClean="0"/>
              <a:t> </a:t>
            </a:r>
            <a:r>
              <a:rPr lang="hu-HU" sz="1400" dirty="0"/>
              <a:t>2 – futóelemek,</a:t>
            </a:r>
          </a:p>
          <a:p>
            <a:pPr marL="0" indent="0">
              <a:buNone/>
            </a:pPr>
            <a:r>
              <a:rPr lang="hu-HU" sz="1400" dirty="0"/>
              <a:t>                                                                                                                                                                         </a:t>
            </a:r>
            <a:r>
              <a:rPr lang="hu-HU" sz="1400" dirty="0" smtClean="0"/>
              <a:t> </a:t>
            </a:r>
            <a:r>
              <a:rPr lang="hu-HU" sz="1400" dirty="0"/>
              <a:t>3 – vonóelem,</a:t>
            </a:r>
          </a:p>
          <a:p>
            <a:pPr marL="0" indent="0">
              <a:buNone/>
            </a:pPr>
            <a:r>
              <a:rPr lang="hu-HU" sz="1400" dirty="0"/>
              <a:t>                                                                                                                                                                          </a:t>
            </a:r>
            <a:r>
              <a:rPr lang="hu-HU" sz="1400" dirty="0" smtClean="0"/>
              <a:t>4 </a:t>
            </a:r>
            <a:r>
              <a:rPr lang="hu-HU" sz="1400" dirty="0"/>
              <a:t>– tartóelemek,</a:t>
            </a:r>
          </a:p>
          <a:p>
            <a:pPr marL="0" indent="0">
              <a:buNone/>
            </a:pPr>
            <a:r>
              <a:rPr lang="hu-HU" sz="1400" dirty="0"/>
              <a:t>                                                                                                                                                                          </a:t>
            </a:r>
            <a:r>
              <a:rPr lang="hu-HU" sz="1400" dirty="0" smtClean="0"/>
              <a:t>5 </a:t>
            </a:r>
            <a:r>
              <a:rPr lang="hu-HU" sz="1400" dirty="0"/>
              <a:t>– szállítóelemek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</p:txBody>
      </p:sp>
      <p:pic>
        <p:nvPicPr>
          <p:cNvPr id="4" name="Picture 2" descr="C:\Users\Csaba\Documents\Oktatás\Rajzok\am. gépek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573" y="548681"/>
            <a:ext cx="2778875" cy="158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340625"/>
            <a:ext cx="4703376" cy="4432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3561" y="3501008"/>
            <a:ext cx="1928826" cy="1370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80667" y="4871636"/>
            <a:ext cx="1331693" cy="820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564" y="5663502"/>
            <a:ext cx="2428892" cy="91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164665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480720"/>
          </a:xfrm>
        </p:spPr>
        <p:txBody>
          <a:bodyPr/>
          <a:lstStyle/>
          <a:p>
            <a:r>
              <a:rPr lang="hu-HU" sz="2200" dirty="0"/>
              <a:t>A pálya és a futóelem kapcsolata.</a:t>
            </a:r>
          </a:p>
          <a:p>
            <a:pPr>
              <a:buNone/>
            </a:pPr>
            <a:endParaRPr lang="hu-HU" sz="2200" dirty="0"/>
          </a:p>
          <a:p>
            <a:r>
              <a:rPr lang="hu-HU" sz="2200" dirty="0"/>
              <a:t>Szereldei </a:t>
            </a:r>
            <a:r>
              <a:rPr lang="hu-HU" sz="2200" dirty="0" err="1"/>
              <a:t>függőkonvejorok</a:t>
            </a:r>
            <a:r>
              <a:rPr lang="hu-HU" sz="2200" dirty="0"/>
              <a:t> fordító-</a:t>
            </a:r>
          </a:p>
          <a:p>
            <a:pPr>
              <a:buNone/>
            </a:pPr>
            <a:r>
              <a:rPr lang="hu-HU" sz="2200" dirty="0"/>
              <a:t>	berendezéssel.</a:t>
            </a:r>
          </a:p>
          <a:p>
            <a:endParaRPr lang="hu-HU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143" y="2276872"/>
            <a:ext cx="38290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933056"/>
            <a:ext cx="38576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75546" y="332656"/>
            <a:ext cx="2633666" cy="1623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2060848"/>
            <a:ext cx="3528392" cy="4528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7381583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88640"/>
            <a:ext cx="9036496" cy="6480720"/>
          </a:xfrm>
        </p:spPr>
        <p:txBody>
          <a:bodyPr/>
          <a:lstStyle/>
          <a:p>
            <a:r>
              <a:rPr lang="hu-HU" sz="2200" dirty="0" err="1"/>
              <a:t>Függőkonvejor</a:t>
            </a:r>
            <a:r>
              <a:rPr lang="hu-HU" dirty="0"/>
              <a:t> </a:t>
            </a:r>
            <a:r>
              <a:rPr lang="hu-HU" sz="2200" dirty="0"/>
              <a:t>alkalmazások a gépiparban.</a:t>
            </a:r>
          </a:p>
          <a:p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424423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3756" y="1061896"/>
            <a:ext cx="4359768" cy="4959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236727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44623"/>
            <a:ext cx="8928992" cy="676281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hu-HU" sz="1800" dirty="0"/>
              <a:t>A </a:t>
            </a:r>
            <a:r>
              <a:rPr lang="hu-HU" sz="1800" i="1" dirty="0"/>
              <a:t>futóelemek</a:t>
            </a:r>
            <a:r>
              <a:rPr lang="hu-HU" sz="1800" dirty="0"/>
              <a:t> görgőkből és futómű vázból állnak. Ezek egymástól mért távolsága a megkívánt teljesítő- ill. teherbíró-képességtől függ. </a:t>
            </a:r>
          </a:p>
          <a:p>
            <a:pPr>
              <a:spcBef>
                <a:spcPts val="0"/>
              </a:spcBef>
            </a:pPr>
            <a:r>
              <a:rPr lang="hu-HU" sz="1800" dirty="0"/>
              <a:t>A </a:t>
            </a:r>
            <a:r>
              <a:rPr lang="hu-HU" sz="1800" i="1" dirty="0"/>
              <a:t>vonóelemek</a:t>
            </a:r>
            <a:r>
              <a:rPr lang="hu-HU" sz="1800" dirty="0"/>
              <a:t> láncok vagy sodronykötelek. Térbeli elrendezésnél egymásra merőleges csuklókkal ellátott vonóelemek szükségesek. Nagyobb rádiusznál </a:t>
            </a:r>
            <a:r>
              <a:rPr lang="hu-HU" sz="1800" dirty="0" err="1"/>
              <a:t>szemesláncot</a:t>
            </a:r>
            <a:r>
              <a:rPr lang="hu-HU" sz="1800" dirty="0"/>
              <a:t>, kisebb rádiusz esetén csuklós láncot alkalmaznak.</a:t>
            </a:r>
          </a:p>
          <a:p>
            <a:pPr>
              <a:spcBef>
                <a:spcPts val="0"/>
              </a:spcBef>
            </a:pPr>
            <a:r>
              <a:rPr lang="hu-HU" sz="1800" dirty="0"/>
              <a:t>A </a:t>
            </a:r>
            <a:r>
              <a:rPr lang="hu-HU" sz="1800" i="1" dirty="0"/>
              <a:t>szállítóelemek</a:t>
            </a:r>
            <a:r>
              <a:rPr lang="hu-HU" sz="1800" dirty="0"/>
              <a:t> a futóelemekhez közvetlenül csatlakoznak. Kialakításuk és méretük a szállítandó alkatrészhez, termékhez, valamint annak fel- és leadási módjához igazodik.</a:t>
            </a:r>
          </a:p>
          <a:p>
            <a:pPr>
              <a:spcBef>
                <a:spcPts val="0"/>
              </a:spcBef>
            </a:pPr>
            <a:r>
              <a:rPr lang="hu-HU" sz="1800" dirty="0" err="1"/>
              <a:t>Függőkonvejorokhoz</a:t>
            </a:r>
            <a:r>
              <a:rPr lang="hu-HU" sz="1800" dirty="0"/>
              <a:t> legtöbbször </a:t>
            </a:r>
            <a:r>
              <a:rPr lang="hu-HU" sz="1800" i="1" dirty="0"/>
              <a:t>sarokhajtást</a:t>
            </a:r>
            <a:r>
              <a:rPr lang="hu-HU" sz="1800" dirty="0"/>
              <a:t>, </a:t>
            </a:r>
            <a:r>
              <a:rPr lang="hu-HU" sz="1800" dirty="0" err="1"/>
              <a:t>segédlánchajtást</a:t>
            </a:r>
            <a:endParaRPr lang="hu-HU" sz="1800" dirty="0"/>
          </a:p>
          <a:p>
            <a:pPr marL="0" indent="0">
              <a:spcBef>
                <a:spcPts val="0"/>
              </a:spcBef>
              <a:buNone/>
            </a:pPr>
            <a:r>
              <a:rPr lang="hu-HU" sz="1800" dirty="0"/>
              <a:t>       alkalmaznak. Sarokhajtásnál az erő lánckeréken keresztül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1800" dirty="0"/>
              <a:t>       mechanikus úton vagy hajtótárcsán keresztül súrlódó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1800" dirty="0"/>
              <a:t>       kapcsolattal adódik át.</a:t>
            </a:r>
          </a:p>
          <a:p>
            <a:pPr>
              <a:spcBef>
                <a:spcPts val="0"/>
              </a:spcBef>
            </a:pPr>
            <a:r>
              <a:rPr lang="hu-HU" sz="1800" dirty="0"/>
              <a:t>A </a:t>
            </a:r>
            <a:r>
              <a:rPr lang="hu-HU" sz="1800" i="1" dirty="0"/>
              <a:t>terelőszerkezet</a:t>
            </a:r>
            <a:r>
              <a:rPr lang="hu-HU" sz="1800" dirty="0"/>
              <a:t> feladatát vízszintes síkben lánckerekek,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1800" dirty="0"/>
              <a:t>       terelőtárcsák vagy görgőcsoportok végzik.</a:t>
            </a:r>
          </a:p>
          <a:p>
            <a:pPr>
              <a:spcBef>
                <a:spcPts val="0"/>
              </a:spcBef>
            </a:pPr>
            <a:r>
              <a:rPr lang="hu-HU" sz="1800" dirty="0"/>
              <a:t>A </a:t>
            </a:r>
            <a:r>
              <a:rPr lang="hu-HU" sz="1800" i="1" dirty="0" err="1"/>
              <a:t>feszítőberendezések</a:t>
            </a:r>
            <a:r>
              <a:rPr lang="hu-HU" sz="1800" dirty="0"/>
              <a:t> súly vagy rugófeszítésűek lehetnek.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1800" dirty="0"/>
              <a:t>       Nagy hőmérsékletingadozásnál súlyfeszítést alkalmaznak.</a:t>
            </a:r>
          </a:p>
          <a:p>
            <a:pPr>
              <a:spcBef>
                <a:spcPts val="0"/>
              </a:spcBef>
            </a:pPr>
            <a:r>
              <a:rPr lang="hu-HU" sz="1800" dirty="0"/>
              <a:t>Biztonsági berendezések szükségesek a fel- és lefelé </a:t>
            </a:r>
          </a:p>
          <a:p>
            <a:pPr>
              <a:spcBef>
                <a:spcPts val="0"/>
              </a:spcBef>
              <a:buNone/>
            </a:pPr>
            <a:r>
              <a:rPr lang="hu-HU" sz="1800" dirty="0"/>
              <a:t>	menő </a:t>
            </a:r>
            <a:r>
              <a:rPr lang="hu-HU" sz="1800" dirty="0" smtClean="0"/>
              <a:t>szakaszoknál (</a:t>
            </a:r>
            <a:r>
              <a:rPr lang="hu-HU" sz="1800" smtClean="0"/>
              <a:t>vonóelem szakadás!), </a:t>
            </a:r>
            <a:r>
              <a:rPr lang="hu-HU" sz="1800" dirty="0"/>
              <a:t>munkahelyek és </a:t>
            </a:r>
          </a:p>
          <a:p>
            <a:pPr>
              <a:spcBef>
                <a:spcPts val="0"/>
              </a:spcBef>
              <a:buNone/>
            </a:pPr>
            <a:r>
              <a:rPr lang="hu-HU" sz="1800" dirty="0"/>
              <a:t>       közlekedők felett. </a:t>
            </a:r>
            <a:r>
              <a:rPr lang="hu-HU" sz="1800" dirty="0" err="1"/>
              <a:t>Visszafutásgátlók</a:t>
            </a:r>
            <a:r>
              <a:rPr lang="hu-HU" sz="1800" dirty="0"/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hu-HU" sz="1800" dirty="0"/>
              <a:t>       alkalmazása.</a:t>
            </a:r>
          </a:p>
          <a:p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2564904"/>
            <a:ext cx="2172780" cy="147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221088"/>
            <a:ext cx="2614605" cy="205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C:\Users\Csaba\Documents\Oktatás\Anyagmozgatás\Ábrák\visszafutzásgátló0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350582"/>
            <a:ext cx="1728192" cy="1411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Csaba\Documents\Saját beolvasások\Visszafutásgátló 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153501"/>
            <a:ext cx="2551345" cy="165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24259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6632"/>
            <a:ext cx="8600584" cy="6552728"/>
          </a:xfrm>
        </p:spPr>
        <p:txBody>
          <a:bodyPr/>
          <a:lstStyle/>
          <a:p>
            <a:r>
              <a:rPr lang="hu-HU" sz="2200" i="1" dirty="0"/>
              <a:t>Vontató láncpálya</a:t>
            </a:r>
          </a:p>
          <a:p>
            <a:r>
              <a:rPr lang="hu-HU" sz="1800" dirty="0"/>
              <a:t>A vontató láncpálya vonóeleme a padlószint alá </a:t>
            </a:r>
          </a:p>
          <a:p>
            <a:pPr>
              <a:buNone/>
            </a:pPr>
            <a:r>
              <a:rPr lang="hu-HU" sz="1800" dirty="0"/>
              <a:t>	süllyesztett zárt kört alkotó szemes vagy </a:t>
            </a:r>
          </a:p>
          <a:p>
            <a:pPr>
              <a:buNone/>
            </a:pPr>
            <a:r>
              <a:rPr lang="hu-HU" sz="1800" dirty="0"/>
              <a:t>	hevederes lánc.</a:t>
            </a:r>
          </a:p>
          <a:p>
            <a:pPr>
              <a:buNone/>
            </a:pPr>
            <a:endParaRPr lang="hu-HU" sz="1800" dirty="0"/>
          </a:p>
          <a:p>
            <a:r>
              <a:rPr lang="hu-HU" sz="1800" dirty="0"/>
              <a:t>Ide tartoznak a </a:t>
            </a:r>
            <a:r>
              <a:rPr lang="hu-HU" sz="1800" i="1" dirty="0"/>
              <a:t>láncos </a:t>
            </a:r>
            <a:r>
              <a:rPr lang="hu-HU" sz="1800" i="1" dirty="0" smtClean="0"/>
              <a:t>vonszoló szalagok </a:t>
            </a:r>
            <a:r>
              <a:rPr lang="hu-HU" sz="1800" dirty="0"/>
              <a:t>is.</a:t>
            </a:r>
          </a:p>
          <a:p>
            <a:pPr marL="0" indent="0">
              <a:buNone/>
            </a:pPr>
            <a:r>
              <a:rPr lang="hu-HU" sz="1800" dirty="0"/>
              <a:t>       Nehezebb gyártmányok szereléséhez használják</a:t>
            </a:r>
          </a:p>
          <a:p>
            <a:pPr marL="0" indent="0">
              <a:buNone/>
            </a:pPr>
            <a:r>
              <a:rPr lang="hu-HU" sz="1800" dirty="0"/>
              <a:t>       ezt a szállító-berendezést.</a:t>
            </a:r>
          </a:p>
          <a:p>
            <a:pPr marL="0" indent="0">
              <a:buNone/>
            </a:pPr>
            <a:r>
              <a:rPr lang="hu-HU" sz="1800" dirty="0"/>
              <a:t>       Fajtái:</a:t>
            </a:r>
          </a:p>
          <a:p>
            <a:pPr lvl="1"/>
            <a:r>
              <a:rPr lang="hu-HU" sz="1800" dirty="0"/>
              <a:t>Függőleges  síkban végtelenített,</a:t>
            </a:r>
          </a:p>
          <a:p>
            <a:pPr lvl="1"/>
            <a:r>
              <a:rPr lang="hu-HU" sz="1800" dirty="0"/>
              <a:t>Vízszintes síkban végtelenített</a:t>
            </a:r>
          </a:p>
          <a:p>
            <a:pPr lvl="1">
              <a:buNone/>
            </a:pPr>
            <a:r>
              <a:rPr lang="hu-HU" sz="1800" dirty="0" smtClean="0"/>
              <a:t>vonszoló szalagok</a:t>
            </a:r>
            <a:r>
              <a:rPr lang="hu-HU" sz="1800" dirty="0"/>
              <a:t>.</a:t>
            </a:r>
          </a:p>
          <a:p>
            <a:pPr lvl="1">
              <a:buNone/>
            </a:pPr>
            <a:r>
              <a:rPr lang="hu-HU" sz="1800" dirty="0"/>
              <a:t>Az előbbi megoldás lehet padló alatti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59536"/>
            <a:ext cx="3693696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C:\Users\Csaba\Documents\Oktatás\Rajzok\am. gépek0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916832"/>
            <a:ext cx="2585908" cy="2505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4509120"/>
            <a:ext cx="4312833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1897" y="4509120"/>
            <a:ext cx="395841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291098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>
            <a:normAutofit/>
          </a:bodyPr>
          <a:lstStyle/>
          <a:p>
            <a:r>
              <a:rPr lang="hu-HU" sz="2200" dirty="0"/>
              <a:t>Padló alatt vízszintes síkban végtelenített  láncos </a:t>
            </a:r>
            <a:r>
              <a:rPr lang="hu-HU" sz="2200" dirty="0" smtClean="0"/>
              <a:t>vonszoló szalag</a:t>
            </a:r>
            <a:r>
              <a:rPr lang="hu-HU" sz="2200" dirty="0"/>
              <a:t>.</a:t>
            </a:r>
          </a:p>
          <a:p>
            <a:endParaRPr lang="hu-HU" sz="2200" dirty="0"/>
          </a:p>
          <a:p>
            <a:endParaRPr lang="hu-HU" sz="2200" dirty="0"/>
          </a:p>
          <a:p>
            <a:endParaRPr lang="hu-HU" sz="2200" dirty="0"/>
          </a:p>
          <a:p>
            <a:endParaRPr lang="hu-HU" sz="2200" dirty="0"/>
          </a:p>
          <a:p>
            <a:endParaRPr lang="hu-HU" sz="2200" dirty="0"/>
          </a:p>
          <a:p>
            <a:endParaRPr lang="hu-HU" sz="2200" dirty="0"/>
          </a:p>
          <a:p>
            <a:pPr>
              <a:buNone/>
            </a:pPr>
            <a:r>
              <a:rPr lang="hu-HU" sz="2200" dirty="0"/>
              <a:t>	Padló alatt vízszintes síkban végtelenített </a:t>
            </a:r>
            <a:r>
              <a:rPr lang="hu-HU" sz="2200" dirty="0" smtClean="0"/>
              <a:t>vonszoló szalag </a:t>
            </a:r>
            <a:r>
              <a:rPr lang="hu-HU" sz="2200" dirty="0"/>
              <a:t>a padló síkjában mozgó lapokkal.</a:t>
            </a:r>
          </a:p>
          <a:p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692696"/>
            <a:ext cx="4643470" cy="2276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788" y="4005064"/>
            <a:ext cx="4357718" cy="204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3714752"/>
            <a:ext cx="313907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8205386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363272" cy="6192688"/>
          </a:xfrm>
        </p:spPr>
        <p:txBody>
          <a:bodyPr>
            <a:normAutofit fontScale="55000" lnSpcReduction="20000"/>
          </a:bodyPr>
          <a:lstStyle/>
          <a:p>
            <a:r>
              <a:rPr lang="hu-HU" sz="4000" i="1" dirty="0"/>
              <a:t>Mozgóasztalok</a:t>
            </a:r>
          </a:p>
          <a:p>
            <a:r>
              <a:rPr lang="hu-HU" dirty="0"/>
              <a:t>A padló alatt elhelyezett vízszintes síkban végtelenített láncos </a:t>
            </a:r>
            <a:r>
              <a:rPr lang="hu-HU" dirty="0" smtClean="0"/>
              <a:t>vonszoló szalag </a:t>
            </a:r>
            <a:r>
              <a:rPr lang="hu-HU" dirty="0"/>
              <a:t>alkalmas a padlósík felett mozgó </a:t>
            </a:r>
            <a:r>
              <a:rPr lang="hu-HU" dirty="0" smtClean="0"/>
              <a:t>kocsi szerkezetek </a:t>
            </a:r>
            <a:r>
              <a:rPr lang="hu-HU" dirty="0"/>
              <a:t>vagy a padló síkjában mozgó lapok szalagszerű mozgatására.</a:t>
            </a:r>
          </a:p>
          <a:p>
            <a:endParaRPr lang="hu-HU" dirty="0" smtClean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Az egyszeres hevederláncos </a:t>
            </a:r>
            <a:r>
              <a:rPr lang="hu-HU" dirty="0" smtClean="0"/>
              <a:t>vonszoló szalag </a:t>
            </a:r>
            <a:r>
              <a:rPr lang="hu-HU" dirty="0"/>
              <a:t>lánca kizárólag a vonszolást végzi, míg a vonszolt tartólapok és kocsik külön alátámasztó görgőkön mozognak.</a:t>
            </a:r>
          </a:p>
          <a:p>
            <a:r>
              <a:rPr lang="hu-HU" dirty="0"/>
              <a:t>Az ikerláncos </a:t>
            </a:r>
            <a:r>
              <a:rPr lang="hu-HU" dirty="0" smtClean="0"/>
              <a:t>vonszoló szalag </a:t>
            </a:r>
            <a:endParaRPr lang="hu-HU" dirty="0"/>
          </a:p>
          <a:p>
            <a:pPr>
              <a:buNone/>
            </a:pPr>
            <a:r>
              <a:rPr lang="hu-HU" dirty="0"/>
              <a:t>	hevederes lánc a vonszoláson kívül </a:t>
            </a:r>
          </a:p>
          <a:p>
            <a:pPr>
              <a:buNone/>
            </a:pPr>
            <a:r>
              <a:rPr lang="hu-HU" dirty="0"/>
              <a:t>	a láncra erősített tartóbakkal a </a:t>
            </a:r>
          </a:p>
          <a:p>
            <a:pPr>
              <a:buNone/>
            </a:pPr>
            <a:r>
              <a:rPr lang="hu-HU" dirty="0"/>
              <a:t>	szerelésre kerülő egységet is </a:t>
            </a:r>
          </a:p>
          <a:p>
            <a:pPr>
              <a:buNone/>
            </a:pPr>
            <a:r>
              <a:rPr lang="hu-HU" dirty="0"/>
              <a:t>	alátámasztja. A tartóbakok a szalag</a:t>
            </a:r>
          </a:p>
          <a:p>
            <a:pPr>
              <a:buNone/>
            </a:pPr>
            <a:r>
              <a:rPr lang="hu-HU" dirty="0"/>
              <a:t>	végéről a végtelenített hevederlánc-</a:t>
            </a:r>
          </a:p>
          <a:p>
            <a:pPr>
              <a:buNone/>
            </a:pPr>
            <a:r>
              <a:rPr lang="hu-HU" dirty="0"/>
              <a:t>	</a:t>
            </a:r>
            <a:r>
              <a:rPr lang="hu-HU" dirty="0" err="1"/>
              <a:t>cal</a:t>
            </a:r>
            <a:r>
              <a:rPr lang="hu-HU" dirty="0"/>
              <a:t> automatikusan térnek vissza – a </a:t>
            </a:r>
          </a:p>
          <a:p>
            <a:pPr>
              <a:buNone/>
            </a:pPr>
            <a:r>
              <a:rPr lang="hu-HU" dirty="0"/>
              <a:t>	padló alatti csatornában – a  szalag</a:t>
            </a:r>
          </a:p>
          <a:p>
            <a:pPr>
              <a:buNone/>
            </a:pPr>
            <a:r>
              <a:rPr lang="hu-HU" dirty="0"/>
              <a:t>	elejére.</a:t>
            </a:r>
          </a:p>
          <a:p>
            <a:endParaRPr lang="hu-HU" dirty="0"/>
          </a:p>
        </p:txBody>
      </p:sp>
      <p:pic>
        <p:nvPicPr>
          <p:cNvPr id="4" name="Picture 2" descr="C:\Users\Csaba\Documents\Oktatás\Rajzok\am. gépek100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124744"/>
            <a:ext cx="4968552" cy="1286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212976"/>
            <a:ext cx="3095774" cy="298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8234141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5.2.3 Kaparószalagok</a:t>
            </a:r>
          </a:p>
          <a:p>
            <a:r>
              <a:rPr lang="hu-HU" sz="2200" dirty="0" smtClean="0"/>
              <a:t>A kaparó szállítógépek törésre nem érzékeny, nem koptató anyagok mozgatására használhatók. Legjelentősebb alkalmazási területük a szénbányászat.</a:t>
            </a:r>
          </a:p>
          <a:p>
            <a:r>
              <a:rPr lang="hu-HU" sz="2200" dirty="0" smtClean="0"/>
              <a:t>A kaparószalagok a nyitott vagy zárt vályúba juttatott ömlesztett árut a lánc vagy kötél vonóelemre erősített kaparólapok segítségével mozgatja.</a:t>
            </a:r>
            <a:endParaRPr lang="hu-HU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429000"/>
            <a:ext cx="5609023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214686"/>
            <a:ext cx="2665137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158" y="642918"/>
            <a:ext cx="8329642" cy="60722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5.2.4 </a:t>
            </a:r>
            <a:r>
              <a:rPr lang="hu-HU" sz="2200" b="1" dirty="0" err="1" smtClean="0"/>
              <a:t>Rédlerek</a:t>
            </a:r>
            <a:r>
              <a:rPr lang="hu-HU" sz="2200" dirty="0" smtClean="0"/>
              <a:t> (bordás szállítóláncok)</a:t>
            </a:r>
          </a:p>
          <a:p>
            <a:r>
              <a:rPr lang="hu-HU" sz="2200" dirty="0" smtClean="0"/>
              <a:t>A </a:t>
            </a:r>
            <a:r>
              <a:rPr lang="hu-HU" sz="2200" dirty="0" err="1" smtClean="0"/>
              <a:t>rédlerek</a:t>
            </a:r>
            <a:r>
              <a:rPr lang="hu-HU" sz="2200" dirty="0" smtClean="0"/>
              <a:t> por alakú és kisdarabos, száraz, nem összeálló ömlesztett anyagok vízszintes, lejtős vagy függőleges továbbítására alkalmas szállítógépek. Hazánkban főleg gabonatárházakban és szén-osztályozókon alkalmazzák.</a:t>
            </a:r>
          </a:p>
          <a:p>
            <a:pPr>
              <a:buNone/>
            </a:pPr>
            <a:endParaRPr lang="hu-HU" sz="22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500306"/>
            <a:ext cx="2500330" cy="423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2500306"/>
            <a:ext cx="4700600" cy="2096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4857760"/>
            <a:ext cx="274152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5" y="4857760"/>
            <a:ext cx="164924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472518" cy="60722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5.2.5 Elevátorok</a:t>
            </a:r>
          </a:p>
          <a:p>
            <a:r>
              <a:rPr lang="hu-HU" sz="2200" dirty="0" smtClean="0"/>
              <a:t>Fajtái:</a:t>
            </a:r>
          </a:p>
          <a:p>
            <a:pPr lvl="1"/>
            <a:r>
              <a:rPr lang="hu-HU" sz="1800" dirty="0" smtClean="0"/>
              <a:t>Serleges,</a:t>
            </a:r>
          </a:p>
          <a:p>
            <a:pPr lvl="1"/>
            <a:r>
              <a:rPr lang="hu-HU" sz="1800" dirty="0" smtClean="0"/>
              <a:t>Karos</a:t>
            </a:r>
          </a:p>
          <a:p>
            <a:pPr lvl="1">
              <a:buNone/>
            </a:pPr>
            <a:r>
              <a:rPr lang="hu-HU" sz="1800" dirty="0" smtClean="0"/>
              <a:t>kialakítású.</a:t>
            </a:r>
          </a:p>
          <a:p>
            <a:r>
              <a:rPr lang="hu-HU" sz="2200" dirty="0" smtClean="0"/>
              <a:t>A serleges elevátorok aprószemcsés ömlesztett és </a:t>
            </a:r>
          </a:p>
          <a:p>
            <a:pPr>
              <a:buNone/>
            </a:pPr>
            <a:r>
              <a:rPr lang="hu-HU" sz="2200" dirty="0" smtClean="0"/>
              <a:t>	apró darabos anyagok függőleges vagy lejtős irányú </a:t>
            </a:r>
          </a:p>
          <a:p>
            <a:pPr>
              <a:buNone/>
            </a:pPr>
            <a:r>
              <a:rPr lang="hu-HU" sz="2200" dirty="0" smtClean="0"/>
              <a:t>	továbbítására alkalmazhatók. Szállítóképességük: </a:t>
            </a:r>
          </a:p>
          <a:p>
            <a:pPr>
              <a:buNone/>
            </a:pPr>
            <a:r>
              <a:rPr lang="hu-HU" sz="2200" dirty="0" smtClean="0"/>
              <a:t>	5 – 150 m</a:t>
            </a:r>
            <a:r>
              <a:rPr lang="hu-HU" sz="2200" baseline="30000" dirty="0" smtClean="0"/>
              <a:t>3</a:t>
            </a:r>
            <a:r>
              <a:rPr lang="hu-HU" sz="2200" dirty="0" smtClean="0"/>
              <a:t>/h, szállítási magasság 25 – 30 m is lehet.</a:t>
            </a:r>
            <a:endParaRPr lang="hu-HU" sz="2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929066"/>
            <a:ext cx="363468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42918"/>
            <a:ext cx="1500198" cy="5791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4214818"/>
            <a:ext cx="2300290" cy="1781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karos elevátorok darabáruk (láda, hordó, stb.) függőleges vagy lejtős irányú mozgatását teszik lehetővé. Itt a serleg helyett merev vagy csuklós továbbító elemeket (karokat) alkalmaznak. A karok kialakítása a termék alakjához igazodva lehet egyenes vagy íves.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276872"/>
            <a:ext cx="1928826" cy="3675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492896"/>
            <a:ext cx="1884659" cy="3455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068960"/>
            <a:ext cx="234067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150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dirty="0" smtClean="0"/>
              <a:t>	A </a:t>
            </a:r>
            <a:r>
              <a:rPr lang="hu-HU" sz="2200" b="1" i="1" dirty="0" smtClean="0"/>
              <a:t>vonóelem nélküli folyamatos működésű szállítógépek.</a:t>
            </a:r>
          </a:p>
          <a:p>
            <a:pPr>
              <a:buNone/>
            </a:pPr>
            <a:endParaRPr lang="hu-HU" sz="2200" i="1" dirty="0" smtClean="0"/>
          </a:p>
          <a:p>
            <a:r>
              <a:rPr lang="hu-HU" sz="2200" dirty="0" smtClean="0"/>
              <a:t>A vonóelem nélküli folyamatos működésű szállítógépek haladó mozgást végző vonó- és szállítóelemekkel nem rendelkeznek, az anyag alátámasztását végző szerkezeti elemek helyben maradnak.</a:t>
            </a:r>
          </a:p>
          <a:p>
            <a:r>
              <a:rPr lang="hu-HU" sz="2200" dirty="0" smtClean="0"/>
              <a:t>Ide tartoznak:</a:t>
            </a:r>
          </a:p>
          <a:p>
            <a:pPr lvl="1"/>
            <a:r>
              <a:rPr lang="hu-HU" sz="1800" dirty="0" smtClean="0"/>
              <a:t>Szállítócsigák,</a:t>
            </a:r>
          </a:p>
          <a:p>
            <a:pPr lvl="1"/>
            <a:r>
              <a:rPr lang="hu-HU" sz="1800" dirty="0" err="1" smtClean="0"/>
              <a:t>Görgőspályák</a:t>
            </a:r>
            <a:endParaRPr lang="hu-HU" sz="1800" dirty="0" smtClean="0"/>
          </a:p>
          <a:p>
            <a:pPr lvl="2"/>
            <a:r>
              <a:rPr lang="hu-HU" sz="1600" dirty="0" smtClean="0"/>
              <a:t>Gravitációs,</a:t>
            </a:r>
          </a:p>
          <a:p>
            <a:pPr lvl="2"/>
            <a:r>
              <a:rPr lang="hu-HU" sz="1600" dirty="0" smtClean="0"/>
              <a:t>Hajtott,</a:t>
            </a:r>
          </a:p>
          <a:p>
            <a:pPr lvl="1"/>
            <a:r>
              <a:rPr lang="hu-HU" sz="1800" dirty="0" smtClean="0"/>
              <a:t>Csúszdák,</a:t>
            </a:r>
          </a:p>
          <a:p>
            <a:pPr lvl="1"/>
            <a:r>
              <a:rPr lang="hu-HU" sz="1800" dirty="0" smtClean="0"/>
              <a:t>Pneumatikus szállítóberendezések</a:t>
            </a:r>
          </a:p>
          <a:p>
            <a:pPr lvl="2"/>
            <a:r>
              <a:rPr lang="hu-HU" sz="1600" dirty="0" smtClean="0"/>
              <a:t>Szívóüzemű,</a:t>
            </a:r>
          </a:p>
          <a:p>
            <a:pPr lvl="2"/>
            <a:r>
              <a:rPr lang="hu-HU" sz="1600" dirty="0" smtClean="0"/>
              <a:t>Nyomóüzemű,</a:t>
            </a:r>
          </a:p>
          <a:p>
            <a:pPr lvl="2"/>
            <a:r>
              <a:rPr lang="hu-HU" sz="1600" dirty="0" smtClean="0"/>
              <a:t>Léglazítós szállítócsatornák,</a:t>
            </a:r>
            <a:endParaRPr lang="hu-HU" sz="1200" dirty="0" smtClean="0"/>
          </a:p>
          <a:p>
            <a:pPr lvl="1"/>
            <a:r>
              <a:rPr lang="hu-HU" sz="1800" dirty="0" smtClean="0"/>
              <a:t>Hidraulikus szállítóberendezések.</a:t>
            </a:r>
          </a:p>
          <a:p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5.2.6 </a:t>
            </a:r>
            <a:r>
              <a:rPr lang="hu-HU" sz="2200" b="1" dirty="0" err="1" smtClean="0"/>
              <a:t>Görgőspályák</a:t>
            </a:r>
            <a:endParaRPr lang="hu-HU" sz="2200" b="1" dirty="0" smtClean="0"/>
          </a:p>
          <a:p>
            <a:r>
              <a:rPr lang="hu-HU" sz="2200" dirty="0" smtClean="0"/>
              <a:t>Ezek a pályarendszerek sík alsófelületű vagy sík felületre helyezett darabáruk mozgatására használhatók.</a:t>
            </a:r>
          </a:p>
          <a:p>
            <a:r>
              <a:rPr lang="hu-HU" sz="2200" dirty="0" smtClean="0"/>
              <a:t>A gravitációs pályák lejtése kb. 4</a:t>
            </a:r>
            <a:r>
              <a:rPr lang="hu-HU" sz="2200" baseline="30000" dirty="0" smtClean="0"/>
              <a:t>o</a:t>
            </a:r>
            <a:r>
              <a:rPr lang="hu-HU" sz="2200" dirty="0" smtClean="0"/>
              <a:t>, ami a görgők típusának, az áru tömegének és a megkívánt haladási sebességnek a függvénye.</a:t>
            </a:r>
          </a:p>
          <a:p>
            <a:r>
              <a:rPr lang="hu-HU" sz="2200" dirty="0" smtClean="0"/>
              <a:t>Pályák lehetnek:</a:t>
            </a:r>
          </a:p>
          <a:p>
            <a:pPr lvl="1"/>
            <a:r>
              <a:rPr lang="hu-HU" sz="1800" dirty="0" smtClean="0"/>
              <a:t>Hengergörgős,</a:t>
            </a:r>
          </a:p>
          <a:p>
            <a:pPr lvl="1"/>
            <a:r>
              <a:rPr lang="hu-HU" sz="1800" dirty="0" smtClean="0"/>
              <a:t>Tárcsás kialakításúak.</a:t>
            </a:r>
            <a:endParaRPr lang="hu-HU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786190"/>
            <a:ext cx="449390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3" y="3786190"/>
            <a:ext cx="2876719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4282" y="500042"/>
            <a:ext cx="8822214" cy="5953294"/>
          </a:xfrm>
        </p:spPr>
        <p:txBody>
          <a:bodyPr>
            <a:normAutofit/>
          </a:bodyPr>
          <a:lstStyle/>
          <a:p>
            <a:r>
              <a:rPr lang="hu-HU" sz="2000" dirty="0" smtClean="0"/>
              <a:t>Pályák vonalvezetéséhez igazodnak a </a:t>
            </a:r>
          </a:p>
          <a:p>
            <a:pPr>
              <a:buNone/>
            </a:pPr>
            <a:r>
              <a:rPr lang="hu-HU" sz="2000" dirty="0" smtClean="0"/>
              <a:t>	pályaszakaszok</a:t>
            </a:r>
            <a:r>
              <a:rPr lang="hu-HU" sz="2200" dirty="0" smtClean="0"/>
              <a:t>:</a:t>
            </a:r>
          </a:p>
          <a:p>
            <a:pPr lvl="1"/>
            <a:r>
              <a:rPr lang="hu-HU" sz="1800" dirty="0" smtClean="0"/>
              <a:t>Egyenes szakaszú,</a:t>
            </a:r>
          </a:p>
          <a:p>
            <a:pPr lvl="1"/>
            <a:r>
              <a:rPr lang="hu-HU" sz="1800" dirty="0" smtClean="0"/>
              <a:t>Íves kialakítású (45</a:t>
            </a:r>
            <a:r>
              <a:rPr lang="hu-HU" sz="1800" baseline="30000" dirty="0" smtClean="0"/>
              <a:t>o</a:t>
            </a:r>
            <a:r>
              <a:rPr lang="hu-HU" sz="1800" dirty="0" smtClean="0"/>
              <a:t> és 90</a:t>
            </a:r>
            <a:r>
              <a:rPr lang="hu-HU" sz="1800" baseline="30000" dirty="0" smtClean="0"/>
              <a:t>o</a:t>
            </a:r>
            <a:r>
              <a:rPr lang="hu-HU" sz="1800" dirty="0" smtClean="0"/>
              <a:t>) pályák.</a:t>
            </a:r>
          </a:p>
          <a:p>
            <a:pPr lvl="1">
              <a:buNone/>
            </a:pPr>
            <a:endParaRPr lang="hu-HU" sz="1800" dirty="0" smtClean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3214686"/>
            <a:ext cx="379458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620688"/>
            <a:ext cx="3091871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2060848"/>
            <a:ext cx="3571900" cy="198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1772816"/>
            <a:ext cx="3071834" cy="1013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4365104"/>
            <a:ext cx="3589254" cy="2019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Görgős és tárcsás (egyenes és íves) pályaszakaszok</a:t>
            </a:r>
            <a:endParaRPr lang="hu-HU" sz="2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836712"/>
            <a:ext cx="2448272" cy="1576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836712"/>
            <a:ext cx="2545829" cy="1544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212976"/>
            <a:ext cx="390929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212976"/>
            <a:ext cx="3906971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00792"/>
          </a:xfrm>
        </p:spPr>
        <p:txBody>
          <a:bodyPr>
            <a:normAutofit/>
          </a:bodyPr>
          <a:lstStyle/>
          <a:p>
            <a:r>
              <a:rPr lang="hu-HU" sz="2200" dirty="0" err="1" smtClean="0"/>
              <a:t>Görgőspálya</a:t>
            </a:r>
            <a:r>
              <a:rPr lang="hu-HU" sz="2200" dirty="0" smtClean="0"/>
              <a:t> kialakítások:</a:t>
            </a:r>
          </a:p>
          <a:p>
            <a:pPr lvl="1"/>
            <a:r>
              <a:rPr lang="hu-HU" sz="1800" dirty="0" smtClean="0"/>
              <a:t>Könnyű pályák </a:t>
            </a:r>
            <a:r>
              <a:rPr lang="hu-HU" sz="1800" dirty="0" err="1" smtClean="0"/>
              <a:t>max</a:t>
            </a:r>
            <a:r>
              <a:rPr lang="hu-HU" sz="1800" dirty="0" smtClean="0"/>
              <a:t>. 50 kg árutömegig,</a:t>
            </a:r>
          </a:p>
          <a:p>
            <a:pPr lvl="1"/>
            <a:r>
              <a:rPr lang="hu-HU" sz="1800" dirty="0" smtClean="0"/>
              <a:t>Nehézpályák </a:t>
            </a:r>
            <a:r>
              <a:rPr lang="hu-HU" sz="1800" dirty="0" err="1" smtClean="0"/>
              <a:t>ER-ek</a:t>
            </a:r>
            <a:r>
              <a:rPr lang="hu-HU" sz="1800" dirty="0" smtClean="0"/>
              <a:t> mozgatására.</a:t>
            </a:r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r>
              <a:rPr lang="hu-HU" sz="2200" dirty="0" smtClean="0"/>
              <a:t>További </a:t>
            </a:r>
            <a:r>
              <a:rPr lang="hu-HU" sz="2200" dirty="0" err="1" smtClean="0"/>
              <a:t>görgőspálya</a:t>
            </a:r>
            <a:r>
              <a:rPr lang="hu-HU" sz="2200" dirty="0" smtClean="0"/>
              <a:t> elemek:</a:t>
            </a:r>
          </a:p>
          <a:p>
            <a:pPr lvl="1"/>
            <a:r>
              <a:rPr lang="hu-HU" sz="1800" dirty="0" smtClean="0"/>
              <a:t>Golyóstálca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643050"/>
            <a:ext cx="291465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643050"/>
            <a:ext cx="2928958" cy="1993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4714884"/>
            <a:ext cx="2143125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8" y="4071942"/>
            <a:ext cx="2000264" cy="375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9454" y="4286256"/>
            <a:ext cx="164363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5983311"/>
          </a:xfrm>
        </p:spPr>
        <p:txBody>
          <a:bodyPr>
            <a:normAutofit/>
          </a:bodyPr>
          <a:lstStyle/>
          <a:p>
            <a:pPr lvl="1"/>
            <a:r>
              <a:rPr lang="hu-HU" sz="1800" dirty="0" smtClean="0"/>
              <a:t>Láncos átadó</a:t>
            </a:r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r>
              <a:rPr lang="hu-HU" sz="1800" dirty="0" smtClean="0"/>
              <a:t>Elágazások, fordítókorong</a:t>
            </a:r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r>
              <a:rPr lang="hu-HU" sz="1800" dirty="0" smtClean="0"/>
              <a:t>Fel- és lehajtható szakasz</a:t>
            </a:r>
            <a:endParaRPr lang="hu-HU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500042"/>
            <a:ext cx="3433763" cy="214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285728"/>
            <a:ext cx="11049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3143248"/>
            <a:ext cx="4757344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4877773"/>
            <a:ext cx="30194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 descr="C:\Users\Csaba\Documents\Oktatás\Rajzok\am. gépek000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581128"/>
            <a:ext cx="2573337" cy="169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lvl="1"/>
            <a:r>
              <a:rPr lang="hu-HU" sz="1800" dirty="0" smtClean="0"/>
              <a:t>Elágazások gépesítése</a:t>
            </a:r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r>
              <a:rPr lang="hu-HU" sz="1800" dirty="0" smtClean="0"/>
              <a:t>Hajtott pályák</a:t>
            </a:r>
            <a:endParaRPr lang="hu-HU" sz="18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071546"/>
            <a:ext cx="2214578" cy="1283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5054" y="1713237"/>
            <a:ext cx="2000264" cy="151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3620" y="428604"/>
            <a:ext cx="2043397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19466" y="237995"/>
            <a:ext cx="1928116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1571612"/>
            <a:ext cx="186799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4401" y="3561004"/>
            <a:ext cx="412793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31640" y="5080761"/>
            <a:ext cx="2240228" cy="1474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 descr="C:\Users\Csaba\Documents\Oktatás\Rajzok\am. gépek00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440" y="5038685"/>
            <a:ext cx="3455987" cy="155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Csaba\Documents\Oktatás\Rajzok\am. gépek10001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627" y="3768606"/>
            <a:ext cx="3479800" cy="109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357982"/>
          </a:xfrm>
        </p:spPr>
        <p:txBody>
          <a:bodyPr>
            <a:normAutofit fontScale="92500"/>
          </a:bodyPr>
          <a:lstStyle/>
          <a:p>
            <a:r>
              <a:rPr lang="hu-HU" sz="2200" dirty="0" smtClean="0"/>
              <a:t>Hajtott íves szakasz kialakítása</a:t>
            </a:r>
          </a:p>
          <a:p>
            <a:pPr>
              <a:buNone/>
            </a:pPr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r>
              <a:rPr lang="hu-HU" sz="2200" dirty="0" smtClean="0"/>
              <a:t>A </a:t>
            </a:r>
            <a:r>
              <a:rPr lang="hu-HU" sz="2200" dirty="0" err="1" smtClean="0"/>
              <a:t>görgőspályák</a:t>
            </a:r>
            <a:r>
              <a:rPr lang="hu-HU" sz="2200" dirty="0" smtClean="0"/>
              <a:t> vázszerkezete L, U vagy C profilú főtartókból áll, a görgők a vázszerkezet kivágásaiba illeszkednek.</a:t>
            </a:r>
          </a:p>
          <a:p>
            <a:r>
              <a:rPr lang="hu-HU" sz="2200" dirty="0" smtClean="0"/>
              <a:t>A </a:t>
            </a:r>
            <a:r>
              <a:rPr lang="hu-HU" sz="2200" dirty="0" err="1" smtClean="0"/>
              <a:t>görgőspályák</a:t>
            </a:r>
            <a:r>
              <a:rPr lang="hu-HU" sz="2200" dirty="0" smtClean="0"/>
              <a:t> lábszerkezete állítható magasságúak, ezeket a padozathoz rögzítik.</a:t>
            </a:r>
          </a:p>
          <a:p>
            <a:r>
              <a:rPr lang="hu-HU" sz="2200" dirty="0" smtClean="0"/>
              <a:t>A görgőosztást úgy kell megtervezni, hogy a szállított termék minimum 3 db görgős feküdjön fel, ha ez nem okoz terhelési problémát.</a:t>
            </a:r>
          </a:p>
          <a:p>
            <a:r>
              <a:rPr lang="hu-HU" sz="2200" dirty="0" smtClean="0"/>
              <a:t>A görgők átmérője: 30 – 150 mm. </a:t>
            </a:r>
            <a:endParaRPr lang="hu-HU" sz="2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000108"/>
            <a:ext cx="3803697" cy="277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071546"/>
            <a:ext cx="39719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476672"/>
            <a:ext cx="8435280" cy="6120680"/>
          </a:xfrm>
        </p:spPr>
        <p:txBody>
          <a:bodyPr>
            <a:normAutofit/>
          </a:bodyPr>
          <a:lstStyle/>
          <a:p>
            <a:r>
              <a:rPr lang="hu-HU" sz="2400" dirty="0" smtClean="0"/>
              <a:t>Példák könnyű görgős átfutó állványokra és elemeire</a:t>
            </a:r>
            <a:endParaRPr lang="hu-HU" sz="2400" dirty="0"/>
          </a:p>
        </p:txBody>
      </p:sp>
      <p:pic>
        <p:nvPicPr>
          <p:cNvPr id="7170" name="Picture 2" descr="C:\Users\Csaba\Documents\Oktatás\Anyagmozgatás\Ábrák\anyagmozg. 100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3564678" cy="361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Csaba\Documents\Oktatás\Anyagmozgatás\Ábrák\anyagmozg. 10000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289" y="4725144"/>
            <a:ext cx="3079226" cy="179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Csaba\Documents\Oktatás\Anyagmozgatás\Ábrák\anyagmozg. 10000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342348"/>
            <a:ext cx="2199132" cy="217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Csaba\Documents\Oktatás\Anyagmozgatás\Ábrák\anyagmozg. 10000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24744"/>
            <a:ext cx="3213581" cy="312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81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hu-HU" sz="2400" dirty="0" smtClean="0"/>
              <a:t>Szerelővonali görgős átfutó ütemraktári állvány kialakítása</a:t>
            </a:r>
            <a:endParaRPr lang="hu-HU" sz="2400" dirty="0"/>
          </a:p>
        </p:txBody>
      </p:sp>
      <p:pic>
        <p:nvPicPr>
          <p:cNvPr id="1026" name="Picture 2" descr="C:\Users\Csaba\Documents\Oktatás\Rajzok\szerelés 0080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058228"/>
            <a:ext cx="5187469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saba\Documents\Oktatás\Rajzok\szerelés 00800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895" y="3645024"/>
            <a:ext cx="5058278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48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>
              <a:buNone/>
            </a:pPr>
            <a:r>
              <a:rPr lang="hu-HU" sz="2200" b="1" dirty="0" smtClean="0"/>
              <a:t>5.2.7 </a:t>
            </a:r>
            <a:r>
              <a:rPr lang="hu-HU" sz="2200" b="1" dirty="0"/>
              <a:t>Szállítócsigák</a:t>
            </a:r>
          </a:p>
          <a:p>
            <a:r>
              <a:rPr lang="hu-HU" sz="2200" dirty="0"/>
              <a:t>Ömlesztett anyagok szállítására szolgáló igen egyszerű és a legrégebbi szállítóberendezés.</a:t>
            </a:r>
          </a:p>
          <a:p>
            <a:r>
              <a:rPr lang="hu-HU" sz="2200" dirty="0"/>
              <a:t>Részei:</a:t>
            </a:r>
          </a:p>
          <a:p>
            <a:pPr lvl="1"/>
            <a:r>
              <a:rPr lang="hu-HU" sz="1800" dirty="0"/>
              <a:t>Vályú,</a:t>
            </a:r>
          </a:p>
          <a:p>
            <a:pPr lvl="1"/>
            <a:r>
              <a:rPr lang="hu-HU" sz="1800" dirty="0"/>
              <a:t>Csiga,</a:t>
            </a:r>
          </a:p>
          <a:p>
            <a:pPr lvl="1"/>
            <a:r>
              <a:rPr lang="hu-HU" sz="1800" dirty="0"/>
              <a:t>Hajtás.</a:t>
            </a:r>
          </a:p>
          <a:p>
            <a:endParaRPr lang="hu-HU" sz="2200" dirty="0"/>
          </a:p>
          <a:p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337332"/>
            <a:ext cx="4572014" cy="2971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825516"/>
            <a:ext cx="3571900" cy="924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861048"/>
            <a:ext cx="2462214" cy="1137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1467" y="5157192"/>
            <a:ext cx="2947989" cy="1112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84173" y="4581128"/>
            <a:ext cx="2395540" cy="1653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79943712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5.2.8 Csúszdák</a:t>
            </a:r>
          </a:p>
          <a:p>
            <a:r>
              <a:rPr lang="hu-HU" sz="2200" dirty="0" smtClean="0"/>
              <a:t>Sík alsófelületű darabáruk, valamint ömlesztett áruk </a:t>
            </a:r>
          </a:p>
          <a:p>
            <a:pPr>
              <a:buNone/>
            </a:pPr>
            <a:r>
              <a:rPr lang="hu-HU" sz="2200" dirty="0" smtClean="0"/>
              <a:t>	lefelé irányuló mozgatásának legegyszerűbb eszközei.</a:t>
            </a:r>
          </a:p>
          <a:p>
            <a:r>
              <a:rPr lang="hu-HU" sz="2200" dirty="0" smtClean="0"/>
              <a:t>Kis magasságkülönbségek esetén </a:t>
            </a:r>
            <a:r>
              <a:rPr lang="hu-HU" sz="2200" smtClean="0"/>
              <a:t>sík csúszdát</a:t>
            </a:r>
            <a:r>
              <a:rPr lang="hu-HU" sz="2200" dirty="0" smtClean="0"/>
              <a:t>, nagyobb szintkülönbség </a:t>
            </a:r>
            <a:r>
              <a:rPr lang="hu-HU" sz="2200" smtClean="0"/>
              <a:t>esetén csiga-csúszdát </a:t>
            </a:r>
            <a:r>
              <a:rPr lang="hu-HU" sz="2200" dirty="0" smtClean="0"/>
              <a:t>alkalmaznak.</a:t>
            </a:r>
          </a:p>
          <a:p>
            <a:r>
              <a:rPr lang="hu-HU" sz="2200" dirty="0" smtClean="0"/>
              <a:t>A szállítás sebessége a pálya lejtésével szabályozható.</a:t>
            </a:r>
          </a:p>
          <a:p>
            <a:r>
              <a:rPr lang="hu-HU" sz="2200" dirty="0" smtClean="0"/>
              <a:t>Az ömlesztett áruk mozgatásakor a fellépő erős porképződés miatt ajánlott a zárt rendszer, azaz az ejtőcső alkalmazása.</a:t>
            </a:r>
          </a:p>
          <a:p>
            <a:r>
              <a:rPr lang="hu-HU" sz="2200" dirty="0" smtClean="0"/>
              <a:t>Az ejtőcsövek függőlegesen vezetett szakaszába </a:t>
            </a:r>
          </a:p>
          <a:p>
            <a:pPr>
              <a:buNone/>
            </a:pPr>
            <a:r>
              <a:rPr lang="hu-HU" sz="2200" dirty="0" smtClean="0"/>
              <a:t>	az esés sebességének csökkentése érdekében ütközők,</a:t>
            </a:r>
          </a:p>
          <a:p>
            <a:pPr>
              <a:buNone/>
            </a:pPr>
            <a:r>
              <a:rPr lang="hu-HU" sz="2200" dirty="0" smtClean="0"/>
              <a:t>	terelőelemek építhetők be. </a:t>
            </a:r>
          </a:p>
          <a:p>
            <a:pPr>
              <a:buNone/>
            </a:pPr>
            <a:r>
              <a:rPr lang="hu-HU" sz="2200" dirty="0" smtClean="0"/>
              <a:t>	Amennyiben az ejtőcső végét mozgatni szükséges, </a:t>
            </a:r>
          </a:p>
          <a:p>
            <a:pPr>
              <a:buNone/>
            </a:pPr>
            <a:r>
              <a:rPr lang="hu-HU" sz="2200" dirty="0" smtClean="0"/>
              <a:t>	úgy célszerű a végszakaszt ízekből kialakítani.</a:t>
            </a:r>
          </a:p>
          <a:p>
            <a:endParaRPr lang="hu-HU" sz="2200" dirty="0" smtClean="0"/>
          </a:p>
          <a:p>
            <a:endParaRPr lang="hu-HU" sz="2200" i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500042"/>
            <a:ext cx="1253647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3214686"/>
            <a:ext cx="1166815" cy="2573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7223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5.2.9 Pneumatikus szállítás</a:t>
            </a:r>
          </a:p>
          <a:p>
            <a:r>
              <a:rPr lang="hu-HU" sz="2000" dirty="0" smtClean="0"/>
              <a:t>Ez az anyagmozgatási módszert száraz, jól ömlesztett por alakú vagy aprószemcsés szemes-termék, ömlesztett áru, esetleg kalibrált csomagolásban elhelyezett darabáruk esetében alkalmazható.</a:t>
            </a:r>
          </a:p>
          <a:p>
            <a:r>
              <a:rPr lang="hu-HU" sz="2000" dirty="0" smtClean="0"/>
              <a:t>A pneumatikus anyagmozgatás azon az elven működik, hogy  a mozgó, áramló levegő az útjába került – a felületükhöz képest könnyű – anyagokat magával ragadja és esetenként jelentős távolságra továbbítja.</a:t>
            </a:r>
          </a:p>
          <a:p>
            <a:r>
              <a:rPr lang="hu-HU" sz="2000" dirty="0" smtClean="0"/>
              <a:t>Az áramló közegben történő anyagmozgatás elve eltér az eddig bemutatottaktól, mert itt a továbbításra kerülő anyagon felül nagy mennyiségű segédanyagot (levegőt) is mozgatni kell.</a:t>
            </a:r>
          </a:p>
          <a:p>
            <a:r>
              <a:rPr lang="hu-HU" sz="2000" dirty="0" smtClean="0"/>
              <a:t>A pneumatikus szállítóberendezés szerkezeti elemeit összekötő csőrendszerben a mozgás előidézéséhez nyomáskülönbséget kell kialakítani.</a:t>
            </a:r>
          </a:p>
          <a:p>
            <a:r>
              <a:rPr lang="hu-HU" sz="2000" dirty="0" smtClean="0"/>
              <a:t>Aszerint, hogy a nyomáskülönbséget légritkítással vagy túlnyomással biztosítják, megkülönböztethető:</a:t>
            </a:r>
          </a:p>
          <a:p>
            <a:pPr lvl="1"/>
            <a:r>
              <a:rPr lang="hu-HU" sz="1600" dirty="0" smtClean="0"/>
              <a:t>Szívóüzemű,</a:t>
            </a:r>
          </a:p>
          <a:p>
            <a:pPr lvl="1"/>
            <a:r>
              <a:rPr lang="hu-HU" sz="1600" dirty="0" smtClean="0"/>
              <a:t>Nyomóüzemű,</a:t>
            </a:r>
          </a:p>
          <a:p>
            <a:pPr lvl="1"/>
            <a:r>
              <a:rPr lang="hu-HU" sz="1600" dirty="0" smtClean="0"/>
              <a:t>Kombinált </a:t>
            </a:r>
          </a:p>
          <a:p>
            <a:pPr>
              <a:buNone/>
            </a:pPr>
            <a:r>
              <a:rPr lang="hu-HU" sz="2000" dirty="0" smtClean="0"/>
              <a:t>	üzemű szállítóberendezés.</a:t>
            </a:r>
          </a:p>
          <a:p>
            <a:pPr lvl="1"/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Szívóüzemű berendezés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r>
              <a:rPr lang="hu-HU" sz="2200" dirty="0" smtClean="0"/>
              <a:t>Nyomóüzemű berendezés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r>
              <a:rPr lang="hu-HU" sz="2200" dirty="0" smtClean="0"/>
              <a:t>Csőposta</a:t>
            </a:r>
          </a:p>
          <a:p>
            <a:pPr>
              <a:buNone/>
            </a:pPr>
            <a:r>
              <a:rPr lang="hu-HU" sz="2200" dirty="0" smtClean="0"/>
              <a:t>	A szállítóhüvelyek végei különleges </a:t>
            </a:r>
            <a:r>
              <a:rPr lang="hu-HU" sz="2200" dirty="0" err="1" smtClean="0"/>
              <a:t>tömítőperemmel</a:t>
            </a:r>
            <a:r>
              <a:rPr lang="hu-HU" sz="2200" dirty="0" smtClean="0"/>
              <a:t> ellátott.</a:t>
            </a:r>
          </a:p>
          <a:p>
            <a:pPr>
              <a:buNone/>
            </a:pPr>
            <a:r>
              <a:rPr lang="hu-HU" sz="2200" dirty="0" smtClean="0"/>
              <a:t>	A szállítási sebesség: 6 – 12 m/s.</a:t>
            </a:r>
          </a:p>
          <a:p>
            <a:endParaRPr lang="hu-HU" sz="2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285728"/>
            <a:ext cx="4319595" cy="181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071678"/>
            <a:ext cx="390221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1" y="5013176"/>
            <a:ext cx="3142817" cy="82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Léglazítós szállítócsatornák</a:t>
            </a:r>
          </a:p>
          <a:p>
            <a:r>
              <a:rPr lang="hu-HU" sz="2200" dirty="0" smtClean="0"/>
              <a:t>Ezek a berendezések a pneumatikus szállítóberendezések különleges válfaját képezik. Száraz, a levegővel könnyen keveredő, por alakú anyagok továbbítására alkalmas.</a:t>
            </a:r>
          </a:p>
          <a:p>
            <a:r>
              <a:rPr lang="hu-HU" sz="2200" dirty="0" smtClean="0"/>
              <a:t>A csatorna szükséges lejtése: 3 – 5 %.</a:t>
            </a:r>
            <a:endParaRPr lang="hu-HU" sz="2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643182"/>
            <a:ext cx="434844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0007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5.2.10 Hidraulikus szállítóberendezése</a:t>
            </a:r>
            <a:r>
              <a:rPr lang="hu-HU" sz="2200" b="1" i="1" dirty="0" smtClean="0"/>
              <a:t>k</a:t>
            </a:r>
          </a:p>
          <a:p>
            <a:r>
              <a:rPr lang="hu-HU" sz="2200" dirty="0" smtClean="0"/>
              <a:t>A hidraulikus szállításnál a szállítandó szemcsés darabos anyag folyadékáramba kerül. Az anyag és a folyadék (általában víz) keveréke zárt csövekben vagy nyitott csatornákban kerül továbbításra.</a:t>
            </a:r>
          </a:p>
          <a:p>
            <a:r>
              <a:rPr lang="hu-HU" sz="2200" dirty="0" smtClean="0"/>
              <a:t>A keverék áramlását a feladóhely és a fogadóhely közötti szintkülönbség (nyitott csatorna esetén) vagy szivattyúk által létrehozott nyomáskülönbség (zárt rendszerben) biztosítja.</a:t>
            </a:r>
            <a:endParaRPr lang="hu-HU" sz="2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3643314"/>
            <a:ext cx="3838579" cy="2864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hu-HU" sz="2200" b="1" dirty="0" smtClean="0"/>
              <a:t>	5.3 Szakaszos működésű szállítógépek</a:t>
            </a:r>
          </a:p>
          <a:p>
            <a:pPr algn="just"/>
            <a:r>
              <a:rPr lang="hu-HU" sz="2200" dirty="0" smtClean="0"/>
              <a:t>Jellemzői:</a:t>
            </a:r>
          </a:p>
          <a:p>
            <a:pPr lvl="1" algn="just"/>
            <a:r>
              <a:rPr lang="hu-HU" sz="1800" dirty="0" smtClean="0"/>
              <a:t>A rakott és az üres menet időben szétválik,</a:t>
            </a:r>
          </a:p>
          <a:p>
            <a:pPr lvl="1" algn="just"/>
            <a:r>
              <a:rPr lang="hu-HU" sz="1800" dirty="0" smtClean="0"/>
              <a:t>A teljesítőképesség a szállítási távolságtól és a kezelő személyzet begyakorlottságától függ.</a:t>
            </a:r>
          </a:p>
          <a:p>
            <a:pPr algn="just"/>
            <a:r>
              <a:rPr lang="hu-HU" sz="2200" dirty="0" smtClean="0"/>
              <a:t>Csoportosításuk:</a:t>
            </a:r>
          </a:p>
          <a:p>
            <a:pPr lvl="1" algn="just"/>
            <a:r>
              <a:rPr lang="hu-HU" sz="1800" dirty="0" smtClean="0"/>
              <a:t>Kötetlen pályán,</a:t>
            </a:r>
          </a:p>
          <a:p>
            <a:pPr lvl="1" algn="just"/>
            <a:r>
              <a:rPr lang="hu-HU" sz="1800" dirty="0" smtClean="0"/>
              <a:t>Kötött pályán</a:t>
            </a:r>
          </a:p>
          <a:p>
            <a:pPr lvl="1" algn="just">
              <a:buNone/>
            </a:pPr>
            <a:r>
              <a:rPr lang="hu-HU" sz="1800" dirty="0" smtClean="0"/>
              <a:t>működő szállítógép.</a:t>
            </a:r>
          </a:p>
          <a:p>
            <a:pPr algn="just">
              <a:buNone/>
            </a:pPr>
            <a:endParaRPr lang="hu-HU" sz="2200" dirty="0" smtClean="0"/>
          </a:p>
          <a:p>
            <a:pPr algn="just"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5.3.1 Gépi hajtású targoncák</a:t>
            </a:r>
          </a:p>
          <a:p>
            <a:pPr algn="just"/>
            <a:r>
              <a:rPr lang="hu-HU" sz="2200" dirty="0" smtClean="0"/>
              <a:t>Osztályozásuk:</a:t>
            </a:r>
          </a:p>
          <a:p>
            <a:pPr lvl="1" algn="just"/>
            <a:r>
              <a:rPr lang="hu-HU" sz="1800" dirty="0" smtClean="0"/>
              <a:t>Erőforrás szerint</a:t>
            </a:r>
          </a:p>
          <a:p>
            <a:pPr lvl="2" algn="just"/>
            <a:r>
              <a:rPr lang="hu-HU" sz="1400" dirty="0" smtClean="0"/>
              <a:t>Kombinált működtetésű (emelés gépi úton, vízszintes irányú mozgatás kézi erővel),</a:t>
            </a:r>
          </a:p>
          <a:p>
            <a:pPr lvl="2" algn="just"/>
            <a:r>
              <a:rPr lang="hu-HU" sz="1400" dirty="0" smtClean="0"/>
              <a:t>Villamosmotoros hajtás (150 – 300 Ah),</a:t>
            </a:r>
          </a:p>
          <a:p>
            <a:pPr lvl="2" algn="just"/>
            <a:r>
              <a:rPr lang="hu-HU" sz="1400" dirty="0" smtClean="0"/>
              <a:t>Belsőégésű motoros (Diesel, Otto: benzines, PB gázzal)</a:t>
            </a:r>
          </a:p>
          <a:p>
            <a:pPr algn="just">
              <a:buNone/>
            </a:pPr>
            <a:endParaRPr lang="hu-HU" sz="2200" dirty="0" smtClean="0"/>
          </a:p>
          <a:p>
            <a:pPr lvl="1" algn="just">
              <a:buNone/>
            </a:pPr>
            <a:endParaRPr lang="hu-H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lvl="1"/>
            <a:r>
              <a:rPr lang="hu-HU" sz="1800" dirty="0" smtClean="0"/>
              <a:t>Vezérlés és kormányzás módja szerint</a:t>
            </a:r>
          </a:p>
          <a:p>
            <a:pPr lvl="2"/>
            <a:r>
              <a:rPr lang="hu-HU" sz="1400" smtClean="0"/>
              <a:t>Gyalogkíséretű</a:t>
            </a:r>
            <a:r>
              <a:rPr lang="hu-HU" sz="1400" dirty="0" smtClean="0"/>
              <a:t>,</a:t>
            </a:r>
          </a:p>
          <a:p>
            <a:pPr lvl="2"/>
            <a:r>
              <a:rPr lang="hu-HU" sz="1400" dirty="0" smtClean="0"/>
              <a:t>Vezetőállásos,</a:t>
            </a:r>
          </a:p>
          <a:p>
            <a:pPr lvl="2"/>
            <a:r>
              <a:rPr lang="hu-HU" sz="1400" dirty="0" smtClean="0"/>
              <a:t>Vezetőüléses,</a:t>
            </a:r>
          </a:p>
          <a:p>
            <a:pPr lvl="2"/>
            <a:r>
              <a:rPr lang="hu-HU" sz="1400" dirty="0" smtClean="0"/>
              <a:t>Programvezérlésű,</a:t>
            </a:r>
          </a:p>
          <a:p>
            <a:pPr lvl="2"/>
            <a:r>
              <a:rPr lang="hu-HU" sz="1400" dirty="0" smtClean="0"/>
              <a:t>Távvezérlésű.</a:t>
            </a:r>
          </a:p>
          <a:p>
            <a:pPr lvl="1"/>
            <a:r>
              <a:rPr lang="hu-HU" sz="1800" dirty="0" smtClean="0"/>
              <a:t>Rendeltetés szerint</a:t>
            </a:r>
          </a:p>
          <a:p>
            <a:pPr lvl="2"/>
            <a:r>
              <a:rPr lang="hu-HU" sz="1400" dirty="0" smtClean="0"/>
              <a:t>Szállító,</a:t>
            </a:r>
          </a:p>
          <a:p>
            <a:pPr lvl="2"/>
            <a:r>
              <a:rPr lang="hu-HU" sz="1400" dirty="0" smtClean="0"/>
              <a:t>Emelő,</a:t>
            </a:r>
          </a:p>
          <a:p>
            <a:pPr lvl="2"/>
            <a:r>
              <a:rPr lang="hu-HU" sz="1400" dirty="0" smtClean="0"/>
              <a:t>Vontató.</a:t>
            </a:r>
            <a:endParaRPr lang="hu-HU" sz="1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642918"/>
            <a:ext cx="15240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785794"/>
            <a:ext cx="161911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4941168"/>
            <a:ext cx="1438276" cy="1290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5085184"/>
            <a:ext cx="1357322" cy="1101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2852936"/>
            <a:ext cx="1536711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2200" y="2852936"/>
            <a:ext cx="2383293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63688" y="3429000"/>
            <a:ext cx="1944216" cy="119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6632"/>
            <a:ext cx="8507288" cy="6624736"/>
          </a:xfrm>
        </p:spPr>
        <p:txBody>
          <a:bodyPr>
            <a:normAutofit lnSpcReduction="10000"/>
          </a:bodyPr>
          <a:lstStyle/>
          <a:p>
            <a:r>
              <a:rPr lang="hu-HU" sz="2200" i="1" dirty="0" smtClean="0"/>
              <a:t>Szállítótargoncák</a:t>
            </a:r>
          </a:p>
          <a:p>
            <a:r>
              <a:rPr lang="hu-HU" sz="2200" dirty="0" smtClean="0"/>
              <a:t>A szállítótargoncák a teher szállítására megfelelő kiképzésű rakfelülettel ellátott. A rajtuk elhelyezett terheknek csak vízszintes mozgatását teszi lehetővé, rakodásukhoz minden esetben külső segítség szükséges. </a:t>
            </a:r>
          </a:p>
          <a:p>
            <a:r>
              <a:rPr lang="hu-HU" sz="2200" dirty="0" smtClean="0"/>
              <a:t>Teherbíró képességük: </a:t>
            </a:r>
            <a:r>
              <a:rPr lang="hu-HU" sz="2200" dirty="0" err="1" smtClean="0"/>
              <a:t>max</a:t>
            </a:r>
            <a:r>
              <a:rPr lang="hu-HU" sz="2200" dirty="0" smtClean="0"/>
              <a:t>. 3,0 t.</a:t>
            </a:r>
          </a:p>
          <a:p>
            <a:r>
              <a:rPr lang="hu-HU" sz="2200" dirty="0" smtClean="0"/>
              <a:t>Villamosmotoros motorjai egyenáramú </a:t>
            </a:r>
          </a:p>
          <a:p>
            <a:pPr>
              <a:buNone/>
            </a:pPr>
            <a:r>
              <a:rPr lang="hu-HU" sz="2200" dirty="0" smtClean="0"/>
              <a:t>	különleges motorok. Rendszerint a targoncák</a:t>
            </a:r>
          </a:p>
          <a:p>
            <a:pPr>
              <a:buNone/>
            </a:pPr>
            <a:r>
              <a:rPr lang="hu-HU" sz="2200" dirty="0" smtClean="0"/>
              <a:t>	hátsó kerekeit külön-külön motor hajtja </a:t>
            </a:r>
          </a:p>
          <a:p>
            <a:pPr>
              <a:buNone/>
            </a:pPr>
            <a:r>
              <a:rPr lang="hu-HU" sz="2200" dirty="0" smtClean="0"/>
              <a:t>	fogaskerekes hajtással. A hajtott kerekeket </a:t>
            </a:r>
          </a:p>
          <a:p>
            <a:pPr>
              <a:buNone/>
            </a:pPr>
            <a:r>
              <a:rPr lang="hu-HU" sz="2200" dirty="0" smtClean="0"/>
              <a:t>	nyugalmi helyzetben fékek rögzítik.</a:t>
            </a:r>
          </a:p>
          <a:p>
            <a:r>
              <a:rPr lang="hu-HU" sz="2200" dirty="0" smtClean="0"/>
              <a:t>Az akkumulátortelepet az alváz alatt </a:t>
            </a:r>
          </a:p>
          <a:p>
            <a:pPr>
              <a:buNone/>
            </a:pPr>
            <a:r>
              <a:rPr lang="hu-HU" sz="2200" dirty="0" smtClean="0"/>
              <a:t>	helyezték el. </a:t>
            </a:r>
          </a:p>
          <a:p>
            <a:r>
              <a:rPr lang="hu-HU" sz="2200" dirty="0" smtClean="0"/>
              <a:t>A rakfelület magassága 600 – 700 mm.</a:t>
            </a:r>
          </a:p>
          <a:p>
            <a:r>
              <a:rPr lang="hu-HU" sz="2200" dirty="0" smtClean="0"/>
              <a:t>Belsőégésű motoros kialakításnál a motort </a:t>
            </a:r>
          </a:p>
          <a:p>
            <a:pPr>
              <a:buNone/>
            </a:pPr>
            <a:r>
              <a:rPr lang="hu-HU" sz="2200" dirty="0" smtClean="0"/>
              <a:t>	a targonca elején, a kormányozható kerekek </a:t>
            </a:r>
          </a:p>
          <a:p>
            <a:pPr>
              <a:buNone/>
            </a:pPr>
            <a:r>
              <a:rPr lang="hu-HU" sz="2200" dirty="0" smtClean="0"/>
              <a:t>	felett helyezték el.  </a:t>
            </a:r>
          </a:p>
          <a:p>
            <a:endParaRPr lang="hu-HU" sz="22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1714488"/>
            <a:ext cx="2262192" cy="25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39" y="4365104"/>
            <a:ext cx="1547335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Vontatótargoncák</a:t>
            </a:r>
          </a:p>
          <a:p>
            <a:r>
              <a:rPr lang="hu-HU" sz="2200" dirty="0" smtClean="0"/>
              <a:t>A vontató targoncák többnyire pótkocsikból kialakított targonca- vonatok vízszintes irányú mozgatását végzik, az egy forduló alatt mozgatható anyagmennyiség növelése céljából.</a:t>
            </a:r>
          </a:p>
          <a:p>
            <a:r>
              <a:rPr lang="hu-HU" sz="2200" dirty="0" smtClean="0"/>
              <a:t>Max. vontatható teher: 5,0 t.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r>
              <a:rPr lang="hu-HU" sz="2200" dirty="0" smtClean="0"/>
              <a:t>Villamosmotoros és belsőégésű motoros kivitelben egyaránt gyártották.</a:t>
            </a:r>
          </a:p>
          <a:p>
            <a:r>
              <a:rPr lang="hu-HU" sz="2200" dirty="0" err="1" smtClean="0"/>
              <a:t>Gyalogkiséretű</a:t>
            </a:r>
            <a:r>
              <a:rPr lang="hu-HU" sz="2200" dirty="0" smtClean="0"/>
              <a:t> kivitelnél általában háromkerekű</a:t>
            </a:r>
          </a:p>
          <a:p>
            <a:pPr>
              <a:buNone/>
            </a:pPr>
            <a:r>
              <a:rPr lang="hu-HU" sz="2200" dirty="0" smtClean="0"/>
              <a:t>	 kialakítást alkalmaztak.</a:t>
            </a:r>
          </a:p>
          <a:p>
            <a:endParaRPr lang="hu-HU" sz="2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2071678"/>
            <a:ext cx="1930452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2714620"/>
            <a:ext cx="3777621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401080" cy="5483245"/>
          </a:xfrm>
        </p:spPr>
        <p:txBody>
          <a:bodyPr>
            <a:normAutofit lnSpcReduction="10000"/>
          </a:bodyPr>
          <a:lstStyle/>
          <a:p>
            <a:r>
              <a:rPr lang="hu-HU" sz="2200" i="1" dirty="0" smtClean="0"/>
              <a:t>Emelőtargoncák</a:t>
            </a:r>
          </a:p>
          <a:p>
            <a:r>
              <a:rPr lang="hu-HU" sz="2200" dirty="0" smtClean="0"/>
              <a:t>A szállító- és vontatótargoncák a rakodáshoz szükséges teher emelését nem oldották meg, csak a vízszintes irányú mozgatást.</a:t>
            </a:r>
          </a:p>
          <a:p>
            <a:r>
              <a:rPr lang="hu-HU" sz="2200" dirty="0" smtClean="0"/>
              <a:t>Az emelőtargoncák lehetővé teszik a teher megfogását, felvételét, emelését és elhelyezését a szállítás során.</a:t>
            </a:r>
          </a:p>
          <a:p>
            <a:r>
              <a:rPr lang="hu-HU" sz="2200" dirty="0" smtClean="0"/>
              <a:t>Az emelőtargoncák emelőművel szereltek,</a:t>
            </a:r>
          </a:p>
          <a:p>
            <a:pPr>
              <a:buNone/>
            </a:pPr>
            <a:r>
              <a:rPr lang="hu-HU" sz="2200" dirty="0" smtClean="0"/>
              <a:t>	melynek feladata a teher emelése, </a:t>
            </a:r>
          </a:p>
          <a:p>
            <a:pPr>
              <a:buNone/>
            </a:pPr>
            <a:r>
              <a:rPr lang="hu-HU" sz="2200" dirty="0" smtClean="0"/>
              <a:t>	süllyesztése, a megfogás biztosítása.</a:t>
            </a:r>
          </a:p>
          <a:p>
            <a:pPr>
              <a:buNone/>
            </a:pPr>
            <a:r>
              <a:rPr lang="hu-HU" sz="2200" dirty="0" smtClean="0"/>
              <a:t>	Részei:</a:t>
            </a:r>
          </a:p>
          <a:p>
            <a:pPr lvl="1"/>
            <a:r>
              <a:rPr lang="hu-HU" sz="1800" dirty="0" smtClean="0"/>
              <a:t>Emelővilla,</a:t>
            </a:r>
          </a:p>
          <a:p>
            <a:pPr lvl="1"/>
            <a:r>
              <a:rPr lang="hu-HU" sz="1800" dirty="0" smtClean="0"/>
              <a:t>Emelőszán,</a:t>
            </a:r>
          </a:p>
          <a:p>
            <a:pPr lvl="1"/>
            <a:r>
              <a:rPr lang="hu-HU" sz="1800" dirty="0" smtClean="0"/>
              <a:t>Emelőoszlop,</a:t>
            </a:r>
          </a:p>
          <a:p>
            <a:pPr lvl="1"/>
            <a:r>
              <a:rPr lang="hu-HU" sz="1800" dirty="0" smtClean="0"/>
              <a:t>Emelőhenger,</a:t>
            </a:r>
          </a:p>
          <a:p>
            <a:pPr lvl="1"/>
            <a:r>
              <a:rPr lang="hu-HU" sz="1800" dirty="0" smtClean="0"/>
              <a:t>Emelőlánc,</a:t>
            </a:r>
          </a:p>
          <a:p>
            <a:pPr lvl="1"/>
            <a:r>
              <a:rPr lang="hu-HU" sz="1800" dirty="0" smtClean="0"/>
              <a:t>Buktató hengerek,</a:t>
            </a:r>
          </a:p>
          <a:p>
            <a:pPr lvl="1"/>
            <a:r>
              <a:rPr lang="hu-HU" sz="1800" dirty="0" smtClean="0"/>
              <a:t>Védőrács.</a:t>
            </a:r>
          </a:p>
          <a:p>
            <a:endParaRPr lang="hu-HU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2679" y="2857496"/>
            <a:ext cx="3719373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357982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hidraulikus berendezés feladata az emelőmű működtetése. A szivattyú hajtását belsőégésű motor </a:t>
            </a:r>
          </a:p>
          <a:p>
            <a:pPr>
              <a:buNone/>
            </a:pPr>
            <a:r>
              <a:rPr lang="hu-HU" sz="2200" dirty="0" smtClean="0"/>
              <a:t>	esetén a targoncát mozgató főmotor, </a:t>
            </a:r>
          </a:p>
          <a:p>
            <a:pPr>
              <a:buNone/>
            </a:pPr>
            <a:r>
              <a:rPr lang="hu-HU" sz="2200" dirty="0" smtClean="0"/>
              <a:t>	villamosmotoros hajtásnál külön</a:t>
            </a:r>
          </a:p>
          <a:p>
            <a:pPr>
              <a:buNone/>
            </a:pPr>
            <a:r>
              <a:rPr lang="hu-HU" sz="2200" dirty="0" smtClean="0"/>
              <a:t>	szivattyúmotor végzi.</a:t>
            </a:r>
          </a:p>
          <a:p>
            <a:r>
              <a:rPr lang="hu-HU" sz="2200" dirty="0" smtClean="0"/>
              <a:t>A megfogó-szerkezet rendszerint </a:t>
            </a:r>
          </a:p>
          <a:p>
            <a:pPr>
              <a:buNone/>
            </a:pPr>
            <a:r>
              <a:rPr lang="hu-HU" sz="2200" dirty="0" smtClean="0"/>
              <a:t>	emelővilla, ezért nevezik ezeket a targoncákat emelővillás targoncáknak. A korszerű targoncáknál a villás tehermegfogó- szerkezet cserélhető és a teher alakjához, csomagolásához, méretéhez alkalmazkodó megfogó-szerkezettel cserélhető fel.</a:t>
            </a:r>
            <a:endParaRPr lang="hu-HU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642918"/>
            <a:ext cx="2952757" cy="1757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071942"/>
            <a:ext cx="446067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4143380"/>
            <a:ext cx="1252537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5214950"/>
            <a:ext cx="804863" cy="1045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16" y="4143380"/>
            <a:ext cx="1428760" cy="1025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5357826"/>
            <a:ext cx="1357322" cy="93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472518" cy="5911873"/>
          </a:xfrm>
        </p:spPr>
        <p:txBody>
          <a:bodyPr>
            <a:normAutofit/>
          </a:bodyPr>
          <a:lstStyle/>
          <a:p>
            <a:r>
              <a:rPr lang="hu-HU" sz="2200" dirty="0" smtClean="0"/>
              <a:t>Szerkezeti sajátosság szerint az emelőtargoncák csoportosíthatók:</a:t>
            </a:r>
          </a:p>
          <a:p>
            <a:pPr lvl="1"/>
            <a:r>
              <a:rPr lang="hu-HU" sz="1800" dirty="0" smtClean="0"/>
              <a:t>Normál emelőtargoncák,</a:t>
            </a:r>
          </a:p>
          <a:p>
            <a:pPr lvl="1"/>
            <a:r>
              <a:rPr lang="hu-HU" sz="1800" dirty="0" smtClean="0"/>
              <a:t>Kocsi rendszerű (emelő-kocsi) emelőtargoncák,</a:t>
            </a:r>
          </a:p>
          <a:p>
            <a:pPr lvl="1"/>
            <a:r>
              <a:rPr lang="hu-HU" sz="1800" dirty="0" smtClean="0"/>
              <a:t>Toló-oszlopos emelőtargoncák,</a:t>
            </a:r>
          </a:p>
          <a:p>
            <a:pPr lvl="1"/>
            <a:r>
              <a:rPr lang="hu-HU" sz="1800" dirty="0" smtClean="0"/>
              <a:t>Terpesz emelőtargoncák,</a:t>
            </a:r>
          </a:p>
          <a:p>
            <a:pPr lvl="1"/>
            <a:r>
              <a:rPr lang="hu-HU" sz="1800" dirty="0" smtClean="0"/>
              <a:t>Különleges emelőtargoncák.</a:t>
            </a:r>
          </a:p>
          <a:p>
            <a:pPr lvl="1"/>
            <a:endParaRPr lang="hu-HU" sz="1800" dirty="0" smtClean="0"/>
          </a:p>
          <a:p>
            <a:r>
              <a:rPr lang="hu-HU" sz="2200" i="1" dirty="0" smtClean="0"/>
              <a:t>Normál emelőtargonca</a:t>
            </a:r>
          </a:p>
          <a:p>
            <a:pPr lvl="1"/>
            <a:r>
              <a:rPr lang="hu-HU" sz="1800" dirty="0" smtClean="0"/>
              <a:t>A megemelt teher súlyponti vetülete az alátámasztási poligonon kívül esik, ezért billentő-nyomaték keletkezik üzem közben,</a:t>
            </a:r>
          </a:p>
          <a:p>
            <a:pPr lvl="1"/>
            <a:r>
              <a:rPr lang="hu-HU" sz="1800" dirty="0" smtClean="0"/>
              <a:t>Emelőoszlop előre – hátra billenthető,</a:t>
            </a:r>
          </a:p>
          <a:p>
            <a:pPr lvl="1"/>
            <a:r>
              <a:rPr lang="hu-HU" sz="1800" dirty="0" smtClean="0"/>
              <a:t>Hátsó kerekek kormányzottak,</a:t>
            </a:r>
          </a:p>
          <a:p>
            <a:pPr lvl="1"/>
            <a:r>
              <a:rPr lang="hu-HU" sz="1800" dirty="0" smtClean="0"/>
              <a:t>EUR palettát mindkét oldalról kezelni tudja.</a:t>
            </a:r>
          </a:p>
          <a:p>
            <a:r>
              <a:rPr lang="hu-HU" sz="2200" dirty="0" smtClean="0"/>
              <a:t>Villamosmotoros és belsőégésű motoros</a:t>
            </a:r>
          </a:p>
          <a:p>
            <a:pPr>
              <a:buNone/>
            </a:pPr>
            <a:r>
              <a:rPr lang="hu-HU" sz="2200" dirty="0" smtClean="0"/>
              <a:t>	 kivitelben egyaránt készítik.</a:t>
            </a:r>
            <a:endParaRPr lang="hu-HU" sz="2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3571876"/>
            <a:ext cx="3424234" cy="2642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Normál emelőtargonca jellemző méretei</a:t>
            </a:r>
            <a:endParaRPr lang="hu-HU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3817415" cy="4208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124744"/>
            <a:ext cx="4281905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4077072"/>
            <a:ext cx="3744416" cy="1884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401080" cy="6072230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Emelő-kocsi rendszerű emelőtargonca</a:t>
            </a:r>
          </a:p>
          <a:p>
            <a:pPr lvl="1"/>
            <a:r>
              <a:rPr lang="hu-HU" sz="1800" dirty="0" smtClean="0"/>
              <a:t>A megemelt teher súlyponti vetülete az alátámasztási </a:t>
            </a:r>
          </a:p>
          <a:p>
            <a:pPr lvl="1">
              <a:buNone/>
            </a:pPr>
            <a:r>
              <a:rPr lang="hu-HU" sz="1800" dirty="0" smtClean="0"/>
              <a:t>	poligonon belül van, ezért billentő-nyomaték  nem </a:t>
            </a:r>
          </a:p>
          <a:p>
            <a:pPr lvl="1">
              <a:buNone/>
            </a:pPr>
            <a:r>
              <a:rPr lang="hu-HU" sz="1800" dirty="0" smtClean="0"/>
              <a:t>	keletkezik üzem közben,</a:t>
            </a:r>
          </a:p>
          <a:p>
            <a:pPr lvl="1"/>
            <a:r>
              <a:rPr lang="hu-HU" sz="1800" dirty="0" smtClean="0"/>
              <a:t>Emelőoszlop nem billenthető,</a:t>
            </a:r>
          </a:p>
          <a:p>
            <a:pPr lvl="1"/>
            <a:r>
              <a:rPr lang="hu-HU" sz="1800" dirty="0" smtClean="0"/>
              <a:t>EUR rakodólapot csak a 800 mm oldalánál </a:t>
            </a:r>
          </a:p>
          <a:p>
            <a:pPr lvl="1">
              <a:buNone/>
            </a:pPr>
            <a:r>
              <a:rPr lang="hu-HU" sz="1800" dirty="0" smtClean="0"/>
              <a:t>	tudja megfogni, mert a villák </a:t>
            </a:r>
          </a:p>
          <a:p>
            <a:pPr lvl="1">
              <a:buNone/>
            </a:pPr>
            <a:r>
              <a:rPr lang="hu-HU" sz="1800" dirty="0" smtClean="0"/>
              <a:t>	alátámasztásának érdekében elöl kis </a:t>
            </a:r>
          </a:p>
          <a:p>
            <a:pPr lvl="1">
              <a:buNone/>
            </a:pPr>
            <a:r>
              <a:rPr lang="hu-HU" sz="1800" dirty="0" smtClean="0"/>
              <a:t>	átmérőjű görgőket helyeztek el.</a:t>
            </a:r>
          </a:p>
          <a:p>
            <a:pPr lvl="1"/>
            <a:endParaRPr lang="hu-HU" sz="1800" dirty="0" smtClean="0"/>
          </a:p>
          <a:p>
            <a:endParaRPr lang="hu-HU" sz="2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857628"/>
            <a:ext cx="1357322" cy="244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628800"/>
            <a:ext cx="312623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3933056"/>
            <a:ext cx="2123306" cy="1361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5373216"/>
            <a:ext cx="2286290" cy="921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Toló-oszlopos emelőtargonca</a:t>
            </a:r>
          </a:p>
          <a:p>
            <a:r>
              <a:rPr lang="hu-HU" sz="2200" dirty="0" smtClean="0"/>
              <a:t>Ez a  targonca egyesíti a normál emelőtargonca  és a kocsi rendszerű emelőtargonca előnyeit, mert szállítás közben nincs </a:t>
            </a:r>
            <a:r>
              <a:rPr lang="hu-HU" sz="2200" dirty="0" err="1" smtClean="0"/>
              <a:t>billentőnyomaték</a:t>
            </a:r>
            <a:r>
              <a:rPr lang="hu-HU" sz="2200" dirty="0" smtClean="0"/>
              <a:t> és az EUR palettát mindkét oldalról képes kezelni.</a:t>
            </a:r>
            <a:endParaRPr lang="hu-HU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564904"/>
            <a:ext cx="2088232" cy="28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223140"/>
            <a:ext cx="2261989" cy="3699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Csaba\Documents\Oktatás\Rajzok\am. gépek100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844824"/>
            <a:ext cx="3096344" cy="408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Terpesz emelőtargonca</a:t>
            </a:r>
          </a:p>
          <a:p>
            <a:r>
              <a:rPr lang="hu-HU" sz="2200" dirty="0" smtClean="0"/>
              <a:t>A targonca támasztókarjai az ER mellett helyezkednek el, így csak úgy tudja kezelni a rakományokat, ha mellettük hely van biztosítva  a karok számára.</a:t>
            </a:r>
          </a:p>
          <a:p>
            <a:r>
              <a:rPr lang="hu-HU" sz="2200" dirty="0" smtClean="0"/>
              <a:t>Terhelhetőség: 0,5 – 3,0 t.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endParaRPr lang="hu-HU" sz="2200" dirty="0" smtClean="0"/>
          </a:p>
          <a:p>
            <a:r>
              <a:rPr lang="hu-HU" sz="2200" i="1" dirty="0" smtClean="0"/>
              <a:t>Különleges emelőtargoncák</a:t>
            </a:r>
          </a:p>
          <a:p>
            <a:pPr lvl="1"/>
            <a:r>
              <a:rPr lang="hu-HU" sz="1800" i="1" dirty="0" smtClean="0"/>
              <a:t>Komissiózó emelőtargonca,</a:t>
            </a:r>
          </a:p>
          <a:p>
            <a:pPr lvl="1"/>
            <a:r>
              <a:rPr lang="hu-HU" sz="1800" i="1" dirty="0" smtClean="0"/>
              <a:t>Oldalvillás emelőtargonca,</a:t>
            </a:r>
          </a:p>
          <a:p>
            <a:pPr lvl="1"/>
            <a:r>
              <a:rPr lang="hu-HU" sz="1800" i="1" dirty="0" smtClean="0"/>
              <a:t>Egyetemes emelőtargonca,</a:t>
            </a:r>
          </a:p>
          <a:p>
            <a:pPr lvl="1"/>
            <a:r>
              <a:rPr lang="hu-HU" sz="1800" i="1" dirty="0" smtClean="0"/>
              <a:t>Nyerges emelőtargonca (</a:t>
            </a:r>
            <a:r>
              <a:rPr lang="hu-HU" sz="1800" i="1" dirty="0" err="1" smtClean="0"/>
              <a:t>nyeregkocsi</a:t>
            </a:r>
            <a:r>
              <a:rPr lang="hu-HU" sz="1800" i="1" dirty="0" smtClean="0"/>
              <a:t>),</a:t>
            </a:r>
          </a:p>
          <a:p>
            <a:pPr lvl="1"/>
            <a:r>
              <a:rPr lang="hu-HU" sz="1800" i="1" dirty="0" smtClean="0"/>
              <a:t>Felrakó targonca.</a:t>
            </a:r>
          </a:p>
          <a:p>
            <a:pPr lvl="1"/>
            <a:endParaRPr lang="hu-HU" sz="1800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628800"/>
            <a:ext cx="1932235" cy="3729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r>
              <a:rPr lang="hu-HU" sz="2000" dirty="0" smtClean="0"/>
              <a:t>Normál homlokvillás emelőtargonca eltolható és elforgatható villával.</a:t>
            </a:r>
            <a:endParaRPr lang="hu-HU" sz="2000" dirty="0"/>
          </a:p>
        </p:txBody>
      </p:sp>
      <p:pic>
        <p:nvPicPr>
          <p:cNvPr id="3074" name="Picture 2" descr="C:\Users\Csaba\Documents\Oktatás\Rajzok\Eltólható villa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196752"/>
            <a:ext cx="4349372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322229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438098" cy="5937523"/>
          </a:xfrm>
        </p:spPr>
        <p:txBody>
          <a:bodyPr>
            <a:normAutofit/>
          </a:bodyPr>
          <a:lstStyle/>
          <a:p>
            <a:r>
              <a:rPr lang="hu-HU" sz="2200" i="1" dirty="0" err="1" smtClean="0"/>
              <a:t>Felrakótargonca</a:t>
            </a:r>
            <a:endParaRPr lang="hu-HU" sz="2200" i="1" dirty="0"/>
          </a:p>
        </p:txBody>
      </p:sp>
      <p:pic>
        <p:nvPicPr>
          <p:cNvPr id="5122" name="Picture 2" descr="C:\Users\Csaba\Documents\Oktatás\Rajzok\am. gépek1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733219"/>
            <a:ext cx="3387194" cy="540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Csaba\Documents\Oktatás\Rajzok\am. gépek10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92696"/>
            <a:ext cx="2971800" cy="548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9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Komissiózó emelőtargonca</a:t>
            </a:r>
          </a:p>
          <a:p>
            <a:r>
              <a:rPr lang="hu-HU" sz="2200" dirty="0" smtClean="0"/>
              <a:t>A targoncavezető az emelőszánon elhelyezett vezetőállásról vezérli a targonca motorját és kormányozza a targoncát.</a:t>
            </a:r>
            <a:endParaRPr lang="hu-HU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2198349"/>
            <a:ext cx="2500330" cy="410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2343529"/>
            <a:ext cx="2088232" cy="3782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hu-HU" sz="2200" i="1" smtClean="0"/>
              <a:t>Oldalvillás emelőtargonca</a:t>
            </a:r>
            <a:endParaRPr lang="hu-HU" sz="2200" i="1" dirty="0" smtClean="0"/>
          </a:p>
          <a:p>
            <a:r>
              <a:rPr lang="hu-HU" sz="2200" dirty="0" smtClean="0"/>
              <a:t>Hosszú méretű termékek rakodásának sajátos eszközei.</a:t>
            </a:r>
          </a:p>
          <a:p>
            <a:r>
              <a:rPr lang="hu-HU" sz="2200" dirty="0" smtClean="0"/>
              <a:t>A teher felvételekor az emelőoszlop oldalirányban </a:t>
            </a:r>
            <a:r>
              <a:rPr lang="hu-HU" sz="2200" dirty="0" err="1" smtClean="0"/>
              <a:t>kitólható</a:t>
            </a:r>
            <a:r>
              <a:rPr lang="hu-HU" sz="2200" dirty="0" smtClean="0"/>
              <a:t> (</a:t>
            </a:r>
            <a:r>
              <a:rPr lang="hu-HU" sz="2200" dirty="0" err="1" smtClean="0"/>
              <a:t>tolóoszlopos</a:t>
            </a:r>
            <a:r>
              <a:rPr lang="hu-HU" sz="2200" dirty="0" smtClean="0"/>
              <a:t> kivitel), majd a teher felvétele után visszahúzható. A megfogó-szerkezeten elhelyezkedő terhet szállítás előtt az erre a célra kiképzett felületre engedi az emelőoszlop. </a:t>
            </a:r>
            <a:endParaRPr lang="hu-HU" sz="2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286124"/>
            <a:ext cx="79533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2844" y="142852"/>
            <a:ext cx="8786874" cy="6572296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Egyetemes emelőtargonca</a:t>
            </a:r>
          </a:p>
          <a:p>
            <a:r>
              <a:rPr lang="hu-HU" sz="2200" dirty="0" smtClean="0"/>
              <a:t>A targonca valamennyi kerekét 90</a:t>
            </a:r>
            <a:r>
              <a:rPr lang="hu-HU" sz="2200" baseline="30000" dirty="0" smtClean="0"/>
              <a:t>o</a:t>
            </a:r>
            <a:r>
              <a:rPr lang="hu-HU" sz="2200" dirty="0" smtClean="0"/>
              <a:t>-kal el lehet fordítani, ezáltal a targonca hossz- és keresztirányban közlekedni tud, </a:t>
            </a:r>
            <a:r>
              <a:rPr lang="hu-HU" sz="2200" dirty="0" err="1" smtClean="0"/>
              <a:t>tolóoszlopos</a:t>
            </a:r>
            <a:endParaRPr lang="hu-HU" sz="2200" dirty="0" smtClean="0"/>
          </a:p>
          <a:p>
            <a:pPr>
              <a:buNone/>
            </a:pPr>
            <a:r>
              <a:rPr lang="hu-HU" sz="2200" dirty="0" smtClean="0"/>
              <a:t>	kialakítása miatt minimális közlekedési útszélességet igényel.</a:t>
            </a:r>
          </a:p>
          <a:p>
            <a:pPr>
              <a:buNone/>
            </a:pPr>
            <a:endParaRPr lang="hu-HU" sz="2200" dirty="0" smtClean="0"/>
          </a:p>
          <a:p>
            <a:r>
              <a:rPr lang="hu-HU" sz="2200" i="1" dirty="0" smtClean="0"/>
              <a:t>Nyerges emelőtargonca (</a:t>
            </a:r>
            <a:r>
              <a:rPr lang="hu-HU" sz="2200" i="1" dirty="0" err="1" smtClean="0"/>
              <a:t>nyeregkocsi</a:t>
            </a:r>
            <a:r>
              <a:rPr lang="hu-HU" sz="2200" i="1" dirty="0" smtClean="0"/>
              <a:t>)</a:t>
            </a:r>
          </a:p>
          <a:p>
            <a:r>
              <a:rPr lang="hu-HU" sz="2200" dirty="0" smtClean="0"/>
              <a:t>A portálszerű vázszerkezettel rendelkező targonca az ER vagy konténer fölé áll és megfogó-szerkezetével kicsit </a:t>
            </a:r>
          </a:p>
          <a:p>
            <a:pPr marL="0" indent="0">
              <a:buNone/>
            </a:pPr>
            <a:r>
              <a:rPr lang="hu-HU" sz="2200" dirty="0"/>
              <a:t> </a:t>
            </a:r>
            <a:r>
              <a:rPr lang="hu-HU" sz="2200" dirty="0" smtClean="0"/>
              <a:t>    megemeli és így szállítja.</a:t>
            </a:r>
            <a:endParaRPr lang="hu-HU" sz="22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861048"/>
            <a:ext cx="3518114" cy="2658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068960"/>
            <a:ext cx="3586158" cy="330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Kikötői </a:t>
            </a:r>
            <a:r>
              <a:rPr lang="hu-HU" sz="2200" dirty="0" err="1" smtClean="0"/>
              <a:t>nyeregkocsik</a:t>
            </a:r>
            <a:r>
              <a:rPr lang="hu-HU" sz="2200" dirty="0" smtClean="0"/>
              <a:t> és konténer </a:t>
            </a:r>
            <a:r>
              <a:rPr lang="hu-HU" sz="2200" smtClean="0"/>
              <a:t>rakodási lehetőségek.</a:t>
            </a:r>
            <a:endParaRPr lang="hu-HU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268760"/>
            <a:ext cx="2722612" cy="2510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268760"/>
            <a:ext cx="3744415" cy="247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005064"/>
            <a:ext cx="269702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4005064"/>
            <a:ext cx="1584176" cy="226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Targoncák kiválasztásának főbb szempontjai:</a:t>
            </a:r>
          </a:p>
          <a:p>
            <a:pPr lvl="1"/>
            <a:r>
              <a:rPr lang="hu-HU" sz="2000" dirty="0" smtClean="0"/>
              <a:t>Legelső szempont, hogy zárt térben, vagy épületen kívül üzemel-e a targonca. Zárt térben csak villamos hajtás választható, épületen kívül pedig belsőégésű motorral szerelt. Villamos hajtás esetén az akkumulátor  töltőhelyiség  elhelyezéséről, ill. kialakításáról is gondoskodni kell.</a:t>
            </a:r>
          </a:p>
          <a:p>
            <a:pPr lvl="1"/>
            <a:r>
              <a:rPr lang="hu-HU" sz="2000" dirty="0" smtClean="0"/>
              <a:t>Meg kell határozni a maximális tömeg nagyságát, amivel dolgoznia kell.</a:t>
            </a:r>
          </a:p>
          <a:p>
            <a:pPr lvl="1"/>
            <a:r>
              <a:rPr lang="hu-HU" sz="2000" dirty="0" smtClean="0"/>
              <a:t>Meg kell határozni a maximális emelési magasságot (a raktári állványzat legfelső szintmagassága + 100 mm).</a:t>
            </a:r>
          </a:p>
          <a:p>
            <a:pPr lvl="1"/>
            <a:r>
              <a:rPr lang="hu-HU" sz="2000" dirty="0" smtClean="0"/>
              <a:t>Meg  kell vizsgálni az adott targonca Ast</a:t>
            </a:r>
            <a:r>
              <a:rPr lang="hu-HU" sz="2000" baseline="-25000" dirty="0" smtClean="0"/>
              <a:t>3</a:t>
            </a:r>
            <a:r>
              <a:rPr lang="hu-HU" sz="2000" dirty="0" smtClean="0"/>
              <a:t> méretét, ill. meg kell nézni, hogy mekkora hely áll rendelkezésre az állványsorok között, ami a targonca ráfordulásához szükséges.</a:t>
            </a:r>
          </a:p>
          <a:p>
            <a:pPr lvl="1"/>
            <a:r>
              <a:rPr lang="hu-HU" sz="2000" dirty="0" smtClean="0"/>
              <a:t>Meg kell vizsgálni, hogy milyen tehermegfogó szerkezetre van a leggyakrabban szükség.</a:t>
            </a:r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85791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5.3.2 </a:t>
            </a:r>
            <a:r>
              <a:rPr lang="hu-HU" sz="2200" b="1" dirty="0" err="1" smtClean="0"/>
              <a:t>Függősínpályák</a:t>
            </a:r>
            <a:endParaRPr lang="hu-HU" sz="2200" b="1" dirty="0" smtClean="0"/>
          </a:p>
          <a:p>
            <a:r>
              <a:rPr lang="hu-HU" sz="2200" dirty="0" smtClean="0"/>
              <a:t>Ezek a szerkezetek raktárakban, üzemekben súlyos alkatrészek, termékek vízszintes irányú szállítására szolgálnak. Olyan helyeken használják, ahol a terepszinten mozgó szállítógépek beállítása műszaki-szervezési szempontból nem valósítható meg.</a:t>
            </a:r>
          </a:p>
          <a:p>
            <a:r>
              <a:rPr lang="hu-HU" sz="2200" dirty="0" smtClean="0"/>
              <a:t>A rendszer alkalmazásának feltétele, hogy az anyagmozgatás mindig azonos útvonalon történjék. Alkalmazásakor a padlóburkolat igénybevétele megszűnik.</a:t>
            </a:r>
          </a:p>
          <a:p>
            <a:r>
              <a:rPr lang="hu-HU" sz="2200" dirty="0" smtClean="0"/>
              <a:t>A főggősínpályák szerkezeti elemei:</a:t>
            </a:r>
          </a:p>
          <a:p>
            <a:pPr lvl="1"/>
            <a:r>
              <a:rPr lang="hu-HU" sz="1800" dirty="0" smtClean="0"/>
              <a:t>Pálya,</a:t>
            </a:r>
          </a:p>
          <a:p>
            <a:pPr lvl="1"/>
            <a:r>
              <a:rPr lang="hu-HU" sz="1800" dirty="0" smtClean="0"/>
              <a:t>Futómacska.</a:t>
            </a:r>
          </a:p>
          <a:p>
            <a:r>
              <a:rPr lang="hu-HU" sz="2200" dirty="0" smtClean="0"/>
              <a:t>A pálya és tartozékai olyan magasságban helyezkednek el, hogy a terepszinten történő mozgásokat ne zavarják.</a:t>
            </a:r>
          </a:p>
          <a:p>
            <a:r>
              <a:rPr lang="hu-HU" sz="2200" dirty="0" smtClean="0"/>
              <a:t>A pálya rendszerint I szelvényű tartó.</a:t>
            </a:r>
          </a:p>
          <a:p>
            <a:r>
              <a:rPr lang="hu-HU" sz="2200" dirty="0" smtClean="0"/>
              <a:t>A futómacska lehet:</a:t>
            </a:r>
          </a:p>
          <a:p>
            <a:pPr lvl="1"/>
            <a:r>
              <a:rPr lang="hu-HU" sz="1800" dirty="0" smtClean="0"/>
              <a:t>Kézi működtetésű,</a:t>
            </a:r>
          </a:p>
          <a:p>
            <a:pPr lvl="1"/>
            <a:r>
              <a:rPr lang="hu-HU" sz="1800" dirty="0" smtClean="0"/>
              <a:t>Villamos üzemű</a:t>
            </a:r>
          </a:p>
          <a:p>
            <a:pPr lvl="1"/>
            <a:r>
              <a:rPr lang="hu-HU" sz="1800" dirty="0" smtClean="0"/>
              <a:t>Kombinált rendszerű.</a:t>
            </a:r>
          </a:p>
          <a:p>
            <a:r>
              <a:rPr lang="hu-HU" sz="2200" dirty="0" smtClean="0"/>
              <a:t>A futómacska az I szervényű tartószerkezet alsó övlemezén mozog.</a:t>
            </a:r>
          </a:p>
          <a:p>
            <a:endParaRPr lang="hu-HU" sz="2200" dirty="0" smtClean="0"/>
          </a:p>
          <a:p>
            <a:pPr lvl="1"/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kézi működtetésű futómacskával kisebb súlyú terhek szállíthatók rövid távolságra. Az emelés és a haladó mozgás is a terepszintre aláfüggő lánc segítségével </a:t>
            </a:r>
          </a:p>
          <a:p>
            <a:pPr>
              <a:buNone/>
            </a:pPr>
            <a:r>
              <a:rPr lang="hu-HU" sz="2200" dirty="0" smtClean="0"/>
              <a:t>	kézi erővel történik.</a:t>
            </a:r>
            <a:endParaRPr lang="hu-HU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1785926"/>
            <a:ext cx="4752983" cy="42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4282" y="142852"/>
            <a:ext cx="8715436" cy="5983311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villamos üzemű futómacskák az alkatrészek, termékek emelését, vízszintes mozgatását is gépi úton végzik. A futómacska két villamos motorja közül az egyik a csörlődobbal emeli a mozgatásra kerülő terhet, a másik a futóművet hajtja.</a:t>
            </a:r>
          </a:p>
          <a:p>
            <a:r>
              <a:rPr lang="hu-HU" sz="2200" dirty="0" smtClean="0"/>
              <a:t>Terhelhetőség: 0,2 – 5,0 t.</a:t>
            </a:r>
          </a:p>
          <a:p>
            <a:endParaRPr lang="hu-HU" sz="2200" dirty="0" smtClean="0"/>
          </a:p>
          <a:p>
            <a:endParaRPr lang="hu-HU" sz="2200" dirty="0" smtClean="0"/>
          </a:p>
          <a:p>
            <a:r>
              <a:rPr lang="hu-HU" sz="2200" dirty="0" smtClean="0"/>
              <a:t>A kombinált működtetésű futó-</a:t>
            </a:r>
          </a:p>
          <a:p>
            <a:pPr>
              <a:buNone/>
            </a:pPr>
            <a:r>
              <a:rPr lang="hu-HU" sz="2200" dirty="0" smtClean="0"/>
              <a:t>	macskáknál az emelést villamos</a:t>
            </a:r>
          </a:p>
          <a:p>
            <a:pPr>
              <a:buNone/>
            </a:pPr>
            <a:r>
              <a:rPr lang="hu-HU" sz="2200" dirty="0" smtClean="0"/>
              <a:t>	emelődob végzi, a futómű mozgatása</a:t>
            </a:r>
          </a:p>
          <a:p>
            <a:pPr>
              <a:buNone/>
            </a:pPr>
            <a:r>
              <a:rPr lang="hu-HU" sz="2200" dirty="0" smtClean="0"/>
              <a:t>	azonban a terepszintre aláfüggő</a:t>
            </a:r>
          </a:p>
          <a:p>
            <a:pPr>
              <a:buNone/>
            </a:pPr>
            <a:r>
              <a:rPr lang="hu-HU" sz="2200" dirty="0" smtClean="0"/>
              <a:t>	lánc segítségével kézi erővel történik.</a:t>
            </a:r>
          </a:p>
          <a:p>
            <a:pPr>
              <a:buNone/>
            </a:pPr>
            <a:r>
              <a:rPr lang="hu-HU" sz="2200" dirty="0" smtClean="0"/>
              <a:t>	Ezt a megoldást rövid szállítási távolság</a:t>
            </a:r>
          </a:p>
          <a:p>
            <a:pPr>
              <a:buNone/>
            </a:pPr>
            <a:r>
              <a:rPr lang="hu-HU" sz="2200" dirty="0" smtClean="0"/>
              <a:t>	esetén célszerű alkalmazni.</a:t>
            </a:r>
            <a:endParaRPr lang="hu-HU" sz="2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357297"/>
            <a:ext cx="3571900" cy="373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429420"/>
          </a:xfrm>
        </p:spPr>
        <p:txBody>
          <a:bodyPr>
            <a:normAutofit/>
          </a:bodyPr>
          <a:lstStyle/>
          <a:p>
            <a:r>
              <a:rPr lang="hu-HU" sz="2200" b="1" dirty="0" smtClean="0"/>
              <a:t>5.4 EMELŐGÉPEK</a:t>
            </a:r>
          </a:p>
          <a:p>
            <a:r>
              <a:rPr lang="hu-HU" sz="2200" dirty="0" smtClean="0"/>
              <a:t>Azokat az anyagmozgató gépeket jelentik, melyeknek rendeltetése nagy súlyú terhek emelése, meghatározott ideig bizonyos magasságban tartása, ill. meghatározott helyre szállítása.</a:t>
            </a:r>
          </a:p>
          <a:p>
            <a:r>
              <a:rPr lang="hu-HU" sz="2200" dirty="0" smtClean="0"/>
              <a:t>Szakaszos működésű anyagmozgató gépek.</a:t>
            </a:r>
          </a:p>
          <a:p>
            <a:r>
              <a:rPr lang="hu-HU" sz="2200" dirty="0" smtClean="0"/>
              <a:t>Rendeltetésük szerinti csoportosítás:</a:t>
            </a:r>
          </a:p>
          <a:p>
            <a:pPr lvl="1"/>
            <a:r>
              <a:rPr lang="hu-HU" sz="1800" dirty="0" smtClean="0"/>
              <a:t>Daruk –  termékmozgatást végeznek,</a:t>
            </a:r>
          </a:p>
          <a:p>
            <a:pPr lvl="1"/>
            <a:r>
              <a:rPr lang="hu-HU" sz="1800" dirty="0" smtClean="0"/>
              <a:t>Állványkiszolgáló gépek – raktári anyagmozgatás,</a:t>
            </a:r>
          </a:p>
          <a:p>
            <a:pPr lvl="1"/>
            <a:r>
              <a:rPr lang="hu-HU" sz="1800" dirty="0" smtClean="0"/>
              <a:t>Felvonók – pályához kötött emelőgépek.</a:t>
            </a:r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5.4.1 Daruk</a:t>
            </a:r>
          </a:p>
          <a:p>
            <a:r>
              <a:rPr lang="hu-HU" sz="2200" dirty="0" smtClean="0"/>
              <a:t>Az a gép, amellyel a teher felemelhető, kisebb távolságra továbbítható és ott elhelyezhető.</a:t>
            </a:r>
          </a:p>
          <a:p>
            <a:r>
              <a:rPr lang="hu-HU" sz="2200" dirty="0" smtClean="0"/>
              <a:t>Részei:</a:t>
            </a:r>
          </a:p>
          <a:p>
            <a:pPr lvl="1"/>
            <a:r>
              <a:rPr lang="hu-HU" sz="1800" dirty="0" smtClean="0"/>
              <a:t>Emelőmű,</a:t>
            </a:r>
          </a:p>
          <a:p>
            <a:pPr lvl="1"/>
            <a:r>
              <a:rPr lang="hu-HU" sz="1800" dirty="0" smtClean="0"/>
              <a:t>Mozgató mű.</a:t>
            </a:r>
          </a:p>
          <a:p>
            <a:r>
              <a:rPr lang="hu-HU" sz="2200" dirty="0" smtClean="0"/>
              <a:t>Elvileg a magyar szabvány szerint 54 féle daru különböztethető meg.</a:t>
            </a:r>
          </a:p>
          <a:p>
            <a:endParaRPr lang="hu-HU" sz="2200" dirty="0" smtClean="0"/>
          </a:p>
          <a:p>
            <a:pPr>
              <a:buNone/>
            </a:pPr>
            <a:endParaRPr lang="hu-HU" sz="2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tananyag az alábbi csoportosítás </a:t>
            </a:r>
            <a:r>
              <a:rPr lang="hu-HU" sz="2200" smtClean="0"/>
              <a:t>szerinti darukat </a:t>
            </a:r>
            <a:r>
              <a:rPr lang="hu-HU" sz="2200" dirty="0" smtClean="0"/>
              <a:t>öleli fel:</a:t>
            </a:r>
          </a:p>
          <a:p>
            <a:pPr lvl="1"/>
            <a:r>
              <a:rPr lang="hu-HU" sz="1800" dirty="0" smtClean="0"/>
              <a:t>Helyhez kötött daruk,</a:t>
            </a:r>
          </a:p>
          <a:p>
            <a:pPr lvl="1"/>
            <a:r>
              <a:rPr lang="hu-HU" sz="1800" dirty="0" smtClean="0"/>
              <a:t>Magas pályán mozgó daruk,</a:t>
            </a:r>
          </a:p>
          <a:p>
            <a:pPr lvl="1"/>
            <a:r>
              <a:rPr lang="hu-HU" sz="1800" dirty="0" smtClean="0"/>
              <a:t>Terepszinten kötött pályán mozgó daruk,</a:t>
            </a:r>
          </a:p>
          <a:p>
            <a:pPr lvl="1"/>
            <a:r>
              <a:rPr lang="hu-HU" sz="1800" dirty="0" smtClean="0"/>
              <a:t>Terepszinten szabadon mozgó daruk,</a:t>
            </a:r>
          </a:p>
          <a:p>
            <a:pPr lvl="1"/>
            <a:endParaRPr lang="hu-HU" sz="1800" dirty="0" smtClean="0"/>
          </a:p>
          <a:p>
            <a:pPr lvl="1">
              <a:buNone/>
            </a:pPr>
            <a:endParaRPr lang="hu-HU" sz="1800" dirty="0" smtClean="0"/>
          </a:p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5.4.1.1 Helyhez kötött daruk</a:t>
            </a:r>
          </a:p>
          <a:p>
            <a:r>
              <a:rPr lang="hu-HU" sz="2200" dirty="0" smtClean="0"/>
              <a:t>Rendszerint a terhet körív mentén  mozgatják.</a:t>
            </a:r>
          </a:p>
          <a:p>
            <a:r>
              <a:rPr lang="hu-HU" sz="2200" dirty="0" smtClean="0"/>
              <a:t>Ide tartoznak:</a:t>
            </a:r>
          </a:p>
          <a:p>
            <a:pPr lvl="1"/>
            <a:r>
              <a:rPr lang="hu-HU" sz="1800" dirty="0" err="1" smtClean="0"/>
              <a:t>Falidaru</a:t>
            </a:r>
            <a:r>
              <a:rPr lang="hu-HU" sz="1800" dirty="0" smtClean="0"/>
              <a:t> -  darabáruk rakodásához,</a:t>
            </a:r>
          </a:p>
          <a:p>
            <a:pPr lvl="1"/>
            <a:r>
              <a:rPr lang="hu-HU" sz="1800" dirty="0" err="1" smtClean="0"/>
              <a:t>Aknásdaru</a:t>
            </a:r>
            <a:r>
              <a:rPr lang="hu-HU" sz="1800" dirty="0" smtClean="0"/>
              <a:t> – járművek be- és kirakodásához.</a:t>
            </a:r>
            <a:endParaRPr lang="hu-HU" sz="1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4786322"/>
            <a:ext cx="2819395" cy="1869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7044" y="3259242"/>
            <a:ext cx="2571768" cy="3139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2852"/>
            <a:ext cx="8472518" cy="6572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5.4.1.2 Magas pályán mozgó daruk</a:t>
            </a:r>
          </a:p>
          <a:p>
            <a:r>
              <a:rPr lang="hu-HU" sz="2200" dirty="0" smtClean="0"/>
              <a:t>Üzemi és belső anyagmozgatásnál alkalmazzák.</a:t>
            </a:r>
          </a:p>
          <a:p>
            <a:r>
              <a:rPr lang="hu-HU" sz="2200" dirty="0" smtClean="0"/>
              <a:t>Hídszerkezeten mozgó emelőmű.</a:t>
            </a:r>
          </a:p>
          <a:p>
            <a:r>
              <a:rPr lang="hu-HU" sz="2200" dirty="0" smtClean="0"/>
              <a:t>Fajtái:</a:t>
            </a:r>
          </a:p>
          <a:p>
            <a:pPr lvl="1"/>
            <a:r>
              <a:rPr lang="hu-HU" sz="1800" dirty="0" smtClean="0"/>
              <a:t>Függődaru – futómacskás darugerenda, 8 – 15 m, 2 t,</a:t>
            </a:r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>
              <a:buNone/>
            </a:pPr>
            <a:endParaRPr lang="hu-HU" sz="1800" dirty="0" smtClean="0"/>
          </a:p>
          <a:p>
            <a:pPr lvl="1">
              <a:buNone/>
            </a:pPr>
            <a:endParaRPr lang="hu-HU" sz="1800" dirty="0" smtClean="0"/>
          </a:p>
          <a:p>
            <a:pPr lvl="1"/>
            <a:r>
              <a:rPr lang="hu-HU" sz="1800" dirty="0" smtClean="0"/>
              <a:t>Futódaru – egy – és két főtartós </a:t>
            </a:r>
          </a:p>
          <a:p>
            <a:pPr lvl="1">
              <a:buNone/>
            </a:pPr>
            <a:r>
              <a:rPr lang="hu-HU" sz="1800" dirty="0" smtClean="0"/>
              <a:t>	konstrukció, 8 – 16 m, 3 – 5 t,</a:t>
            </a:r>
            <a:endParaRPr lang="hu-HU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2143116"/>
            <a:ext cx="4391033" cy="121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4643446"/>
            <a:ext cx="2757489" cy="1477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214685"/>
            <a:ext cx="4071966" cy="3460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/>
          </a:bodyPr>
          <a:lstStyle/>
          <a:p>
            <a:pPr lvl="1"/>
            <a:r>
              <a:rPr lang="hu-HU" sz="1800" dirty="0" err="1" smtClean="0"/>
              <a:t>Felrakódaru</a:t>
            </a:r>
            <a:r>
              <a:rPr lang="hu-HU" sz="1800" dirty="0" smtClean="0"/>
              <a:t> – futómacskás emelőoszlop, 8 – 10 m.</a:t>
            </a:r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r>
              <a:rPr lang="hu-HU" sz="2200" dirty="0" smtClean="0"/>
              <a:t>Előnyük, hogy pályájuk nem akadályozza a terepszinti mozgásokat, hátrányuk a nagy beruházási költség. </a:t>
            </a:r>
            <a:endParaRPr lang="hu-HU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14422"/>
            <a:ext cx="46437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857232"/>
            <a:ext cx="3214710" cy="2996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0722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5.4.1.3 Terepszinten kötött pályán mozgó daruk</a:t>
            </a:r>
          </a:p>
          <a:p>
            <a:r>
              <a:rPr lang="hu-HU" sz="1800" dirty="0" smtClean="0"/>
              <a:t>Üzemi </a:t>
            </a:r>
            <a:r>
              <a:rPr lang="hu-HU" sz="1800" dirty="0" err="1" smtClean="0"/>
              <a:t>tárolóhelyeknél</a:t>
            </a:r>
            <a:r>
              <a:rPr lang="hu-HU" sz="1800" dirty="0" smtClean="0"/>
              <a:t>, vasúti és kikötői rakodóhelyeknél alkalmazzák.</a:t>
            </a:r>
          </a:p>
          <a:p>
            <a:r>
              <a:rPr lang="hu-HU" sz="1800" dirty="0" smtClean="0"/>
              <a:t>A híd- vagy forgógémes szerkezetet darulábak emelik a terepszint fölé.</a:t>
            </a:r>
          </a:p>
          <a:p>
            <a:r>
              <a:rPr lang="hu-HU" sz="1800" dirty="0" smtClean="0"/>
              <a:t>Fajtái:</a:t>
            </a:r>
          </a:p>
          <a:p>
            <a:pPr lvl="1"/>
            <a:r>
              <a:rPr lang="hu-HU" sz="1800" dirty="0" smtClean="0"/>
              <a:t>Bakdaru – 8 - 16 m, 3 – 10 t. A futómacska a hídszerkezetre szerelt sínen mozog. Darulábakat külön hajtómű mozgatja.</a:t>
            </a:r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r>
              <a:rPr lang="hu-HU" sz="1800" dirty="0" smtClean="0"/>
              <a:t>Híddaru – 30 – 100 m, emelési magasság: 10 – 12 m, 10 – 40 t. </a:t>
            </a:r>
            <a:r>
              <a:rPr lang="hu-HU" sz="1800" dirty="0" err="1" smtClean="0"/>
              <a:t>Hőtágulás</a:t>
            </a:r>
            <a:r>
              <a:rPr lang="hu-HU" sz="1800" dirty="0" smtClean="0"/>
              <a:t> miatt csak az egyik daruláb van összekapcsolva  a hídszerkezettel.  Másik oldalon csuklós kapcsolat.</a:t>
            </a:r>
            <a:endParaRPr lang="hu-HU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786058"/>
            <a:ext cx="6357982" cy="132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9755" y="5157192"/>
            <a:ext cx="4764574" cy="160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lnSpcReduction="10000"/>
          </a:bodyPr>
          <a:lstStyle/>
          <a:p>
            <a:pPr lvl="1"/>
            <a:r>
              <a:rPr lang="hu-HU" sz="1800" dirty="0" smtClean="0"/>
              <a:t>Portáldaruk – kikötők rakodó- és </a:t>
            </a:r>
            <a:r>
              <a:rPr lang="hu-HU" sz="1800" dirty="0" err="1" smtClean="0"/>
              <a:t>tárolóhelyein</a:t>
            </a:r>
            <a:r>
              <a:rPr lang="hu-HU" sz="1800" dirty="0" smtClean="0"/>
              <a:t> alkalmazzák. Három vagy négylábas alátámasztáson nyugszik a forgó-és </a:t>
            </a:r>
            <a:r>
              <a:rPr lang="hu-HU" sz="1800" dirty="0" err="1" smtClean="0"/>
              <a:t>billenőgémes</a:t>
            </a:r>
            <a:r>
              <a:rPr lang="hu-HU" sz="1800" dirty="0" smtClean="0"/>
              <a:t> emelőszerkezet. </a:t>
            </a:r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r>
              <a:rPr lang="hu-HU" sz="2200" dirty="0" smtClean="0"/>
              <a:t>Ezen daruk előnye a olcsóbb pályaépítési lehetőség, hátrányuk, hogy a terepszinti mozgás nagy körültekintést és óvatosságot igényel.</a:t>
            </a:r>
            <a:endParaRPr lang="hu-HU" sz="2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1063996"/>
            <a:ext cx="3802709" cy="3722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88640"/>
            <a:ext cx="8805664" cy="6336704"/>
          </a:xfrm>
        </p:spPr>
        <p:txBody>
          <a:bodyPr>
            <a:normAutofit/>
          </a:bodyPr>
          <a:lstStyle/>
          <a:p>
            <a:r>
              <a:rPr lang="hu-HU" sz="2400" dirty="0" smtClean="0"/>
              <a:t>A terepszinten kötött pályán mozgó daruk jelentős hányada kikötőkben üzemel, ahol nagy mennyiségű konténereket kell mozgatni, rakodni.</a:t>
            </a:r>
          </a:p>
          <a:p>
            <a:r>
              <a:rPr lang="hu-HU" sz="2400" dirty="0" smtClean="0"/>
              <a:t>A konténerdaruk speciális szerkezete a konténermegfogó keret, más néven </a:t>
            </a:r>
            <a:r>
              <a:rPr lang="hu-HU" sz="2400" dirty="0" err="1" smtClean="0"/>
              <a:t>szpréder</a:t>
            </a:r>
            <a:r>
              <a:rPr lang="hu-HU" sz="2400" dirty="0" smtClean="0"/>
              <a:t>.</a:t>
            </a:r>
          </a:p>
          <a:p>
            <a:r>
              <a:rPr lang="hu-HU" sz="2400" dirty="0" smtClean="0"/>
              <a:t>A </a:t>
            </a:r>
            <a:r>
              <a:rPr lang="hu-HU" sz="2400" dirty="0" err="1" smtClean="0"/>
              <a:t>szpréder</a:t>
            </a:r>
            <a:r>
              <a:rPr lang="hu-HU" sz="2400" dirty="0" smtClean="0"/>
              <a:t> hossza a szabványos</a:t>
            </a:r>
          </a:p>
          <a:p>
            <a:pPr marL="0" indent="0">
              <a:buNone/>
            </a:pPr>
            <a:r>
              <a:rPr lang="hu-HU" sz="2400" dirty="0" smtClean="0"/>
              <a:t>     konténerhosszak szerint állítható.</a:t>
            </a:r>
          </a:p>
          <a:p>
            <a:pPr marL="0" indent="0">
              <a:buNone/>
            </a:pPr>
            <a:r>
              <a:rPr lang="hu-HU" sz="2400" dirty="0"/>
              <a:t> </a:t>
            </a:r>
            <a:r>
              <a:rPr lang="hu-HU" sz="2400" dirty="0" smtClean="0"/>
              <a:t>    A keret sarkaiban 4 db kalapács-</a:t>
            </a:r>
          </a:p>
          <a:p>
            <a:pPr marL="0" indent="0">
              <a:buNone/>
            </a:pPr>
            <a:r>
              <a:rPr lang="hu-HU" sz="2400" dirty="0" smtClean="0"/>
              <a:t>     fejű csavar formájú forgóretesz a</a:t>
            </a:r>
          </a:p>
          <a:p>
            <a:pPr marL="0" indent="0">
              <a:buNone/>
            </a:pPr>
            <a:r>
              <a:rPr lang="hu-HU" sz="2400" dirty="0"/>
              <a:t> </a:t>
            </a:r>
            <a:r>
              <a:rPr lang="hu-HU" sz="2400" dirty="0" smtClean="0"/>
              <a:t>    konténerek sarokelemeiben lévő</a:t>
            </a:r>
          </a:p>
          <a:p>
            <a:pPr marL="0" indent="0">
              <a:buNone/>
            </a:pPr>
            <a:r>
              <a:rPr lang="hu-HU" sz="2400" dirty="0"/>
              <a:t> </a:t>
            </a:r>
            <a:r>
              <a:rPr lang="hu-HU" sz="2400" dirty="0" smtClean="0"/>
              <a:t>    speciális nyílásokba süllyedve</a:t>
            </a:r>
          </a:p>
          <a:p>
            <a:pPr marL="0" indent="0">
              <a:buNone/>
            </a:pPr>
            <a:r>
              <a:rPr lang="hu-HU" sz="2400" dirty="0"/>
              <a:t> </a:t>
            </a:r>
            <a:r>
              <a:rPr lang="hu-HU" sz="2400" dirty="0" smtClean="0"/>
              <a:t>    emeli a konténert. A retesz 90</a:t>
            </a:r>
            <a:r>
              <a:rPr lang="hu-HU" sz="2400" baseline="30000" dirty="0" smtClean="0"/>
              <a:t>o</a:t>
            </a:r>
            <a:r>
              <a:rPr lang="hu-HU" sz="2400" dirty="0" smtClean="0"/>
              <a:t>-os elfordítás után zár, ill. old. A     </a:t>
            </a:r>
            <a:br>
              <a:rPr lang="hu-HU" sz="2400" dirty="0" smtClean="0"/>
            </a:br>
            <a:r>
              <a:rPr lang="hu-HU" sz="2400" dirty="0" smtClean="0"/>
              <a:t>     működtetés lehet hidraulikus vagy villamos megoldású.</a:t>
            </a:r>
          </a:p>
          <a:p>
            <a:pPr marL="0" indent="0">
              <a:buNone/>
            </a:pPr>
            <a:r>
              <a:rPr lang="hu-HU" sz="2400" dirty="0"/>
              <a:t> </a:t>
            </a:r>
            <a:r>
              <a:rPr lang="hu-HU" sz="2400" dirty="0" smtClean="0"/>
              <a:t>    Minden sarkon található 2-2 db szárny, ami megkönnyíti a   </a:t>
            </a:r>
            <a:br>
              <a:rPr lang="hu-HU" sz="2400" dirty="0" smtClean="0"/>
            </a:br>
            <a:r>
              <a:rPr lang="hu-HU" sz="2400" dirty="0" smtClean="0"/>
              <a:t>     konténerre kapcsolást.</a:t>
            </a:r>
            <a:endParaRPr lang="hu-HU" sz="2400" dirty="0"/>
          </a:p>
        </p:txBody>
      </p:sp>
      <p:pic>
        <p:nvPicPr>
          <p:cNvPr id="13314" name="Picture 2" descr="C:\Users\Csaba\Documents\Oktatás\Rajzok\am. gépek100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16832"/>
            <a:ext cx="4159341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83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0722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5.4.1.4 Terepszinten szabadon mozgó daruk</a:t>
            </a:r>
          </a:p>
          <a:p>
            <a:r>
              <a:rPr lang="hu-HU" sz="2200" dirty="0" smtClean="0"/>
              <a:t>Egymástól távol eső rakodó- és </a:t>
            </a:r>
            <a:r>
              <a:rPr lang="hu-HU" sz="2200" dirty="0" err="1" smtClean="0"/>
              <a:t>tárolóhelyek</a:t>
            </a:r>
            <a:r>
              <a:rPr lang="hu-HU" sz="2200" dirty="0" smtClean="0"/>
              <a:t> anyagmozgatására alkalmasak.</a:t>
            </a:r>
          </a:p>
          <a:p>
            <a:r>
              <a:rPr lang="hu-HU" sz="2200" dirty="0" smtClean="0"/>
              <a:t>Fajtái:</a:t>
            </a:r>
          </a:p>
          <a:p>
            <a:pPr lvl="1"/>
            <a:r>
              <a:rPr lang="hu-HU" sz="1800" dirty="0" smtClean="0"/>
              <a:t>Közúti daruk,</a:t>
            </a:r>
          </a:p>
          <a:p>
            <a:pPr lvl="2"/>
            <a:r>
              <a:rPr lang="hu-HU" sz="1400" dirty="0" smtClean="0"/>
              <a:t>Helyváltoztatáshoz külön motor – autódaru, 3 – 15 t, forgó és billenő gém, 5 – 15 m kinyúlás.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3" y="4857760"/>
            <a:ext cx="4728241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09" y="3000372"/>
            <a:ext cx="3028153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2899027"/>
            <a:ext cx="2857520" cy="3518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pPr lvl="2"/>
            <a:r>
              <a:rPr lang="hu-HU" sz="1400" dirty="0" smtClean="0"/>
              <a:t>Helyváltoztatást a daru  motorja végzi – magánjáró daru, v = 1 0 - 20 km/h.</a:t>
            </a:r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1"/>
            <a:r>
              <a:rPr lang="hu-HU" sz="1800" dirty="0" smtClean="0"/>
              <a:t>Hidraulikus daruk – gépjárművekre szerelhető, korszerű rakodógép, jól manipulálhatók, KCR sorozat , Q = 2 – 5 t, kinyúlás  </a:t>
            </a:r>
            <a:r>
              <a:rPr lang="hu-HU" sz="1800" dirty="0" err="1" smtClean="0"/>
              <a:t>max</a:t>
            </a:r>
            <a:r>
              <a:rPr lang="hu-HU" sz="1800" dirty="0" smtClean="0"/>
              <a:t>. 5 m.</a:t>
            </a:r>
            <a:endParaRPr lang="hu-HU" sz="1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571480"/>
            <a:ext cx="2400304" cy="2875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714356"/>
            <a:ext cx="237805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572008"/>
            <a:ext cx="4643470" cy="99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4572008"/>
            <a:ext cx="2714644" cy="1048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286544"/>
          </a:xfrm>
        </p:spPr>
        <p:txBody>
          <a:bodyPr>
            <a:normAutofit/>
          </a:bodyPr>
          <a:lstStyle/>
          <a:p>
            <a:pPr lvl="2"/>
            <a:r>
              <a:rPr lang="hu-HU" sz="1400" dirty="0" smtClean="0"/>
              <a:t>Hidraulikus daru terhelési diagramja</a:t>
            </a:r>
          </a:p>
          <a:p>
            <a:pPr lvl="2"/>
            <a:endParaRPr lang="hu-HU" sz="1400" dirty="0" smtClean="0"/>
          </a:p>
          <a:p>
            <a:pPr lvl="2"/>
            <a:endParaRPr lang="hu-HU" sz="1400" dirty="0" smtClean="0"/>
          </a:p>
          <a:p>
            <a:pPr lvl="1"/>
            <a:r>
              <a:rPr lang="hu-HU" sz="1800" dirty="0" smtClean="0"/>
              <a:t>Konténer rakó daru</a:t>
            </a:r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pPr lvl="1"/>
            <a:endParaRPr lang="hu-HU" sz="1800" dirty="0" smtClean="0"/>
          </a:p>
          <a:p>
            <a:endParaRPr lang="hu-HU" sz="1800" dirty="0" smtClean="0"/>
          </a:p>
          <a:p>
            <a:r>
              <a:rPr lang="hu-HU" sz="2200" dirty="0" smtClean="0"/>
              <a:t>A hidraulikus daruk előnye  a gyors átállási lehetőség, hátránya az üzem közben jelentkező billentő nyomaték.</a:t>
            </a:r>
            <a:endParaRPr lang="hu-HU" sz="2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42852"/>
            <a:ext cx="3500462" cy="4619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98520"/>
            <a:ext cx="4608512" cy="3146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dirty="0" smtClean="0"/>
              <a:t>	5.4.1.5 Daruk tehermegfogó szerkezetei</a:t>
            </a:r>
          </a:p>
          <a:p>
            <a:r>
              <a:rPr lang="hu-HU" sz="2200" dirty="0" smtClean="0"/>
              <a:t>A daruk emelőköteléhez valamilyen tehermegfogó-szerkezet csatlakozik.</a:t>
            </a:r>
          </a:p>
          <a:p>
            <a:r>
              <a:rPr lang="hu-HU" sz="2200" dirty="0" smtClean="0"/>
              <a:t>A daru ciklusai:</a:t>
            </a:r>
          </a:p>
          <a:p>
            <a:pPr lvl="1"/>
            <a:r>
              <a:rPr lang="hu-HU" sz="1800" dirty="0" smtClean="0"/>
              <a:t>Teher megfogása, elengedése,</a:t>
            </a:r>
          </a:p>
          <a:p>
            <a:pPr lvl="1"/>
            <a:r>
              <a:rPr lang="hu-HU" sz="1800" dirty="0" smtClean="0"/>
              <a:t>Mozgatás (emelés, továbbítás, süllyesztés),</a:t>
            </a:r>
          </a:p>
          <a:p>
            <a:pPr lvl="1"/>
            <a:r>
              <a:rPr lang="hu-HU" sz="1800" dirty="0" smtClean="0"/>
              <a:t>Visszatérés a kiindulási helyhez.</a:t>
            </a:r>
          </a:p>
          <a:p>
            <a:r>
              <a:rPr lang="hu-HU" sz="2200" dirty="0" smtClean="0"/>
              <a:t>Teljesítőképesség a megfogási idő csökkentésével – korszerű tehermegfogó-szerkezetek alkalmazásával – 25 – 30 %-kal növelhető.</a:t>
            </a:r>
          </a:p>
          <a:p>
            <a:r>
              <a:rPr lang="hu-HU" sz="2200" dirty="0" smtClean="0"/>
              <a:t>Helyesen kialakított tehermegfogó-szerkezetekkel szembeni követelmények.</a:t>
            </a:r>
          </a:p>
          <a:p>
            <a:pPr lvl="1"/>
            <a:r>
              <a:rPr lang="hu-HU" sz="1800" dirty="0" smtClean="0"/>
              <a:t>Feleljen meg a teher méretének és a rakodási munka követelményeinek,</a:t>
            </a:r>
          </a:p>
          <a:p>
            <a:pPr lvl="1"/>
            <a:r>
              <a:rPr lang="hu-HU" sz="1800" dirty="0" smtClean="0"/>
              <a:t>Üzeme biztonságos legyen,</a:t>
            </a:r>
          </a:p>
          <a:p>
            <a:pPr lvl="1"/>
            <a:r>
              <a:rPr lang="hu-HU" sz="1800" dirty="0" smtClean="0"/>
              <a:t>A teher megfogását és elengedését önműködően végezze, </a:t>
            </a:r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59616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hu-HU" sz="1800" dirty="0" smtClean="0"/>
              <a:t>Kímélje a rakományt,</a:t>
            </a:r>
          </a:p>
          <a:p>
            <a:pPr lvl="1"/>
            <a:r>
              <a:rPr lang="hu-HU" sz="1800" dirty="0" smtClean="0"/>
              <a:t>Minimális legyen a szerkezet mérete és saját tömege,</a:t>
            </a:r>
          </a:p>
          <a:p>
            <a:pPr lvl="1"/>
            <a:r>
              <a:rPr lang="hu-HU" sz="1800" dirty="0" smtClean="0"/>
              <a:t>Kiszolgálása kényelmes és gyors legyen.</a:t>
            </a:r>
          </a:p>
          <a:p>
            <a:r>
              <a:rPr lang="hu-HU" sz="2200" dirty="0" smtClean="0"/>
              <a:t>A tehermegfogó-szerkezetek az alábbiak szerint csoportosíthatók:</a:t>
            </a:r>
          </a:p>
          <a:p>
            <a:pPr lvl="1"/>
            <a:r>
              <a:rPr lang="hu-HU" sz="1800" dirty="0" smtClean="0"/>
              <a:t>Horog szerkezetek,</a:t>
            </a:r>
          </a:p>
          <a:p>
            <a:pPr lvl="1"/>
            <a:r>
              <a:rPr lang="hu-HU" sz="1800" dirty="0" smtClean="0"/>
              <a:t>Kötöző elemek,</a:t>
            </a:r>
          </a:p>
          <a:p>
            <a:pPr lvl="1"/>
            <a:r>
              <a:rPr lang="hu-HU" sz="1800" dirty="0" smtClean="0"/>
              <a:t>Emelőgerendák,</a:t>
            </a:r>
          </a:p>
          <a:p>
            <a:pPr lvl="1"/>
            <a:r>
              <a:rPr lang="hu-HU" sz="1800" dirty="0" smtClean="0"/>
              <a:t>Villás emelőpatkó,</a:t>
            </a:r>
          </a:p>
          <a:p>
            <a:pPr lvl="1"/>
            <a:r>
              <a:rPr lang="hu-HU" sz="1800" dirty="0" smtClean="0"/>
              <a:t>Fogószerkezetek,</a:t>
            </a:r>
          </a:p>
          <a:p>
            <a:pPr lvl="1"/>
            <a:r>
              <a:rPr lang="hu-HU" sz="1800" dirty="0" smtClean="0"/>
              <a:t>Emelőmágnesek,</a:t>
            </a:r>
          </a:p>
          <a:p>
            <a:pPr lvl="1"/>
            <a:r>
              <a:rPr lang="hu-HU" sz="1800" dirty="0" err="1" smtClean="0"/>
              <a:t>Szpréder</a:t>
            </a:r>
            <a:r>
              <a:rPr lang="hu-HU" sz="1800" dirty="0" smtClean="0"/>
              <a:t>,</a:t>
            </a:r>
          </a:p>
          <a:p>
            <a:pPr lvl="1"/>
            <a:r>
              <a:rPr lang="hu-HU" sz="1800" dirty="0" smtClean="0"/>
              <a:t>Pneumatikus megfogók,</a:t>
            </a:r>
          </a:p>
          <a:p>
            <a:pPr lvl="1"/>
            <a:r>
              <a:rPr lang="hu-HU" sz="1800" dirty="0" smtClean="0"/>
              <a:t>Emelő edények,</a:t>
            </a:r>
          </a:p>
          <a:p>
            <a:pPr lvl="1"/>
            <a:r>
              <a:rPr lang="hu-HU" sz="1800" dirty="0" smtClean="0"/>
              <a:t>Markolók.</a:t>
            </a:r>
          </a:p>
          <a:p>
            <a:pPr lvl="1"/>
            <a:endParaRPr lang="hu-HU" sz="1800" dirty="0" smtClean="0"/>
          </a:p>
          <a:p>
            <a:r>
              <a:rPr lang="hu-HU" sz="2200" i="1" dirty="0" smtClean="0"/>
              <a:t>Horogszerkezet</a:t>
            </a:r>
          </a:p>
          <a:p>
            <a:r>
              <a:rPr lang="hu-HU" sz="2200" dirty="0" smtClean="0"/>
              <a:t>Kovácsoltvas horog, nyílást rugós</a:t>
            </a:r>
          </a:p>
          <a:p>
            <a:pPr>
              <a:buNone/>
            </a:pPr>
            <a:r>
              <a:rPr lang="hu-HU" sz="2200" dirty="0" smtClean="0"/>
              <a:t>	csappantyúval le kell zárni.</a:t>
            </a:r>
            <a:endParaRPr lang="hu-HU" sz="2200" dirty="0"/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/>
          </a:p>
          <a:p>
            <a:pPr>
              <a:buNone/>
            </a:pPr>
            <a:endParaRPr lang="hu-HU" sz="2200" dirty="0"/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/>
          </a:p>
          <a:p>
            <a:pPr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/>
          </a:p>
          <a:p>
            <a:pPr>
              <a:buNone/>
            </a:pPr>
            <a:endParaRPr lang="hu-HU" sz="2200" dirty="0"/>
          </a:p>
        </p:txBody>
      </p:sp>
      <p:pic>
        <p:nvPicPr>
          <p:cNvPr id="4098" name="Picture 2" descr="C:\Users\Csaba\Documents\Oktatás\Rajzok\daruhorog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60848"/>
            <a:ext cx="3675888" cy="4270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336704"/>
          </a:xfrm>
        </p:spPr>
        <p:txBody>
          <a:bodyPr>
            <a:normAutofit/>
          </a:bodyPr>
          <a:lstStyle/>
          <a:p>
            <a:r>
              <a:rPr lang="hu-HU" sz="2000" dirty="0" smtClean="0"/>
              <a:t>Az ábra </a:t>
            </a:r>
          </a:p>
          <a:p>
            <a:pPr lvl="1"/>
            <a:r>
              <a:rPr lang="hu-HU" sz="1800" dirty="0" smtClean="0"/>
              <a:t>Egyszerű,</a:t>
            </a:r>
          </a:p>
          <a:p>
            <a:pPr lvl="1"/>
            <a:r>
              <a:rPr lang="hu-HU" sz="1800" dirty="0" smtClean="0"/>
              <a:t>Billenő-kilincses,</a:t>
            </a:r>
          </a:p>
          <a:p>
            <a:pPr lvl="1"/>
            <a:r>
              <a:rPr lang="hu-HU" sz="1800" dirty="0" smtClean="0"/>
              <a:t>Szájtakarós és</a:t>
            </a:r>
          </a:p>
          <a:p>
            <a:pPr lvl="1"/>
            <a:r>
              <a:rPr lang="hu-HU" sz="1800" dirty="0" smtClean="0"/>
              <a:t>Kétágú</a:t>
            </a:r>
          </a:p>
          <a:p>
            <a:pPr marL="457200" lvl="1" indent="0">
              <a:buNone/>
            </a:pPr>
            <a:r>
              <a:rPr lang="hu-HU" sz="1800" dirty="0" smtClean="0"/>
              <a:t>daruhorgot szemléltet.</a:t>
            </a:r>
          </a:p>
          <a:p>
            <a:pPr marL="457200" lvl="1" indent="0">
              <a:buNone/>
            </a:pPr>
            <a:endParaRPr lang="hu-HU" sz="1800" dirty="0"/>
          </a:p>
          <a:p>
            <a:pPr marL="457200" lvl="1" indent="0">
              <a:buNone/>
            </a:pPr>
            <a:endParaRPr lang="hu-HU" sz="1800" dirty="0" smtClean="0"/>
          </a:p>
          <a:p>
            <a:pPr marL="457200" lvl="1" indent="0">
              <a:buNone/>
            </a:pPr>
            <a:endParaRPr lang="hu-HU" sz="1800" dirty="0" smtClean="0"/>
          </a:p>
          <a:p>
            <a:pPr marL="457200" lvl="1" indent="0">
              <a:buNone/>
            </a:pPr>
            <a:r>
              <a:rPr lang="hu-HU" sz="1800" dirty="0" smtClean="0"/>
              <a:t>Az alábbi ábra lemezből készített </a:t>
            </a:r>
          </a:p>
          <a:p>
            <a:pPr marL="457200" lvl="1" indent="0">
              <a:buNone/>
            </a:pPr>
            <a:r>
              <a:rPr lang="hu-HU" sz="1800" smtClean="0"/>
              <a:t>daruhorgot és zárt </a:t>
            </a:r>
            <a:r>
              <a:rPr lang="hu-HU" sz="1800" dirty="0" smtClean="0"/>
              <a:t>kengyelt (kovácsolt és csuklós kivitelűt) szemléltet.</a:t>
            </a:r>
            <a:endParaRPr lang="hu-HU" sz="1800" dirty="0"/>
          </a:p>
        </p:txBody>
      </p:sp>
      <p:pic>
        <p:nvPicPr>
          <p:cNvPr id="3074" name="Picture 2" descr="C:\Users\Csaba\Documents\Oktatás\Rajzok\am. gépek10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8640"/>
            <a:ext cx="2519522" cy="336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Csaba\Documents\Oktatás\Rajzok\daruhorog - kettős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836712"/>
            <a:ext cx="1082434" cy="150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Csaba\Documents\Oktatás\Rajzok\daruhorog - lemezelt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005064"/>
            <a:ext cx="1555582" cy="243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Csaba\Documents\Oktatás\Rajzok\daruhorog - lemezelt00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774" y="4143463"/>
            <a:ext cx="2555740" cy="201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419819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408712"/>
          </a:xfrm>
        </p:spPr>
        <p:txBody>
          <a:bodyPr>
            <a:normAutofit fontScale="92500" lnSpcReduction="20000"/>
          </a:bodyPr>
          <a:lstStyle/>
          <a:p>
            <a:r>
              <a:rPr lang="hu-HU" sz="2200" i="1" dirty="0" smtClean="0"/>
              <a:t>Kötöző elemek.</a:t>
            </a:r>
          </a:p>
          <a:p>
            <a:r>
              <a:rPr lang="hu-HU" sz="2200" dirty="0" smtClean="0"/>
              <a:t>A teher és a horogszerkezet közötti kapcsolatot biztosítják.</a:t>
            </a:r>
          </a:p>
          <a:p>
            <a:pPr lvl="1"/>
            <a:r>
              <a:rPr lang="hu-HU" sz="1800" dirty="0" smtClean="0"/>
              <a:t>Láncok – meleg-üzemben 50 %-os terhelhetőség a sugárzó hő miatt.</a:t>
            </a:r>
          </a:p>
          <a:p>
            <a:pPr lvl="1"/>
            <a:r>
              <a:rPr lang="hu-HU" sz="1800" dirty="0" smtClean="0"/>
              <a:t>Kenderkötelek – hajlékonysága miatt igen kedvelt. Nyolcszoros biztonsággal</a:t>
            </a:r>
            <a:br>
              <a:rPr lang="hu-HU" sz="1800" dirty="0" smtClean="0"/>
            </a:br>
            <a:r>
              <a:rPr lang="hu-HU" sz="1800" dirty="0" smtClean="0"/>
              <a:t>                              kell tervezni a terhelhetőségét.</a:t>
            </a:r>
          </a:p>
          <a:p>
            <a:pPr lvl="1" algn="just"/>
            <a:r>
              <a:rPr lang="hu-HU" sz="1800" dirty="0" smtClean="0"/>
              <a:t>Sodronykötelek – hajlékonysága és rugalmassága miatt a  legjobban bevált </a:t>
            </a:r>
            <a:r>
              <a:rPr lang="hu-HU" sz="1800" dirty="0" err="1" smtClean="0"/>
              <a:t>kötözőelem</a:t>
            </a:r>
            <a:r>
              <a:rPr lang="hu-HU" sz="1800" dirty="0" smtClean="0"/>
              <a:t>. Nagy szilárdságú elemi szálakból, sodrással készülnek. Sodronykötelek  közül a kétszer sodrott kötelek alkalmazhatók.</a:t>
            </a:r>
          </a:p>
          <a:p>
            <a:pPr lvl="1" algn="just"/>
            <a:endParaRPr lang="hu-HU" sz="1800" dirty="0"/>
          </a:p>
          <a:p>
            <a:pPr lvl="1" algn="just"/>
            <a:endParaRPr lang="hu-HU" sz="1800" dirty="0" smtClean="0"/>
          </a:p>
          <a:p>
            <a:pPr lvl="1" algn="just"/>
            <a:endParaRPr lang="hu-HU" sz="1800" dirty="0"/>
          </a:p>
          <a:p>
            <a:pPr lvl="1" algn="just"/>
            <a:endParaRPr lang="hu-HU" sz="1800" dirty="0" smtClean="0"/>
          </a:p>
          <a:p>
            <a:pPr lvl="1" algn="just"/>
            <a:endParaRPr lang="hu-HU" sz="1800" dirty="0"/>
          </a:p>
          <a:p>
            <a:pPr lvl="1" algn="just"/>
            <a:endParaRPr lang="hu-HU" sz="1800" dirty="0" smtClean="0"/>
          </a:p>
          <a:p>
            <a:pPr lvl="1" algn="just"/>
            <a:endParaRPr lang="hu-HU" sz="1800" dirty="0" smtClean="0"/>
          </a:p>
          <a:p>
            <a:pPr lvl="2"/>
            <a:r>
              <a:rPr lang="hu-HU" sz="1800" dirty="0" smtClean="0"/>
              <a:t>Sodrás alapján csoportosíthatók:</a:t>
            </a:r>
          </a:p>
          <a:p>
            <a:pPr lvl="3"/>
            <a:r>
              <a:rPr lang="hu-HU" sz="1800" dirty="0" smtClean="0"/>
              <a:t>Egyirányú-  vagy hosszsodrású,                                              </a:t>
            </a:r>
          </a:p>
          <a:p>
            <a:pPr lvl="3"/>
            <a:r>
              <a:rPr lang="hu-HU" sz="1800" dirty="0" smtClean="0"/>
              <a:t>Kétirányú-  vagy keresztsodrású.</a:t>
            </a:r>
          </a:p>
          <a:p>
            <a:pPr lvl="2"/>
            <a:r>
              <a:rPr lang="hu-HU" sz="1800" dirty="0" smtClean="0"/>
              <a:t>Daruknál keresztsodrásút praktikus használni, mert az elemi szálak lefogása sűrűbb, így kisebb a hurokképződés 	veszélye. </a:t>
            </a:r>
          </a:p>
          <a:p>
            <a:pPr lvl="2"/>
            <a:r>
              <a:rPr lang="hu-HU" sz="1800" dirty="0" smtClean="0"/>
              <a:t>A keresztsodrású kötél elszakadt elemi szálai a felületre pattannak, így az elhasználódás megbízhatóan ellenőrizhető. 0,5 m szakaszon kell vizsgálni, ha az </a:t>
            </a:r>
          </a:p>
          <a:p>
            <a:pPr marL="914400" lvl="2" indent="0">
              <a:buNone/>
            </a:pPr>
            <a:r>
              <a:rPr lang="hu-HU" sz="1800" dirty="0"/>
              <a:t> </a:t>
            </a:r>
            <a:r>
              <a:rPr lang="hu-HU" sz="1800" dirty="0" smtClean="0"/>
              <a:t>    elemi szálak 15 %-a elpattant – csere!!!</a:t>
            </a:r>
          </a:p>
          <a:p>
            <a:pPr marL="457200" lvl="1" indent="0" algn="ctr">
              <a:buNone/>
            </a:pPr>
            <a:endParaRPr lang="hu-HU" sz="1800" dirty="0" smtClean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5" y="1988840"/>
            <a:ext cx="2393170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r>
              <a:rPr lang="hu-HU" sz="2200" smtClean="0"/>
              <a:t>A kötöző elemeket </a:t>
            </a:r>
            <a:r>
              <a:rPr lang="hu-HU" sz="2200" dirty="0" smtClean="0"/>
              <a:t>végtelenítve vagy a </a:t>
            </a:r>
          </a:p>
          <a:p>
            <a:pPr>
              <a:buNone/>
            </a:pPr>
            <a:r>
              <a:rPr lang="hu-HU" sz="2200" dirty="0" smtClean="0"/>
              <a:t>	végükön horoggal ellátva gyártják.</a:t>
            </a:r>
          </a:p>
          <a:p>
            <a:pPr>
              <a:buNone/>
            </a:pPr>
            <a:endParaRPr lang="hu-HU" sz="2200" dirty="0" smtClean="0"/>
          </a:p>
          <a:p>
            <a:r>
              <a:rPr lang="hu-HU" sz="2200" i="1" dirty="0" smtClean="0"/>
              <a:t>Emelőgerendák</a:t>
            </a:r>
          </a:p>
          <a:p>
            <a:r>
              <a:rPr lang="hu-HU" sz="2200" dirty="0" smtClean="0"/>
              <a:t>Hosszú, súlyos vagy nagy kiterjedésű</a:t>
            </a:r>
          </a:p>
          <a:p>
            <a:pPr>
              <a:buNone/>
            </a:pPr>
            <a:r>
              <a:rPr lang="hu-HU" sz="2200" dirty="0" smtClean="0"/>
              <a:t>	 terhek biztonságos, legalább két </a:t>
            </a:r>
          </a:p>
          <a:p>
            <a:pPr>
              <a:buNone/>
            </a:pPr>
            <a:r>
              <a:rPr lang="hu-HU" sz="2200" dirty="0" smtClean="0"/>
              <a:t>	helyen történő megfogásának </a:t>
            </a:r>
          </a:p>
          <a:p>
            <a:pPr>
              <a:buNone/>
            </a:pPr>
            <a:r>
              <a:rPr lang="hu-HU" sz="2200" dirty="0" smtClean="0"/>
              <a:t>	eszközei.</a:t>
            </a:r>
            <a:endParaRPr lang="hu-HU" sz="2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285728"/>
            <a:ext cx="2813442" cy="2355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Csaba\Documents\Oktatás\Anyagmozgatás\Ábrák\Sodronykötél0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839" y="3008435"/>
            <a:ext cx="1440160" cy="134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saba\Documents\Oktatás\Anyagmozgatás\Ábrák\Sodronykötél00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708920"/>
            <a:ext cx="3053686" cy="166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saba\Documents\Oktatás\Anyagmozgatás\Ábrák\Sodronykötél00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2" y="4625909"/>
            <a:ext cx="3341718" cy="138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Csaba\Documents\Oktatás\Anyagmozgatás\Ábrák\Sodronykötél000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80515"/>
            <a:ext cx="467546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5720" y="214290"/>
            <a:ext cx="8401080" cy="5911873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Villás emelőpatkó</a:t>
            </a:r>
          </a:p>
          <a:p>
            <a:r>
              <a:rPr lang="hu-HU" sz="2200" dirty="0" err="1" smtClean="0"/>
              <a:t>ER-ek</a:t>
            </a:r>
            <a:r>
              <a:rPr lang="hu-HU" sz="2200" dirty="0" smtClean="0"/>
              <a:t> darus mozgatására szolgál.</a:t>
            </a:r>
          </a:p>
          <a:p>
            <a:endParaRPr lang="hu-HU" sz="2200" dirty="0" smtClean="0"/>
          </a:p>
          <a:p>
            <a:r>
              <a:rPr lang="hu-HU" sz="2200" i="1" dirty="0" err="1" smtClean="0"/>
              <a:t>Megfogószerkezetek</a:t>
            </a:r>
            <a:endParaRPr lang="hu-HU" sz="2200" i="1" dirty="0" smtClean="0"/>
          </a:p>
          <a:p>
            <a:r>
              <a:rPr lang="hu-HU" sz="2200" dirty="0" smtClean="0"/>
              <a:t>Ezek hasonló alakú és méretű egyforma</a:t>
            </a:r>
          </a:p>
          <a:p>
            <a:pPr>
              <a:buNone/>
            </a:pPr>
            <a:r>
              <a:rPr lang="hu-HU" sz="2200" dirty="0" smtClean="0"/>
              <a:t>	terhek daruval történő kezelésére szolgálnak.</a:t>
            </a:r>
          </a:p>
          <a:p>
            <a:r>
              <a:rPr lang="hu-HU" sz="2200" dirty="0" smtClean="0"/>
              <a:t>Leggyakrabban használt szerkezetek az egyszerű ollós (súrlódásos) fogók.</a:t>
            </a:r>
            <a:endParaRPr lang="hu-HU" sz="2200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951462"/>
            <a:ext cx="1382947" cy="1567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 descr="C:\Users\Csaba\Documents\Oktatás\Anyagmozgatás\Ábrák\Sodronykötél00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706224"/>
            <a:ext cx="2130175" cy="205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Csaba\Documents\Oktatás\Rajzok\am. gépek100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60648"/>
            <a:ext cx="1568148" cy="229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Csaba\Documents\Oktatás\Rajzok\am. gépek1000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34896"/>
            <a:ext cx="3959352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215106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Emelőmágnesek</a:t>
            </a:r>
          </a:p>
          <a:p>
            <a:r>
              <a:rPr lang="hu-HU" sz="2200" dirty="0" smtClean="0"/>
              <a:t>Csak jól mágnesezhető fémek mozgatására</a:t>
            </a:r>
          </a:p>
          <a:p>
            <a:pPr>
              <a:buNone/>
            </a:pPr>
            <a:r>
              <a:rPr lang="hu-HU" sz="2200" dirty="0" smtClean="0"/>
              <a:t>	alkalmas.</a:t>
            </a:r>
          </a:p>
          <a:p>
            <a:r>
              <a:rPr lang="hu-HU" sz="2200" dirty="0" smtClean="0"/>
              <a:t>Üzemük nem biztonságos és nagy tömegük</a:t>
            </a:r>
          </a:p>
          <a:p>
            <a:pPr>
              <a:buNone/>
            </a:pPr>
            <a:r>
              <a:rPr lang="hu-HU" sz="2200" dirty="0" smtClean="0"/>
              <a:t>	miatt csökkentik a hasznos terhelhetőséget.</a:t>
            </a:r>
          </a:p>
          <a:p>
            <a:pPr>
              <a:buNone/>
            </a:pPr>
            <a:endParaRPr lang="hu-HU" sz="2200" dirty="0" smtClean="0"/>
          </a:p>
          <a:p>
            <a:r>
              <a:rPr lang="hu-HU" sz="2200" i="1" dirty="0" smtClean="0"/>
              <a:t>Emelőedények</a:t>
            </a:r>
          </a:p>
          <a:p>
            <a:r>
              <a:rPr lang="hu-HU" sz="2200" dirty="0" smtClean="0"/>
              <a:t>Ezek a szerkezetek ömlesztett áruk daruval történő mozgatását teszik lehetővé (motoros markolót szemléltet az ábra).</a:t>
            </a:r>
          </a:p>
          <a:p>
            <a:r>
              <a:rPr lang="hu-HU" sz="2200" dirty="0" smtClean="0"/>
              <a:t>A kézi megrakás csökkenti a szerkezet hatékony működését.</a:t>
            </a:r>
          </a:p>
          <a:p>
            <a:endParaRPr lang="hu-HU" sz="2200" dirty="0"/>
          </a:p>
        </p:txBody>
      </p:sp>
      <p:pic>
        <p:nvPicPr>
          <p:cNvPr id="3074" name="Picture 2" descr="C:\Users\Csaba\Documents\Oktatás\Anyagmozgatás\Ábrák\Sodronykötél0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32656"/>
            <a:ext cx="2816352" cy="2729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Csaba\Documents\Oktatás\Anyagmozgatás\Ábrák\Hidraulikus markoló0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089" y="4149080"/>
            <a:ext cx="508012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hu-HU" sz="2400" i="1" dirty="0" smtClean="0"/>
              <a:t>Pneumatikus megfogók</a:t>
            </a:r>
          </a:p>
          <a:p>
            <a:r>
              <a:rPr lang="hu-HU" sz="2400" dirty="0" smtClean="0"/>
              <a:t>Ott alkalmazhatók, ahol a </a:t>
            </a:r>
          </a:p>
          <a:p>
            <a:pPr marL="0" indent="0">
              <a:buNone/>
            </a:pPr>
            <a:r>
              <a:rPr lang="hu-HU" sz="2400" dirty="0"/>
              <a:t> </a:t>
            </a:r>
            <a:r>
              <a:rPr lang="hu-HU" sz="2400" dirty="0" smtClean="0"/>
              <a:t>    darabáru felülete </a:t>
            </a:r>
          </a:p>
          <a:p>
            <a:pPr marL="0" indent="0">
              <a:buNone/>
            </a:pPr>
            <a:r>
              <a:rPr lang="hu-HU" sz="2400" dirty="0" smtClean="0"/>
              <a:t>     megfelelően sima.</a:t>
            </a:r>
          </a:p>
          <a:p>
            <a:pPr algn="just"/>
            <a:r>
              <a:rPr lang="hu-HU" sz="2400" dirty="0" smtClean="0"/>
              <a:t>Működésének lényeges </a:t>
            </a:r>
          </a:p>
          <a:p>
            <a:pPr marL="0" indent="0" algn="just">
              <a:buNone/>
            </a:pPr>
            <a:r>
              <a:rPr lang="hu-HU" sz="2400" dirty="0" smtClean="0"/>
              <a:t>     eleme a tapadókoronghoz</a:t>
            </a:r>
          </a:p>
          <a:p>
            <a:pPr marL="0" indent="0" algn="just">
              <a:buNone/>
            </a:pPr>
            <a:r>
              <a:rPr lang="hu-HU" sz="2400" dirty="0" smtClean="0"/>
              <a:t>     hasonló hajlékonyfalu harang.</a:t>
            </a:r>
          </a:p>
          <a:p>
            <a:pPr algn="just"/>
            <a:r>
              <a:rPr lang="hu-HU" sz="2400" dirty="0" smtClean="0"/>
              <a:t>Akkora erővel kell a harangot</a:t>
            </a:r>
          </a:p>
          <a:p>
            <a:pPr marL="0" indent="0" algn="just">
              <a:buNone/>
            </a:pPr>
            <a:r>
              <a:rPr lang="hu-HU" sz="2400" dirty="0" smtClean="0"/>
              <a:t>     a felülethez szorítani, hogy</a:t>
            </a:r>
          </a:p>
          <a:p>
            <a:pPr marL="0" indent="0" algn="just">
              <a:buNone/>
            </a:pPr>
            <a:r>
              <a:rPr lang="hu-HU" sz="2400" dirty="0" smtClean="0"/>
              <a:t>     kiszorítsa a harang alatti levegőt</a:t>
            </a:r>
          </a:p>
          <a:p>
            <a:pPr marL="0" indent="0" algn="just">
              <a:buNone/>
            </a:pPr>
            <a:r>
              <a:rPr lang="hu-HU" sz="2400" dirty="0"/>
              <a:t> </a:t>
            </a:r>
            <a:r>
              <a:rPr lang="hu-HU" sz="2400" dirty="0" smtClean="0"/>
              <a:t>    a két felület közül.</a:t>
            </a:r>
          </a:p>
          <a:p>
            <a:endParaRPr lang="hu-HU" sz="2400" dirty="0" smtClean="0"/>
          </a:p>
          <a:p>
            <a:endParaRPr lang="hu-HU" sz="2400" dirty="0"/>
          </a:p>
        </p:txBody>
      </p:sp>
      <p:pic>
        <p:nvPicPr>
          <p:cNvPr id="12291" name="Picture 3" descr="C:\Users\Csaba\Documents\Oktatás\Rajzok\pneumatikus emelő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935" y="548680"/>
            <a:ext cx="4187529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66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Markolók</a:t>
            </a:r>
          </a:p>
          <a:p>
            <a:r>
              <a:rPr lang="hu-HU" sz="2200" dirty="0" smtClean="0"/>
              <a:t>A markolók az ömlesztett áru felvételét és ürítését önműködően végzik.</a:t>
            </a:r>
          </a:p>
          <a:p>
            <a:pPr lvl="1"/>
            <a:r>
              <a:rPr lang="hu-HU" sz="1800" dirty="0" smtClean="0"/>
              <a:t>Egyköteles markolók – közvetlenül a daru emelőkötelére szerelhető,  a zárás és nyitás külön szerkezetet igényel, ezért nem terjedt el.</a:t>
            </a:r>
          </a:p>
          <a:p>
            <a:pPr lvl="1"/>
            <a:r>
              <a:rPr lang="hu-HU" sz="1800" dirty="0" smtClean="0"/>
              <a:t>Kétköteles markolók – egyik kötél a vezérlőkötél, nyitást, zárást irányítja, a másik a tartókötél, mely a süllyesztést, a nyitott állapotban tartását végzi. Ez a rendszer terjedt el a daruüzemnél.</a:t>
            </a:r>
            <a:endParaRPr lang="hu-HU" sz="1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00438"/>
            <a:ext cx="23431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3643314"/>
            <a:ext cx="2519367" cy="1941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3643314"/>
            <a:ext cx="235851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dirty="0" smtClean="0"/>
              <a:t>	5.4.1.6 Daruüzem sajátos problémái</a:t>
            </a:r>
          </a:p>
          <a:p>
            <a:r>
              <a:rPr lang="hu-HU" sz="2200" dirty="0" smtClean="0"/>
              <a:t>Teljesítőképesség meghatározása:</a:t>
            </a:r>
          </a:p>
          <a:p>
            <a:r>
              <a:rPr lang="hu-HU" sz="1800" dirty="0" smtClean="0"/>
              <a:t>                    </a:t>
            </a:r>
            <a:r>
              <a:rPr lang="hu-HU" sz="1600" b="1" dirty="0" smtClean="0"/>
              <a:t>Q  = </a:t>
            </a:r>
            <a:r>
              <a:rPr lang="hu-HU" sz="1600" b="1" dirty="0" err="1" smtClean="0"/>
              <a:t>G</a:t>
            </a:r>
            <a:r>
              <a:rPr lang="hu-HU" sz="1600" b="1" baseline="-25000" dirty="0" err="1" smtClean="0"/>
              <a:t>a</a:t>
            </a:r>
            <a:r>
              <a:rPr lang="hu-HU" sz="1600" b="1" dirty="0" smtClean="0"/>
              <a:t> f  [kg/h]</a:t>
            </a:r>
          </a:p>
          <a:p>
            <a:r>
              <a:rPr lang="hu-HU" sz="1600" b="1" dirty="0" smtClean="0"/>
              <a:t>                        f  =  1/T [</a:t>
            </a:r>
            <a:r>
              <a:rPr lang="hu-HU" sz="1600" b="1" dirty="0" err="1" smtClean="0"/>
              <a:t>ford</a:t>
            </a:r>
            <a:r>
              <a:rPr lang="hu-HU" sz="1600" b="1" dirty="0" smtClean="0"/>
              <a:t>/h]</a:t>
            </a:r>
          </a:p>
          <a:p>
            <a:r>
              <a:rPr lang="hu-HU" sz="1800" dirty="0" smtClean="0"/>
              <a:t>                                   </a:t>
            </a:r>
            <a:r>
              <a:rPr lang="hu-HU" sz="1400" dirty="0" smtClean="0"/>
              <a:t>ahol  T – forduló vagy ciklusidő</a:t>
            </a:r>
          </a:p>
          <a:p>
            <a:r>
              <a:rPr lang="hu-HU" sz="2200" dirty="0" smtClean="0"/>
              <a:t>A  biztonságos üzemeltetés követelményei</a:t>
            </a:r>
          </a:p>
          <a:p>
            <a:pPr lvl="1"/>
            <a:r>
              <a:rPr lang="hu-HU" sz="1800" dirty="0" smtClean="0"/>
              <a:t>Fékberendezés – „állj” vagy áramkimaradás</a:t>
            </a:r>
          </a:p>
          <a:p>
            <a:pPr lvl="1">
              <a:buNone/>
            </a:pPr>
            <a:r>
              <a:rPr lang="hu-HU" sz="1800" dirty="0" smtClean="0"/>
              <a:t>	esetén a függő terhet biztonsággal</a:t>
            </a:r>
          </a:p>
          <a:p>
            <a:pPr lvl="1">
              <a:buNone/>
            </a:pPr>
            <a:r>
              <a:rPr lang="hu-HU" sz="1800" dirty="0" smtClean="0"/>
              <a:t>	megtartja.</a:t>
            </a:r>
          </a:p>
          <a:p>
            <a:pPr lvl="1"/>
            <a:r>
              <a:rPr lang="hu-HU" sz="1800" dirty="0" err="1" smtClean="0"/>
              <a:t>Végálláskapcsolók</a:t>
            </a:r>
            <a:r>
              <a:rPr lang="hu-HU" sz="1800" dirty="0" smtClean="0"/>
              <a:t> – elektromechanikus </a:t>
            </a:r>
          </a:p>
          <a:p>
            <a:pPr lvl="1">
              <a:buNone/>
            </a:pPr>
            <a:r>
              <a:rPr lang="hu-HU" sz="1800" dirty="0" smtClean="0"/>
              <a:t>	szerkezetek, melyek véghelyzet elérésekor</a:t>
            </a:r>
          </a:p>
          <a:p>
            <a:pPr lvl="1">
              <a:buNone/>
            </a:pPr>
            <a:r>
              <a:rPr lang="hu-HU" sz="1800" dirty="0" smtClean="0"/>
              <a:t>	a motor főáramkörét megszakítja.</a:t>
            </a:r>
          </a:p>
          <a:p>
            <a:pPr lvl="1"/>
            <a:r>
              <a:rPr lang="hu-HU" sz="1800" dirty="0" err="1" smtClean="0"/>
              <a:t>Túlterhelésgátló</a:t>
            </a:r>
            <a:r>
              <a:rPr lang="hu-HU" sz="1800" dirty="0" smtClean="0"/>
              <a:t> készülék</a:t>
            </a:r>
          </a:p>
          <a:p>
            <a:pPr lvl="2"/>
            <a:r>
              <a:rPr lang="hu-HU" sz="1600" dirty="0" smtClean="0"/>
              <a:t>Megakadályozza a megengedett terelés 10 %-kal történő túllépését (tömegérzékelő),</a:t>
            </a:r>
          </a:p>
          <a:p>
            <a:pPr lvl="2"/>
            <a:r>
              <a:rPr lang="hu-HU" sz="1600" dirty="0" err="1" smtClean="0"/>
              <a:t>Billentőnyomatékot</a:t>
            </a:r>
            <a:r>
              <a:rPr lang="hu-HU" sz="1600" dirty="0" smtClean="0"/>
              <a:t> érzékelő készülék (gémes daruknál kell alkalmazni, gravitációs elven működő  mutató).</a:t>
            </a:r>
          </a:p>
          <a:p>
            <a:pPr lvl="2"/>
            <a:endParaRPr lang="hu-HU" sz="1600" dirty="0" smtClean="0"/>
          </a:p>
          <a:p>
            <a:pPr lvl="8"/>
            <a:endParaRPr lang="hu-HU" sz="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2786058"/>
            <a:ext cx="3322419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5976664"/>
          </a:xfrm>
        </p:spPr>
        <p:txBody>
          <a:bodyPr>
            <a:normAutofit/>
          </a:bodyPr>
          <a:lstStyle/>
          <a:p>
            <a:r>
              <a:rPr lang="hu-HU" sz="1800" dirty="0" smtClean="0"/>
              <a:t>A gyakorlatban az alábbi rendszerű </a:t>
            </a:r>
            <a:r>
              <a:rPr lang="hu-HU" sz="1800" dirty="0" err="1" smtClean="0"/>
              <a:t>túlterhelésgátlók</a:t>
            </a:r>
            <a:r>
              <a:rPr lang="hu-HU" sz="1800" dirty="0" smtClean="0"/>
              <a:t> terjedtek el.</a:t>
            </a:r>
          </a:p>
          <a:p>
            <a:pPr lvl="1"/>
            <a:r>
              <a:rPr lang="hu-HU" sz="1400" dirty="0" smtClean="0"/>
              <a:t>Mechanikus terelőkorongos,</a:t>
            </a:r>
          </a:p>
          <a:p>
            <a:pPr lvl="1"/>
            <a:r>
              <a:rPr lang="hu-HU" sz="1400" dirty="0" smtClean="0"/>
              <a:t>Mechanikus kötélkitérítéses,</a:t>
            </a:r>
          </a:p>
          <a:p>
            <a:pPr lvl="1"/>
            <a:r>
              <a:rPr lang="hu-HU" sz="1400" dirty="0" smtClean="0"/>
              <a:t>Villamos vezérlésű ellenállásos,</a:t>
            </a:r>
          </a:p>
          <a:p>
            <a:pPr lvl="1"/>
            <a:r>
              <a:rPr lang="hu-HU" sz="1400" dirty="0" smtClean="0"/>
              <a:t>Villamos vezérlésű induktoros.</a:t>
            </a:r>
            <a:endParaRPr lang="hu-HU" sz="1400" dirty="0"/>
          </a:p>
        </p:txBody>
      </p:sp>
      <p:pic>
        <p:nvPicPr>
          <p:cNvPr id="5122" name="Picture 2" descr="C:\Users\Csaba\Documents\Oktatás\Anyagmozgatás\Ábrák\Sodronykötél0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980728"/>
            <a:ext cx="4389276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Csaba\Documents\Oktatás\Anyagmozgatás\Ábrák\Sodronykötél00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50" y="2761723"/>
            <a:ext cx="3502152" cy="230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Csaba\Documents\Oktatás\Anyagmozgatás\Ábrák\Sodronykötél00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656567"/>
            <a:ext cx="4361688" cy="251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72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543956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5.4.2 Raktári állványkiszolgáló gépek</a:t>
            </a:r>
          </a:p>
          <a:p>
            <a:r>
              <a:rPr lang="hu-HU" sz="2200" dirty="0" smtClean="0"/>
              <a:t>Nagy befogadóképességű és nagy forgalmú raktárakban alkalmazzák.</a:t>
            </a:r>
          </a:p>
          <a:p>
            <a:r>
              <a:rPr lang="hu-HU" sz="2200" dirty="0" smtClean="0"/>
              <a:t>Kötöttpályás gépek.</a:t>
            </a:r>
          </a:p>
          <a:p>
            <a:r>
              <a:rPr lang="hu-HU" sz="2200" dirty="0" smtClean="0"/>
              <a:t>Fajtái:</a:t>
            </a:r>
          </a:p>
          <a:p>
            <a:pPr lvl="1"/>
            <a:r>
              <a:rPr lang="hu-HU" sz="1800" dirty="0" smtClean="0"/>
              <a:t>Padozatra szerelt egy sínen mozgó,</a:t>
            </a:r>
          </a:p>
          <a:p>
            <a:pPr lvl="1"/>
            <a:r>
              <a:rPr lang="hu-HU" sz="1800" dirty="0" smtClean="0"/>
              <a:t>Kétoldali állványok felső peremére </a:t>
            </a:r>
          </a:p>
          <a:p>
            <a:pPr lvl="1">
              <a:buNone/>
            </a:pPr>
            <a:r>
              <a:rPr lang="hu-HU" sz="1800" dirty="0" smtClean="0"/>
              <a:t>	szerelt,</a:t>
            </a:r>
          </a:p>
          <a:p>
            <a:pPr lvl="1"/>
            <a:r>
              <a:rPr lang="hu-HU" sz="1800" dirty="0" smtClean="0"/>
              <a:t>Födémtartóra szerelt</a:t>
            </a:r>
          </a:p>
          <a:p>
            <a:pPr lvl="1">
              <a:buNone/>
            </a:pPr>
            <a:r>
              <a:rPr lang="hu-HU" sz="1800" dirty="0" smtClean="0"/>
              <a:t>kivitel.</a:t>
            </a:r>
          </a:p>
          <a:p>
            <a:pPr lvl="1">
              <a:buNone/>
            </a:pPr>
            <a:endParaRPr lang="hu-HU" sz="1800" dirty="0" smtClean="0"/>
          </a:p>
          <a:p>
            <a:r>
              <a:rPr lang="hu-HU" sz="2200" dirty="0" smtClean="0"/>
              <a:t>Nagy előnyük, hogy keskeny anyagmozgatási út (1,4 – 1,6 m) mellett maximális </a:t>
            </a:r>
            <a:r>
              <a:rPr lang="hu-HU" sz="2200" dirty="0" err="1" smtClean="0"/>
              <a:t>halmazolási</a:t>
            </a:r>
            <a:r>
              <a:rPr lang="hu-HU" sz="2200" dirty="0" smtClean="0"/>
              <a:t> magasságot (10 – 30 m) biztosítanak.</a:t>
            </a:r>
          </a:p>
          <a:p>
            <a:r>
              <a:rPr lang="hu-HU" sz="2200" dirty="0" smtClean="0"/>
              <a:t>Hátrányként kell megemlíteni a magas beruházási forrásigényt.</a:t>
            </a:r>
            <a:endParaRPr lang="hu-HU" sz="22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43050"/>
            <a:ext cx="4490029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43602"/>
          </a:xfrm>
        </p:spPr>
        <p:txBody>
          <a:bodyPr>
            <a:normAutofit fontScale="92500"/>
          </a:bodyPr>
          <a:lstStyle/>
          <a:p>
            <a:r>
              <a:rPr lang="hu-HU" sz="2200" i="1" dirty="0" smtClean="0"/>
              <a:t>Padozatra szerelt egy sínen mozgó állványkiszolgáló gép</a:t>
            </a:r>
          </a:p>
          <a:p>
            <a:r>
              <a:rPr lang="hu-HU" sz="2200" dirty="0" smtClean="0"/>
              <a:t>Az emelőoszlopot két görgővel ellátott </a:t>
            </a:r>
          </a:p>
          <a:p>
            <a:pPr>
              <a:buNone/>
            </a:pPr>
            <a:r>
              <a:rPr lang="hu-HU" sz="2200" dirty="0" smtClean="0"/>
              <a:t>	hossztartóra szerelik. Az egyik görgőt </a:t>
            </a:r>
          </a:p>
          <a:p>
            <a:pPr>
              <a:buNone/>
            </a:pPr>
            <a:r>
              <a:rPr lang="hu-HU" sz="2200" dirty="0" smtClean="0"/>
              <a:t>	villanymotor hajtja, így biztosítva a mozgatást.</a:t>
            </a:r>
          </a:p>
          <a:p>
            <a:pPr>
              <a:buNone/>
            </a:pPr>
            <a:r>
              <a:rPr lang="hu-HU" sz="2200" dirty="0" smtClean="0"/>
              <a:t>	Az emelőoszlop felső végén a vezetőgörgők és </a:t>
            </a:r>
          </a:p>
          <a:p>
            <a:pPr>
              <a:buNone/>
            </a:pPr>
            <a:r>
              <a:rPr lang="hu-HU" sz="2200" dirty="0" smtClean="0"/>
              <a:t>	az emelőmotor található. Az emelőszánra</a:t>
            </a:r>
          </a:p>
          <a:p>
            <a:pPr>
              <a:buNone/>
            </a:pPr>
            <a:r>
              <a:rPr lang="hu-HU" sz="2200" dirty="0" smtClean="0"/>
              <a:t>	szerelik a vezetőállást és a megfogó-szerkezetet.</a:t>
            </a:r>
          </a:p>
          <a:p>
            <a:r>
              <a:rPr lang="hu-HU" sz="2200" dirty="0" smtClean="0"/>
              <a:t>Az ilyen gépeket kisforgalmú raktárakban célszerű használni.</a:t>
            </a:r>
          </a:p>
          <a:p>
            <a:r>
              <a:rPr lang="hu-HU" sz="2200" dirty="0" smtClean="0"/>
              <a:t>Terhelhetőségük: 1 – 2 t, komissiózó gépeknél: 250 – 500 kg.</a:t>
            </a:r>
          </a:p>
          <a:p>
            <a:r>
              <a:rPr lang="hu-HU" sz="2200" dirty="0" smtClean="0"/>
              <a:t>Emelési sebességük: 5 – 16 m/min, a haladási sebesség: 12 – 60 m/min.</a:t>
            </a:r>
          </a:p>
          <a:p>
            <a:r>
              <a:rPr lang="hu-HU" sz="2200" dirty="0" smtClean="0"/>
              <a:t>Hosszú állványsorok és nagy forgalom esetén minden állványfolyosóra egy – </a:t>
            </a:r>
            <a:r>
              <a:rPr lang="hu-HU" sz="2200" dirty="0" err="1" smtClean="0"/>
              <a:t>egy</a:t>
            </a:r>
            <a:r>
              <a:rPr lang="hu-HU" sz="2200" dirty="0" smtClean="0"/>
              <a:t> állványkiszolgáló gépet kell telepíteni.</a:t>
            </a:r>
          </a:p>
          <a:p>
            <a:r>
              <a:rPr lang="hu-HU" sz="2200" dirty="0" smtClean="0"/>
              <a:t>Ellenkező esetben biztosítani kell, hogy a gép az egyik folyosóról át tudjon állni a másikra.</a:t>
            </a:r>
          </a:p>
          <a:p>
            <a:r>
              <a:rPr lang="hu-HU" sz="2200" dirty="0" smtClean="0"/>
              <a:t>A haladás irányú felborulási veszélyt ki kell küszöbölni!</a:t>
            </a:r>
            <a:endParaRPr lang="hu-HU" sz="2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1000108"/>
            <a:ext cx="2362203" cy="2205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2844" y="214290"/>
            <a:ext cx="8543956" cy="5911873"/>
          </a:xfrm>
        </p:spPr>
        <p:txBody>
          <a:bodyPr>
            <a:normAutofit/>
          </a:bodyPr>
          <a:lstStyle/>
          <a:p>
            <a:r>
              <a:rPr lang="hu-HU" sz="2200" dirty="0" smtClean="0"/>
              <a:t>Könyvraktárban üzemelő komissiózó gép, illetve folyosóból kiálló gép.</a:t>
            </a:r>
            <a:endParaRPr lang="hu-HU" sz="22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643050"/>
            <a:ext cx="4193059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857232"/>
            <a:ext cx="3929090" cy="4280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2844" y="214290"/>
            <a:ext cx="8858312" cy="5911873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Kétoldali állványok felső peremére szerelt állványkiszolgáló gép</a:t>
            </a:r>
          </a:p>
          <a:p>
            <a:r>
              <a:rPr lang="hu-HU" sz="2200" dirty="0" smtClean="0"/>
              <a:t>Ebben az esetben a kiszolgáló gép teljes tömegét és az emelt teher tömegét is az állványok viselik.</a:t>
            </a:r>
          </a:p>
          <a:p>
            <a:r>
              <a:rPr lang="hu-HU" sz="2200" dirty="0"/>
              <a:t>A kiszolgáló gép emelőoszlopra szerelt </a:t>
            </a:r>
            <a:r>
              <a:rPr lang="hu-HU" sz="2200" dirty="0" err="1"/>
              <a:t>megfogószerkezete</a:t>
            </a:r>
            <a:r>
              <a:rPr lang="hu-HU" sz="2200" dirty="0"/>
              <a:t> elforgatható és eltolható kivitelben készül, így a rakomány kézi beavatkozás nélkül kerül a </a:t>
            </a:r>
            <a:r>
              <a:rPr lang="hu-HU" sz="2200" dirty="0" err="1"/>
              <a:t>tárolóhelyre</a:t>
            </a:r>
            <a:r>
              <a:rPr lang="hu-HU" sz="2200" dirty="0"/>
              <a:t>.</a:t>
            </a:r>
          </a:p>
          <a:p>
            <a:endParaRPr lang="hu-HU" sz="2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708920"/>
            <a:ext cx="2857521" cy="30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2357430"/>
            <a:ext cx="5214942" cy="1030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3714752"/>
            <a:ext cx="2857520" cy="191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66508" y="3714752"/>
            <a:ext cx="297271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929354"/>
          </a:xfrm>
        </p:spPr>
        <p:txBody>
          <a:bodyPr>
            <a:normAutofit/>
          </a:bodyPr>
          <a:lstStyle/>
          <a:p>
            <a:r>
              <a:rPr lang="hu-HU" sz="2200" dirty="0" smtClean="0"/>
              <a:t>A gép vezérlése a görgős tartóvázra függesztett kezelőfülkéből történik. A gép az állványsorral párhuzamosan mozog. Az emelőoszlop az állványok irányába elfordítható és eltolható. Az emelőoszlopon mozgó emelőszán végzi a rakomány emelését és süllyesztését. </a:t>
            </a:r>
          </a:p>
          <a:p>
            <a:r>
              <a:rPr lang="hu-HU" sz="2200" dirty="0" smtClean="0"/>
              <a:t>Amennyiben szükséges, akkor az állványsorok közötti átállás lehetőségét biztosítani kell.</a:t>
            </a:r>
          </a:p>
          <a:p>
            <a:r>
              <a:rPr lang="hu-HU" sz="2200" dirty="0" smtClean="0"/>
              <a:t>Ezeknek a gépeknek a szükséges </a:t>
            </a:r>
          </a:p>
          <a:p>
            <a:pPr>
              <a:buNone/>
            </a:pPr>
            <a:r>
              <a:rPr lang="hu-HU" sz="2200" dirty="0" smtClean="0"/>
              <a:t>	folyosószélessége: 1,3 – 1,5 m.</a:t>
            </a:r>
          </a:p>
          <a:p>
            <a:r>
              <a:rPr lang="hu-HU" sz="2200" dirty="0" err="1" smtClean="0"/>
              <a:t>Halmazolási</a:t>
            </a:r>
            <a:r>
              <a:rPr lang="hu-HU" sz="2200" dirty="0" smtClean="0"/>
              <a:t> magasság: 10 – 15 m.</a:t>
            </a:r>
          </a:p>
          <a:p>
            <a:r>
              <a:rPr lang="hu-HU" sz="2200" dirty="0" smtClean="0"/>
              <a:t>Hátrányként kell megemlíteni a gépszerkezet</a:t>
            </a:r>
          </a:p>
          <a:p>
            <a:pPr>
              <a:buNone/>
            </a:pPr>
            <a:r>
              <a:rPr lang="hu-HU" sz="2200" dirty="0" smtClean="0"/>
              <a:t>	érzékenységét a pálya pontossága irányában.</a:t>
            </a:r>
            <a:endParaRPr lang="hu-HU" sz="22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2714620"/>
            <a:ext cx="2428892" cy="175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4500569"/>
            <a:ext cx="2143140" cy="199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/>
          </a:bodyPr>
          <a:lstStyle/>
          <a:p>
            <a:r>
              <a:rPr lang="hu-HU" sz="2200" i="1" dirty="0" smtClean="0"/>
              <a:t>Födémtartóra szerelt állványkiszolgáló gép</a:t>
            </a:r>
          </a:p>
          <a:p>
            <a:r>
              <a:rPr lang="hu-HU" sz="2200" dirty="0" smtClean="0"/>
              <a:t>A födémtartóra szerelt vagy függesztett </a:t>
            </a:r>
          </a:p>
          <a:p>
            <a:pPr>
              <a:buNone/>
            </a:pPr>
            <a:r>
              <a:rPr lang="hu-HU" sz="2200" dirty="0" smtClean="0"/>
              <a:t>	sínen mozgó kiszolgáló gépek alkalmazása </a:t>
            </a:r>
          </a:p>
          <a:p>
            <a:pPr>
              <a:buNone/>
            </a:pPr>
            <a:r>
              <a:rPr lang="hu-HU" sz="2200" dirty="0" smtClean="0"/>
              <a:t>	az állványrendszer és az épület szerves </a:t>
            </a:r>
          </a:p>
          <a:p>
            <a:pPr>
              <a:buNone/>
            </a:pPr>
            <a:r>
              <a:rPr lang="hu-HU" sz="2200" dirty="0" smtClean="0"/>
              <a:t>	egységén alapuló raktár megoldás </a:t>
            </a:r>
          </a:p>
          <a:p>
            <a:pPr>
              <a:buNone/>
            </a:pPr>
            <a:r>
              <a:rPr lang="hu-HU" sz="2200" dirty="0" smtClean="0"/>
              <a:t>	kialakítását kívánja. Az állványok itt</a:t>
            </a:r>
          </a:p>
          <a:p>
            <a:pPr>
              <a:buNone/>
            </a:pPr>
            <a:r>
              <a:rPr lang="hu-HU" sz="2200" dirty="0" smtClean="0"/>
              <a:t>	egyben az épület tartóelemei is. Az épület oldalfala vékony falazatú, vagy szendvics-szerkezetű.</a:t>
            </a:r>
          </a:p>
          <a:p>
            <a:r>
              <a:rPr lang="hu-HU" sz="2200" dirty="0" smtClean="0"/>
              <a:t>Az emelőoszlop felső végére szerelt görgők a pályaként kialakított tartó alsó övlemezén gördülnek. Az emelőoszlop alsó végén található függőleges tengelyű görgők az emelőoszlop kilengését korlátozzák.</a:t>
            </a:r>
          </a:p>
          <a:p>
            <a:r>
              <a:rPr lang="hu-HU" sz="2200" dirty="0" smtClean="0"/>
              <a:t>20 – 35 m </a:t>
            </a:r>
            <a:r>
              <a:rPr lang="hu-HU" sz="2200" dirty="0" err="1" smtClean="0"/>
              <a:t>halmazolási</a:t>
            </a:r>
            <a:r>
              <a:rPr lang="hu-HU" sz="2200" dirty="0" smtClean="0"/>
              <a:t> magasság elérhető.</a:t>
            </a:r>
          </a:p>
          <a:p>
            <a:r>
              <a:rPr lang="hu-HU" sz="2200" dirty="0" smtClean="0"/>
              <a:t>Hátránya ennek a megoldásnak a nagy magasságban lévő futó- és emelőmű nehéz hozzáférése.</a:t>
            </a:r>
            <a:endParaRPr lang="hu-HU" sz="22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285728"/>
            <a:ext cx="2810718" cy="2424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2151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5.4.3 Felvonók</a:t>
            </a:r>
          </a:p>
          <a:p>
            <a:r>
              <a:rPr lang="hu-HU" sz="2200" dirty="0" smtClean="0"/>
              <a:t>Ezek a szerkezetek kézi vagy gépi úton működtetett emelőgépek, amelyek két vagy több szint között időszakosan működve terhet vagy személyt emelnek vagy süllyesztenek.</a:t>
            </a:r>
          </a:p>
          <a:p>
            <a:r>
              <a:rPr lang="hu-HU" sz="2200" dirty="0" smtClean="0"/>
              <a:t>Felvonók lehetnek:</a:t>
            </a:r>
          </a:p>
          <a:p>
            <a:pPr lvl="1"/>
            <a:r>
              <a:rPr lang="hu-HU" sz="1800" dirty="0" smtClean="0"/>
              <a:t>Teherfelvonó,</a:t>
            </a:r>
          </a:p>
          <a:p>
            <a:pPr lvl="1"/>
            <a:r>
              <a:rPr lang="hu-HU" sz="1800" dirty="0" smtClean="0"/>
              <a:t>Személy és kisméretű teherfelvonó,</a:t>
            </a:r>
          </a:p>
          <a:p>
            <a:pPr lvl="1"/>
            <a:r>
              <a:rPr lang="hu-HU" sz="1800" dirty="0" smtClean="0"/>
              <a:t>Személy szállítására is alkalmas teher- </a:t>
            </a:r>
          </a:p>
          <a:p>
            <a:pPr lvl="1">
              <a:buNone/>
            </a:pPr>
            <a:r>
              <a:rPr lang="hu-HU" sz="1800" dirty="0" smtClean="0"/>
              <a:t>	és személyfelvonók.</a:t>
            </a:r>
          </a:p>
          <a:p>
            <a:r>
              <a:rPr lang="hu-HU" sz="2200" dirty="0" smtClean="0"/>
              <a:t>A teherfelvonók, valamint a személyszállításra is szolgáló teherfelvonók személyek és áruk együttes mozgatását is végezhetik.</a:t>
            </a:r>
          </a:p>
          <a:p>
            <a:r>
              <a:rPr lang="hu-HU" sz="2200" dirty="0" smtClean="0"/>
              <a:t>Terhelhetőségük: 300 – 5000 kg. </a:t>
            </a:r>
          </a:p>
          <a:p>
            <a:r>
              <a:rPr lang="hu-HU" sz="2200" dirty="0" smtClean="0"/>
              <a:t>Teheremelési sebesség: 0,25 – 0,75 m/s.</a:t>
            </a:r>
          </a:p>
          <a:p>
            <a:r>
              <a:rPr lang="hu-HU" sz="2200" dirty="0" smtClean="0"/>
              <a:t>A személyfelvonók terhelhetősége: 300 – 1800 kg ~ 4 – 24 személy.</a:t>
            </a:r>
          </a:p>
          <a:p>
            <a:r>
              <a:rPr lang="hu-HU" sz="2200" dirty="0" smtClean="0"/>
              <a:t>Rendszeres teheremelésre nem alkalmazható, de kisebb tömegű rakományok, csomagok mozgatása megengedett.</a:t>
            </a:r>
            <a:endParaRPr lang="hu-H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 lnSpcReduction="10000"/>
          </a:bodyPr>
          <a:lstStyle/>
          <a:p>
            <a:r>
              <a:rPr lang="hu-HU" sz="2200" i="1" dirty="0" smtClean="0"/>
              <a:t>A felvonók szerkezete és működése</a:t>
            </a:r>
          </a:p>
          <a:p>
            <a:r>
              <a:rPr lang="hu-HU" sz="1800" dirty="0" smtClean="0"/>
              <a:t>Főbb részei:</a:t>
            </a:r>
          </a:p>
          <a:p>
            <a:pPr lvl="1"/>
            <a:r>
              <a:rPr lang="hu-HU" sz="1600" dirty="0" smtClean="0"/>
              <a:t>Felvonó akna,</a:t>
            </a:r>
          </a:p>
          <a:p>
            <a:pPr lvl="1"/>
            <a:r>
              <a:rPr lang="hu-HU" sz="1600" dirty="0" smtClean="0"/>
              <a:t>Járószék,</a:t>
            </a:r>
          </a:p>
          <a:p>
            <a:pPr lvl="1"/>
            <a:r>
              <a:rPr lang="hu-HU" sz="1600" dirty="0" smtClean="0"/>
              <a:t>Ellensúly,</a:t>
            </a:r>
          </a:p>
          <a:p>
            <a:pPr lvl="1"/>
            <a:r>
              <a:rPr lang="hu-HU" sz="1600" dirty="0" smtClean="0"/>
              <a:t>Függesztő elemek,</a:t>
            </a:r>
          </a:p>
          <a:p>
            <a:pPr lvl="1"/>
            <a:r>
              <a:rPr lang="hu-HU" sz="1600" dirty="0" smtClean="0"/>
              <a:t>Felvonógép,</a:t>
            </a:r>
          </a:p>
          <a:p>
            <a:pPr lvl="1"/>
            <a:r>
              <a:rPr lang="hu-HU" sz="1600" dirty="0" smtClean="0"/>
              <a:t>Vezérlőberendezés,</a:t>
            </a:r>
          </a:p>
          <a:p>
            <a:pPr lvl="1"/>
            <a:r>
              <a:rPr lang="hu-HU" sz="1600" dirty="0" smtClean="0"/>
              <a:t>Biztonsági berendezések.</a:t>
            </a:r>
          </a:p>
          <a:p>
            <a:r>
              <a:rPr lang="hu-HU" sz="1800" dirty="0" smtClean="0"/>
              <a:t>A felvonóakna szilárd falazattal, sodronyhálóval, vagy </a:t>
            </a:r>
          </a:p>
          <a:p>
            <a:pPr>
              <a:buNone/>
            </a:pPr>
            <a:r>
              <a:rPr lang="hu-HU" sz="1800" dirty="0" smtClean="0"/>
              <a:t>	fémkeretbe épített üvegtáblákkal határolt  tér, amelyet </a:t>
            </a:r>
          </a:p>
          <a:p>
            <a:pPr>
              <a:buNone/>
            </a:pPr>
            <a:r>
              <a:rPr lang="hu-HU" sz="1800" dirty="0" smtClean="0"/>
              <a:t>	felülről a gépház, alulról szilárd felfalazás határol.</a:t>
            </a:r>
          </a:p>
          <a:p>
            <a:pPr>
              <a:buNone/>
            </a:pPr>
            <a:r>
              <a:rPr lang="hu-HU" sz="1800" dirty="0" smtClean="0"/>
              <a:t>	Ekkor felül a függesztő elemek terhelését biztosító </a:t>
            </a:r>
          </a:p>
          <a:p>
            <a:pPr>
              <a:buNone/>
            </a:pPr>
            <a:r>
              <a:rPr lang="hu-HU" sz="1800" dirty="0" smtClean="0"/>
              <a:t>	kötélkorongokat összefogó kerékház helyezkedik el.</a:t>
            </a:r>
          </a:p>
          <a:p>
            <a:pPr>
              <a:buNone/>
            </a:pPr>
            <a:r>
              <a:rPr lang="hu-HU" sz="1800" dirty="0" smtClean="0"/>
              <a:t>	Az aknában függőlegesen – de mindig ellentétes irányban –</a:t>
            </a:r>
          </a:p>
          <a:p>
            <a:pPr>
              <a:buNone/>
            </a:pPr>
            <a:r>
              <a:rPr lang="hu-HU" sz="1800" dirty="0" smtClean="0"/>
              <a:t>	mozog a járószék és az ellensúly, melyek zajmentes </a:t>
            </a:r>
          </a:p>
          <a:p>
            <a:pPr>
              <a:buNone/>
            </a:pPr>
            <a:r>
              <a:rPr lang="hu-HU" sz="1800" dirty="0" smtClean="0"/>
              <a:t>	vezetését az aknába függesztett vezetősín biztosítja.</a:t>
            </a:r>
          </a:p>
          <a:p>
            <a:pPr>
              <a:buNone/>
            </a:pPr>
            <a:r>
              <a:rPr lang="hu-HU" sz="1800" dirty="0" smtClean="0"/>
              <a:t>	Az akna egy vagy két oldalán, az egyes emeleti szintek </a:t>
            </a:r>
          </a:p>
          <a:p>
            <a:pPr>
              <a:buNone/>
            </a:pPr>
            <a:r>
              <a:rPr lang="hu-HU" sz="1800" dirty="0" smtClean="0"/>
              <a:t>	padlózatával  egy vonalban, 200 -250 cm magas ás min. 70 cm széles ajtónyílások találhatók, melyek a járószékbe történő bejutást szolgálják.</a:t>
            </a:r>
            <a:endParaRPr lang="hu-HU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142852"/>
            <a:ext cx="2185226" cy="5357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hu-HU" sz="1800" dirty="0" smtClean="0"/>
              <a:t>A járószék a felvonó teherfelvevő és mozgató eleme. A személy és személykíséretű teherfelvonók járószéke minden oldalról burkolt, tetővel ellátott és szárnyas vagy tolóajtó zárja az ajtónyílást.</a:t>
            </a:r>
          </a:p>
          <a:p>
            <a:r>
              <a:rPr lang="hu-HU" sz="1800" dirty="0" smtClean="0"/>
              <a:t>Amennyiben a járószék sebessége a 1,25 m/min értéknél kisebb, akkor járószékajtó nem szükséges.</a:t>
            </a:r>
          </a:p>
          <a:p>
            <a:r>
              <a:rPr lang="hu-HU" sz="1800" dirty="0" smtClean="0"/>
              <a:t>A járószék belső felületén a vezérlőkapcsolók, külső felületén a vezetősínnel érintkező </a:t>
            </a:r>
            <a:r>
              <a:rPr lang="hu-HU" sz="1800" dirty="0" err="1" smtClean="0"/>
              <a:t>csúszópofák</a:t>
            </a:r>
            <a:r>
              <a:rPr lang="hu-HU" sz="1800" dirty="0" smtClean="0"/>
              <a:t>, az emelőkötéllel való kapcsolatot biztosító himbaszerkezet, valamint a sínfogók  találhatók.</a:t>
            </a:r>
          </a:p>
          <a:p>
            <a:endParaRPr lang="hu-HU" sz="1800" dirty="0"/>
          </a:p>
        </p:txBody>
      </p:sp>
      <p:pic>
        <p:nvPicPr>
          <p:cNvPr id="3074" name="Picture 2" descr="C:\Users\Csaba\Documents\Saját beolvasások\Vezetősín profi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45024"/>
            <a:ext cx="1440160" cy="137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Csaba\Documents\Saját beolvasások\Vezetősín görgős megvezetés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12976"/>
            <a:ext cx="2520280" cy="256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Csaba\Documents\Saját beolvasások\Vezetősín csúszóbetétte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074181"/>
            <a:ext cx="1912615" cy="271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Autofit/>
          </a:bodyPr>
          <a:lstStyle/>
          <a:p>
            <a:r>
              <a:rPr lang="hu-HU" sz="2000" dirty="0"/>
              <a:t>Ellensúly rendeltetése az üres járószék teljes tömegének és a hasznos terhelés </a:t>
            </a:r>
            <a:r>
              <a:rPr lang="hu-HU" sz="2000" dirty="0" smtClean="0"/>
              <a:t>37 - 42%-</a:t>
            </a:r>
            <a:r>
              <a:rPr lang="hu-HU" sz="2000" dirty="0"/>
              <a:t>ának </a:t>
            </a:r>
            <a:r>
              <a:rPr lang="hu-HU" sz="2000" dirty="0" smtClean="0"/>
              <a:t>kiegyensúlyozása (a kötél megcsúszása elleni védelem miatt).  </a:t>
            </a:r>
          </a:p>
          <a:p>
            <a:pPr marL="0" indent="0">
              <a:buNone/>
            </a:pPr>
            <a:r>
              <a:rPr lang="hu-HU" sz="2000" dirty="0" smtClean="0"/>
              <a:t>		m </a:t>
            </a:r>
            <a:r>
              <a:rPr lang="hu-HU" sz="1000" dirty="0" smtClean="0"/>
              <a:t>ellensúly</a:t>
            </a:r>
            <a:r>
              <a:rPr lang="hu-HU" sz="2000" dirty="0" smtClean="0"/>
              <a:t> = m </a:t>
            </a:r>
            <a:r>
              <a:rPr lang="hu-HU" sz="1000" dirty="0" smtClean="0"/>
              <a:t>járószék </a:t>
            </a:r>
            <a:r>
              <a:rPr lang="hu-HU" sz="2000" dirty="0" smtClean="0"/>
              <a:t> + (0,37 – 0,42) m </a:t>
            </a:r>
            <a:r>
              <a:rPr lang="hu-HU" sz="1000" dirty="0" smtClean="0"/>
              <a:t>hasznos terhelés </a:t>
            </a:r>
            <a:endParaRPr lang="hu-HU" sz="1000" dirty="0"/>
          </a:p>
          <a:p>
            <a:r>
              <a:rPr lang="hu-HU" sz="2000" dirty="0" smtClean="0"/>
              <a:t>Az </a:t>
            </a:r>
            <a:r>
              <a:rPr lang="hu-HU" sz="2000" dirty="0"/>
              <a:t>ellensúlyelemeket (50 kg-os betonlap egységek</a:t>
            </a:r>
            <a:r>
              <a:rPr lang="hu-HU" sz="2000"/>
              <a:t>) </a:t>
            </a:r>
            <a:r>
              <a:rPr lang="hu-HU" sz="2000" smtClean="0"/>
              <a:t>függesztő rúd </a:t>
            </a:r>
            <a:r>
              <a:rPr lang="hu-HU" sz="2000" dirty="0"/>
              <a:t>vagy acélvázas keret fogja egységbe</a:t>
            </a:r>
            <a:r>
              <a:rPr lang="hu-HU" sz="2000" dirty="0" smtClean="0"/>
              <a:t>.</a:t>
            </a:r>
            <a:endParaRPr lang="hu-HU" sz="2000" dirty="0"/>
          </a:p>
          <a:p>
            <a:r>
              <a:rPr lang="hu-HU" sz="2000" dirty="0"/>
              <a:t>A függesztő elemek a járószék, az ellensúly és a hajtógép közötti kapcsolatot biztosítják. A függesztő elem kereszt sodrású acélsodrony kötél. A kötél minimális átmérője 10 mm, amennyiben csak teherszállításra szolgál, akkor minimum 6 mm.</a:t>
            </a:r>
          </a:p>
          <a:p>
            <a:r>
              <a:rPr lang="hu-HU" sz="2000" dirty="0"/>
              <a:t>A függesztő elemek hosszát a gépház elhelyezése határozza meg.</a:t>
            </a:r>
          </a:p>
          <a:p>
            <a:r>
              <a:rPr lang="hu-HU" sz="2000" dirty="0"/>
              <a:t>Alsó gépházas felvonó esetén a függesztő elemek a hajtógéptől az akna felett elhelyezett kerékházba kerülnek. Itt a terelőkorongokat megkerülve irányt változtatnak és egyik végük az ellensúlyhoz, a másik a járószékhez csatlakozik</a:t>
            </a:r>
          </a:p>
        </p:txBody>
      </p:sp>
    </p:spTree>
    <p:extLst>
      <p:ext uri="{BB962C8B-B14F-4D97-AF65-F5344CB8AC3E}">
        <p14:creationId xmlns:p14="http://schemas.microsoft.com/office/powerpoint/2010/main" val="2265359737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hu-HU" sz="1800" dirty="0" smtClean="0"/>
              <a:t>Felső gépházas elrendezésnél a hajtótárcsához csatlakozó kötél egyik végére az ellensúlyt , a másikra a járószéket függesztik.</a:t>
            </a:r>
          </a:p>
          <a:p>
            <a:r>
              <a:rPr lang="hu-HU" sz="1800" dirty="0" smtClean="0"/>
              <a:t>A felső gépházas elrendezés az egyszerűbb és </a:t>
            </a:r>
          </a:p>
          <a:p>
            <a:pPr>
              <a:buNone/>
            </a:pPr>
            <a:r>
              <a:rPr lang="hu-HU" sz="1800" dirty="0" smtClean="0"/>
              <a:t>	olcsóbb, ezért kizárólag ezt alkalmazzák.</a:t>
            </a:r>
          </a:p>
          <a:p>
            <a:pPr>
              <a:buNone/>
            </a:pPr>
            <a:endParaRPr lang="hu-HU" sz="1800" dirty="0" smtClean="0"/>
          </a:p>
          <a:p>
            <a:r>
              <a:rPr lang="hu-HU" sz="1800" dirty="0" smtClean="0"/>
              <a:t>A felvonógép mindazon szerkezetek </a:t>
            </a:r>
          </a:p>
          <a:p>
            <a:pPr>
              <a:buNone/>
            </a:pPr>
            <a:r>
              <a:rPr lang="hu-HU" sz="1800" dirty="0" smtClean="0"/>
              <a:t>	összességét foglalja magába, amelyekkel a</a:t>
            </a:r>
          </a:p>
          <a:p>
            <a:pPr>
              <a:buNone/>
            </a:pPr>
            <a:r>
              <a:rPr lang="hu-HU" sz="1800" dirty="0" smtClean="0"/>
              <a:t>	hajtóerő a járószéket és az ellensúlyt </a:t>
            </a:r>
          </a:p>
          <a:p>
            <a:pPr>
              <a:buNone/>
            </a:pPr>
            <a:r>
              <a:rPr lang="hu-HU" sz="1800" dirty="0" smtClean="0"/>
              <a:t>	mozgatja. Ezek:</a:t>
            </a:r>
          </a:p>
          <a:p>
            <a:pPr>
              <a:buNone/>
            </a:pPr>
            <a:r>
              <a:rPr lang="hu-HU" sz="1800" dirty="0" smtClean="0"/>
              <a:t>			- hajtómotor csigahajtással,</a:t>
            </a:r>
          </a:p>
          <a:p>
            <a:pPr>
              <a:buNone/>
            </a:pPr>
            <a:r>
              <a:rPr lang="hu-HU" sz="1800" dirty="0" smtClean="0"/>
              <a:t>			- fékberendezés (mint a daruknál),</a:t>
            </a:r>
          </a:p>
          <a:p>
            <a:pPr>
              <a:buNone/>
            </a:pPr>
            <a:r>
              <a:rPr lang="hu-HU" sz="1800" dirty="0" smtClean="0"/>
              <a:t>			- kötéltárcsa vagy kötéldob.</a:t>
            </a:r>
          </a:p>
          <a:p>
            <a:r>
              <a:rPr lang="hu-HU" sz="1800" dirty="0" smtClean="0"/>
              <a:t>Vezérlőberendezés feladata, hogy a járószéket a hajtómotor bekapcsolásával a kívánt szintre juttassa és ott az előírt magasságban megállítsa.  Ma már kizárólag nyomógombos kivitelt gyártanak.</a:t>
            </a:r>
          </a:p>
          <a:p>
            <a:r>
              <a:rPr lang="hu-HU" sz="1800" dirty="0" smtClean="0"/>
              <a:t>Az egyes szintek aknaajtajához szerelt nyomógombok a járószék kívülről történő vezérlését (hívását) is lehetővé teszi.</a:t>
            </a:r>
            <a:endParaRPr lang="hu-HU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142984"/>
            <a:ext cx="3519490" cy="2761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363272" cy="5810418"/>
          </a:xfrm>
        </p:spPr>
        <p:txBody>
          <a:bodyPr>
            <a:normAutofit/>
          </a:bodyPr>
          <a:lstStyle/>
          <a:p>
            <a:r>
              <a:rPr lang="hu-HU" sz="1800" dirty="0" smtClean="0"/>
              <a:t>A biztonsági berendezések feladata az üzem és személyi biztonság megóvása. </a:t>
            </a:r>
          </a:p>
          <a:p>
            <a:r>
              <a:rPr lang="hu-HU" sz="1800" dirty="0" smtClean="0"/>
              <a:t>A leglényegesebb biztonsági berendezések:</a:t>
            </a:r>
          </a:p>
          <a:p>
            <a:pPr lvl="1"/>
            <a:r>
              <a:rPr lang="hu-HU" sz="1400" dirty="0" smtClean="0"/>
              <a:t>Sebességhatároló (30 %-os sebességtúllépésnél kikapcsolja a motort és működteti a fogókészüléket),</a:t>
            </a:r>
          </a:p>
          <a:p>
            <a:pPr lvl="1"/>
            <a:r>
              <a:rPr lang="hu-HU" sz="1400" dirty="0" smtClean="0"/>
              <a:t>Fogókészülék (sebességhatároló vagy a belső vészfékkar </a:t>
            </a:r>
          </a:p>
          <a:p>
            <a:pPr marL="457200" lvl="1" indent="0">
              <a:buNone/>
            </a:pPr>
            <a:r>
              <a:rPr lang="hu-HU" sz="1400" dirty="0"/>
              <a:t> </a:t>
            </a:r>
            <a:r>
              <a:rPr lang="hu-HU" sz="1400" dirty="0" smtClean="0"/>
              <a:t>      működteti),</a:t>
            </a:r>
          </a:p>
          <a:p>
            <a:pPr lvl="1"/>
            <a:endParaRPr lang="hu-HU" sz="1400" dirty="0" smtClean="0"/>
          </a:p>
          <a:p>
            <a:pPr lvl="1"/>
            <a:endParaRPr lang="hu-HU" sz="1400" dirty="0"/>
          </a:p>
          <a:p>
            <a:pPr lvl="1"/>
            <a:endParaRPr lang="hu-HU" sz="1400" dirty="0" smtClean="0"/>
          </a:p>
          <a:p>
            <a:pPr lvl="1"/>
            <a:r>
              <a:rPr lang="hu-HU" sz="1400" dirty="0" smtClean="0"/>
              <a:t>Véghelyzet kapcsolók (150 mm határtávolság),</a:t>
            </a:r>
          </a:p>
          <a:p>
            <a:pPr lvl="1"/>
            <a:r>
              <a:rPr lang="hu-HU" sz="1400" dirty="0" smtClean="0"/>
              <a:t>Ajtóérintkezők és reteszelők (hajtómotor indításának és az </a:t>
            </a:r>
          </a:p>
          <a:p>
            <a:pPr marL="457200" lvl="1" indent="0">
              <a:buNone/>
            </a:pPr>
            <a:r>
              <a:rPr lang="hu-HU" sz="1400" dirty="0"/>
              <a:t> </a:t>
            </a:r>
            <a:r>
              <a:rPr lang="hu-HU" sz="1400" dirty="0" smtClean="0"/>
              <a:t>       emeleti szinten az ajtók kinyitásának korlátozása),</a:t>
            </a:r>
          </a:p>
          <a:p>
            <a:pPr lvl="1"/>
            <a:r>
              <a:rPr lang="hu-HU" sz="1400" dirty="0" smtClean="0"/>
              <a:t>Mozgópadló kapcsoló (külső hívások kikapcsolása használat </a:t>
            </a:r>
          </a:p>
          <a:p>
            <a:pPr marL="457200" lvl="1" indent="0">
              <a:buNone/>
            </a:pPr>
            <a:r>
              <a:rPr lang="hu-HU" sz="1400" dirty="0"/>
              <a:t> </a:t>
            </a:r>
            <a:r>
              <a:rPr lang="hu-HU" sz="1400" dirty="0" smtClean="0"/>
              <a:t>       esetén),</a:t>
            </a:r>
          </a:p>
          <a:p>
            <a:pPr lvl="1"/>
            <a:r>
              <a:rPr lang="hu-HU" sz="1400" dirty="0" smtClean="0"/>
              <a:t>Vészjelző csengő,</a:t>
            </a:r>
          </a:p>
          <a:p>
            <a:pPr lvl="1"/>
            <a:r>
              <a:rPr lang="hu-HU" sz="1400" dirty="0" err="1" smtClean="0"/>
              <a:t>Kézikerék</a:t>
            </a:r>
            <a:r>
              <a:rPr lang="hu-HU" sz="1400" dirty="0" smtClean="0"/>
              <a:t>, melyet  a felvonógép csigatengelyére szerelnek.</a:t>
            </a:r>
          </a:p>
          <a:p>
            <a:pPr lvl="1">
              <a:buNone/>
            </a:pPr>
            <a:endParaRPr lang="hu-HU" sz="1400" dirty="0" smtClean="0"/>
          </a:p>
          <a:p>
            <a:r>
              <a:rPr lang="hu-HU" sz="1800" dirty="0" smtClean="0"/>
              <a:t>A felvonók építése és üzemben tartása hatósági ellenőrzés alá tartozik. </a:t>
            </a:r>
          </a:p>
          <a:p>
            <a:r>
              <a:rPr lang="hu-HU" sz="1800" dirty="0" smtClean="0"/>
              <a:t>Építésükre a területileg illetékes hatóságtól kell engedélyt kérni és az </a:t>
            </a:r>
          </a:p>
          <a:p>
            <a:pPr marL="0" indent="0">
              <a:buNone/>
            </a:pPr>
            <a:r>
              <a:rPr lang="hu-HU" sz="1800" dirty="0"/>
              <a:t> </a:t>
            </a:r>
            <a:r>
              <a:rPr lang="hu-HU" sz="1800" dirty="0" smtClean="0"/>
              <a:t>     </a:t>
            </a:r>
            <a:r>
              <a:rPr lang="hu-HU" sz="1800" dirty="0" err="1" smtClean="0"/>
              <a:t>üzembehelyezés</a:t>
            </a:r>
            <a:r>
              <a:rPr lang="hu-HU" sz="1800" dirty="0" smtClean="0"/>
              <a:t> csak a megfelelő hatósági ellenőrzés után történhet.</a:t>
            </a:r>
          </a:p>
          <a:p>
            <a:pPr lvl="1"/>
            <a:endParaRPr lang="hu-HU" sz="1400" dirty="0"/>
          </a:p>
        </p:txBody>
      </p:sp>
      <p:pic>
        <p:nvPicPr>
          <p:cNvPr id="4098" name="Picture 2" descr="C:\Users\Csaba\Documents\Oktatás\Anyagmozgatás\Ábrák\Sodronykötél00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556792"/>
            <a:ext cx="2952328" cy="280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Csaba\Documents\Oktatás\Rajzok\am. gépek100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861048"/>
            <a:ext cx="1385316" cy="219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200" b="1" dirty="0" smtClean="0"/>
              <a:t>	5.5 RAKODÓGÉPEK</a:t>
            </a:r>
          </a:p>
          <a:p>
            <a:r>
              <a:rPr lang="hu-HU" sz="2200" dirty="0" smtClean="0"/>
              <a:t>Rakodógépeknek az olyan helyzetváltoztató anyagmozgató gépeket nevezik, amelyek vasúti és közúti járművek rakodóhelyein, tároló-helyein ömlesztett áruk rakodásának gépesítésére alkalmasak.</a:t>
            </a:r>
          </a:p>
          <a:p>
            <a:r>
              <a:rPr lang="hu-HU" sz="2200" dirty="0" smtClean="0"/>
              <a:t>A rakodógépek a szállítógépek egyes típusaiból, azok továbbfejlesztésével alakultak ki. Valamilyen szakaszos vagy folyamatos működésű szállítógép olyan különleges megfogó- vagy felhordó-szerkezettel ellátott, amely lehetővé teszi az ömlesztett áru kézi beavatkozás nélküli megfogását, rövid távolságra történő szállítását és elengedését.</a:t>
            </a:r>
          </a:p>
          <a:p>
            <a:r>
              <a:rPr lang="hu-HU" sz="2200" dirty="0" smtClean="0"/>
              <a:t>Rakodógépek csoportosítása:</a:t>
            </a:r>
          </a:p>
          <a:p>
            <a:pPr lvl="1"/>
            <a:r>
              <a:rPr lang="hu-HU" sz="1800" dirty="0" smtClean="0"/>
              <a:t>Megfogó-szerkezetük szerint:</a:t>
            </a:r>
          </a:p>
          <a:p>
            <a:pPr lvl="2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Kanalas,</a:t>
            </a:r>
          </a:p>
          <a:p>
            <a:pPr lvl="2"/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Serlegsoros,</a:t>
            </a:r>
          </a:p>
          <a:p>
            <a:pPr lvl="2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Kaparókaros,</a:t>
            </a:r>
          </a:p>
          <a:p>
            <a:pPr lvl="2"/>
            <a:r>
              <a:rPr lang="hu-HU" sz="1400" dirty="0" smtClean="0">
                <a:latin typeface="Times New Roman" pitchFamily="18" charset="0"/>
                <a:cs typeface="Times New Roman" pitchFamily="18" charset="0"/>
              </a:rPr>
              <a:t>Géplapátos</a:t>
            </a:r>
            <a:r>
              <a:rPr lang="hu-HU" sz="1400" dirty="0" smtClean="0"/>
              <a:t>.</a:t>
            </a:r>
            <a:endParaRPr lang="hu-H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500858"/>
          </a:xfrm>
        </p:spPr>
        <p:txBody>
          <a:bodyPr>
            <a:normAutofit/>
          </a:bodyPr>
          <a:lstStyle/>
          <a:p>
            <a:pPr lvl="1"/>
            <a:r>
              <a:rPr lang="hu-HU" sz="1800" dirty="0" smtClean="0"/>
              <a:t>Futómű szerint:</a:t>
            </a:r>
          </a:p>
          <a:p>
            <a:pPr lvl="2"/>
            <a:r>
              <a:rPr lang="hu-HU" sz="1600" dirty="0" smtClean="0"/>
              <a:t>Kerekeken gördülő,</a:t>
            </a:r>
          </a:p>
          <a:p>
            <a:pPr lvl="2"/>
            <a:r>
              <a:rPr lang="hu-HU" sz="1600" dirty="0" smtClean="0"/>
              <a:t>Lánctalpas.</a:t>
            </a:r>
          </a:p>
          <a:p>
            <a:pPr lvl="1"/>
            <a:r>
              <a:rPr lang="hu-HU" sz="2000" dirty="0" smtClean="0"/>
              <a:t>Működési jelleg szerint:</a:t>
            </a:r>
          </a:p>
          <a:p>
            <a:pPr lvl="2"/>
            <a:r>
              <a:rPr lang="hu-HU" sz="1600" dirty="0" smtClean="0"/>
              <a:t>Szakaszos,</a:t>
            </a:r>
          </a:p>
          <a:p>
            <a:pPr lvl="2"/>
            <a:r>
              <a:rPr lang="hu-HU" sz="1600" dirty="0" smtClean="0"/>
              <a:t>Folyamatos</a:t>
            </a:r>
          </a:p>
          <a:p>
            <a:pPr lvl="2">
              <a:buNone/>
            </a:pPr>
            <a:r>
              <a:rPr lang="hu-HU" sz="1600" dirty="0" smtClean="0"/>
              <a:t>működésű.</a:t>
            </a:r>
          </a:p>
          <a:p>
            <a:pPr>
              <a:buNone/>
            </a:pPr>
            <a:r>
              <a:rPr lang="hu-HU" sz="2200" b="1" i="1" dirty="0" smtClean="0"/>
              <a:t>	5.5.1 Szakaszos működésű rakodógépek</a:t>
            </a:r>
          </a:p>
          <a:p>
            <a:r>
              <a:rPr lang="hu-HU" sz="2200" dirty="0" smtClean="0"/>
              <a:t>Alapját valamilyen szakaszos működésű szállítógép képezi.</a:t>
            </a:r>
          </a:p>
          <a:p>
            <a:r>
              <a:rPr lang="hu-HU" sz="2200" dirty="0" smtClean="0"/>
              <a:t>A végzett rakodási folyamat ciklusokra  bontható, a rakott- és üres menet időben szétválasztható.</a:t>
            </a:r>
          </a:p>
          <a:p>
            <a:r>
              <a:rPr lang="hu-HU" sz="2200" dirty="0" smtClean="0"/>
              <a:t>Leggyakoribb fajtái:</a:t>
            </a:r>
          </a:p>
          <a:p>
            <a:pPr lvl="1"/>
            <a:r>
              <a:rPr lang="hu-HU" sz="1800" dirty="0" smtClean="0"/>
              <a:t>Kanalas rakodógép,</a:t>
            </a:r>
          </a:p>
          <a:p>
            <a:pPr lvl="1"/>
            <a:r>
              <a:rPr lang="hu-HU" sz="1800" dirty="0" smtClean="0"/>
              <a:t>Forgókotró.</a:t>
            </a:r>
          </a:p>
          <a:p>
            <a:r>
              <a:rPr lang="hu-HU" sz="2200" dirty="0" smtClean="0"/>
              <a:t>Homlokkanalas rakodógép</a:t>
            </a:r>
          </a:p>
          <a:p>
            <a:pPr>
              <a:buNone/>
            </a:pPr>
            <a:r>
              <a:rPr lang="hu-HU" sz="2200" dirty="0" smtClean="0"/>
              <a:t>	emelőkarjára, illetve</a:t>
            </a:r>
          </a:p>
          <a:p>
            <a:pPr>
              <a:buNone/>
            </a:pPr>
            <a:r>
              <a:rPr lang="hu-HU" sz="2200" dirty="0" smtClean="0"/>
              <a:t>	gémjére billenő</a:t>
            </a:r>
          </a:p>
          <a:p>
            <a:pPr>
              <a:buNone/>
            </a:pPr>
            <a:r>
              <a:rPr lang="hu-HU" sz="2200" dirty="0" smtClean="0"/>
              <a:t>	kanalat szerelnek.</a:t>
            </a:r>
          </a:p>
          <a:p>
            <a:endParaRPr lang="hu-HU" sz="22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9224" y="3991328"/>
            <a:ext cx="2266952" cy="2587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5157192"/>
            <a:ext cx="2500314" cy="133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624736"/>
          </a:xfrm>
        </p:spPr>
        <p:txBody>
          <a:bodyPr>
            <a:normAutofit fontScale="85000" lnSpcReduction="10000"/>
          </a:bodyPr>
          <a:lstStyle/>
          <a:p>
            <a:r>
              <a:rPr lang="hu-HU" sz="2200" dirty="0" smtClean="0"/>
              <a:t>A kanalat tartó gém mozgási lehetőségei szerint </a:t>
            </a:r>
          </a:p>
          <a:p>
            <a:pPr lvl="1"/>
            <a:r>
              <a:rPr lang="hu-HU" sz="1800" dirty="0" smtClean="0"/>
              <a:t>homlokkanalas,</a:t>
            </a:r>
          </a:p>
          <a:p>
            <a:pPr lvl="1"/>
            <a:r>
              <a:rPr lang="hu-HU" sz="1800" dirty="0" smtClean="0"/>
              <a:t>fejkanalas,</a:t>
            </a:r>
          </a:p>
          <a:p>
            <a:pPr lvl="1"/>
            <a:r>
              <a:rPr lang="hu-HU" sz="1800" dirty="0" smtClean="0"/>
              <a:t>forgórakodó </a:t>
            </a:r>
            <a:r>
              <a:rPr lang="hu-HU" sz="1800" b="1" dirty="0" smtClean="0"/>
              <a:t>   </a:t>
            </a:r>
            <a:endParaRPr lang="hu-HU" sz="1800" b="1" dirty="0"/>
          </a:p>
          <a:p>
            <a:pPr marL="457200" lvl="1" indent="0">
              <a:buNone/>
            </a:pPr>
            <a:r>
              <a:rPr lang="hu-HU" sz="1800" dirty="0" smtClean="0"/>
              <a:t>gép különböztethető meg.</a:t>
            </a:r>
          </a:p>
          <a:p>
            <a:pPr lvl="1">
              <a:buNone/>
            </a:pPr>
            <a:endParaRPr lang="hu-HU" sz="1800" dirty="0" smtClean="0"/>
          </a:p>
          <a:p>
            <a:pPr lvl="1">
              <a:buNone/>
            </a:pPr>
            <a:endParaRPr lang="hu-HU" sz="1800" dirty="0"/>
          </a:p>
          <a:p>
            <a:pPr lvl="1">
              <a:buNone/>
            </a:pPr>
            <a:endParaRPr lang="hu-HU" sz="1800" dirty="0" smtClean="0"/>
          </a:p>
          <a:p>
            <a:pPr lvl="1">
              <a:buNone/>
            </a:pPr>
            <a:endParaRPr lang="hu-HU" sz="1800" dirty="0"/>
          </a:p>
          <a:p>
            <a:pPr lvl="1">
              <a:buNone/>
            </a:pPr>
            <a:endParaRPr lang="hu-HU" sz="1800" dirty="0" smtClean="0"/>
          </a:p>
          <a:p>
            <a:pPr lvl="1">
              <a:buNone/>
            </a:pPr>
            <a:endParaRPr lang="hu-HU" sz="1800" dirty="0" smtClean="0"/>
          </a:p>
          <a:p>
            <a:pPr lvl="1">
              <a:buNone/>
            </a:pPr>
            <a:endParaRPr lang="hu-HU" sz="1800" dirty="0" smtClean="0"/>
          </a:p>
          <a:p>
            <a:pPr lvl="1">
              <a:buNone/>
            </a:pPr>
            <a:endParaRPr lang="hu-HU" sz="1800" dirty="0" smtClean="0"/>
          </a:p>
          <a:p>
            <a:pPr lvl="1">
              <a:buNone/>
            </a:pPr>
            <a:endParaRPr lang="hu-HU" sz="1800" dirty="0" smtClean="0"/>
          </a:p>
          <a:p>
            <a:pPr lvl="1">
              <a:buNone/>
            </a:pPr>
            <a:endParaRPr lang="hu-HU" sz="1800" dirty="0"/>
          </a:p>
          <a:p>
            <a:pPr lvl="1">
              <a:buNone/>
            </a:pPr>
            <a:endParaRPr lang="hu-HU" sz="1800" dirty="0" smtClean="0"/>
          </a:p>
          <a:p>
            <a:pPr lvl="1">
              <a:buNone/>
            </a:pPr>
            <a:endParaRPr lang="hu-HU" sz="1800" dirty="0"/>
          </a:p>
          <a:p>
            <a:pPr lvl="1">
              <a:buNone/>
            </a:pPr>
            <a:endParaRPr lang="hu-HU" sz="1800" dirty="0" smtClean="0"/>
          </a:p>
          <a:p>
            <a:pPr lvl="1">
              <a:buNone/>
            </a:pPr>
            <a:endParaRPr lang="hu-HU" sz="1800" dirty="0"/>
          </a:p>
          <a:p>
            <a:pPr lvl="1">
              <a:buNone/>
            </a:pPr>
            <a:endParaRPr lang="hu-HU" sz="1800" dirty="0" smtClean="0"/>
          </a:p>
          <a:p>
            <a:r>
              <a:rPr lang="hu-HU" sz="1800" dirty="0" smtClean="0"/>
              <a:t>A fejkanalas gép kevesebb mozgást igényel rakodás közben, mert  nem kell fordulnia, ugyanis fej felett átemeli a kanalát és úgy ürít.</a:t>
            </a:r>
          </a:p>
          <a:p>
            <a:r>
              <a:rPr lang="hu-HU" sz="1800" dirty="0" smtClean="0"/>
              <a:t>A forgórakodó merítőkanala a gémszerkezettel együtt függőleges tengely körül, a haladási iránytól jobbra – balra kb. 90</a:t>
            </a:r>
            <a:r>
              <a:rPr lang="hu-HU" sz="1800" baseline="30000" dirty="0" smtClean="0"/>
              <a:t>0</a:t>
            </a:r>
            <a:r>
              <a:rPr lang="hu-HU" sz="1800" dirty="0" smtClean="0"/>
              <a:t>-os szögben elfordítható.</a:t>
            </a:r>
          </a:p>
          <a:p>
            <a:r>
              <a:rPr lang="hu-HU" sz="1800" dirty="0" smtClean="0"/>
              <a:t>A korszerű kanalas rakodógépek kanálmozgató szerkezete hidraulikus működtetésű, csuklós rúdszerkezettel.</a:t>
            </a:r>
            <a:endParaRPr lang="hu-HU" sz="2200" dirty="0" smtClean="0"/>
          </a:p>
          <a:p>
            <a:pPr>
              <a:buNone/>
            </a:pPr>
            <a:endParaRPr lang="hu-HU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412776"/>
            <a:ext cx="3357008" cy="16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8096" y="3305046"/>
            <a:ext cx="2880320" cy="1607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Csaba\Documents\Oktatás\Rajzok\am. gépek100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6632"/>
            <a:ext cx="2304256" cy="281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saba\Documents\Oktatás\Rajzok\am. gépek100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25" y="2963578"/>
            <a:ext cx="2012491" cy="2290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290"/>
            <a:ext cx="8579296" cy="6500858"/>
          </a:xfrm>
        </p:spPr>
        <p:txBody>
          <a:bodyPr>
            <a:normAutofit lnSpcReduction="10000"/>
          </a:bodyPr>
          <a:lstStyle/>
          <a:p>
            <a:r>
              <a:rPr lang="hu-HU" sz="2200" dirty="0" smtClean="0"/>
              <a:t>A forgókotrók (exkavátorok) a forgórakodókhoz hasonlóan műveleti sorrendben végzik a rakodási folyamatot. Lánctalpas változatuk földmunkák végzésére, gumikerekes változatuk ömlesztett anyagok rakodására használható.</a:t>
            </a:r>
          </a:p>
          <a:p>
            <a:r>
              <a:rPr lang="hu-HU" sz="2200" dirty="0" smtClean="0"/>
              <a:t>A forgókotrók felső váza – a gépházzal, kezelőházzal,</a:t>
            </a:r>
          </a:p>
          <a:p>
            <a:pPr marL="0" indent="0">
              <a:buNone/>
            </a:pPr>
            <a:r>
              <a:rPr lang="hu-HU" sz="2200" dirty="0"/>
              <a:t> </a:t>
            </a:r>
            <a:r>
              <a:rPr lang="hu-HU" sz="2200" dirty="0" smtClean="0"/>
              <a:t>    és a  gémszerkezetre 	szerelt megfogó-szerkezettel </a:t>
            </a:r>
          </a:p>
          <a:p>
            <a:pPr marL="0" indent="0">
              <a:buNone/>
            </a:pPr>
            <a:r>
              <a:rPr lang="hu-HU" sz="2200" dirty="0"/>
              <a:t> </a:t>
            </a:r>
            <a:r>
              <a:rPr lang="hu-HU" sz="2200" dirty="0" smtClean="0"/>
              <a:t>     együtt – 180</a:t>
            </a:r>
            <a:r>
              <a:rPr lang="hu-HU" sz="2200" baseline="30000" dirty="0" smtClean="0"/>
              <a:t>0</a:t>
            </a:r>
            <a:r>
              <a:rPr lang="hu-HU" sz="2200" dirty="0" smtClean="0"/>
              <a:t>-kal elfordítható. A gémszerkezet</a:t>
            </a:r>
          </a:p>
          <a:p>
            <a:pPr>
              <a:buNone/>
            </a:pPr>
            <a:r>
              <a:rPr lang="hu-HU" sz="2200" dirty="0" smtClean="0"/>
              <a:t>	billentése a megfogó-szerkezet mozgatása </a:t>
            </a:r>
          </a:p>
          <a:p>
            <a:pPr>
              <a:buNone/>
            </a:pPr>
            <a:r>
              <a:rPr lang="hu-HU" sz="2200" dirty="0" smtClean="0"/>
              <a:t>      mechanikus  (kötélzettel) vagy hidraulikus úton </a:t>
            </a:r>
          </a:p>
          <a:p>
            <a:pPr>
              <a:buNone/>
            </a:pPr>
            <a:r>
              <a:rPr lang="hu-HU" sz="2200" dirty="0"/>
              <a:t> </a:t>
            </a:r>
            <a:r>
              <a:rPr lang="hu-HU" sz="2200" dirty="0" smtClean="0"/>
              <a:t>     történhet.</a:t>
            </a:r>
          </a:p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5.5.2 Folyamatos működésű rakodógépek</a:t>
            </a:r>
          </a:p>
          <a:p>
            <a:r>
              <a:rPr lang="hu-HU" sz="2200" dirty="0" smtClean="0"/>
              <a:t>Az alapjuk többnyire szállítószalag, amely gépi hajtású futóművel ellátott. Az anyag felvétele (a garatba juttatás) különböző szerkezetek segítségével történik. A garatba került anyagot szállítószalag juttatja a elszállítást végző járműre.</a:t>
            </a:r>
          </a:p>
          <a:p>
            <a:r>
              <a:rPr lang="hu-HU" sz="2200" dirty="0" smtClean="0"/>
              <a:t>Fajtái:</a:t>
            </a:r>
          </a:p>
          <a:p>
            <a:pPr lvl="1"/>
            <a:r>
              <a:rPr lang="hu-HU" sz="1800" dirty="0" smtClean="0"/>
              <a:t>Serlegsoros,</a:t>
            </a:r>
          </a:p>
          <a:p>
            <a:pPr lvl="1"/>
            <a:r>
              <a:rPr lang="hu-HU" sz="1800" dirty="0" smtClean="0"/>
              <a:t>Kaparókaros (harácsoló karos).</a:t>
            </a:r>
            <a:endParaRPr lang="hu-HU" sz="1800" dirty="0"/>
          </a:p>
        </p:txBody>
      </p:sp>
      <p:pic>
        <p:nvPicPr>
          <p:cNvPr id="2050" name="Picture 2" descr="C:\Users\Csaba\Documents\Oktatás\Rajzok\am. gépek100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35657"/>
            <a:ext cx="1872208" cy="2879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5720" y="214290"/>
            <a:ext cx="8643998" cy="6429420"/>
          </a:xfrm>
        </p:spPr>
        <p:txBody>
          <a:bodyPr>
            <a:normAutofit/>
          </a:bodyPr>
          <a:lstStyle/>
          <a:p>
            <a:r>
              <a:rPr lang="hu-HU" sz="2200" dirty="0" smtClean="0"/>
              <a:t>Serlegsoros rakodógép felhordó szerkezete serleges elevátor. A serlegek fogazott </a:t>
            </a:r>
            <a:r>
              <a:rPr lang="hu-HU" sz="2200" dirty="0" err="1" smtClean="0"/>
              <a:t>vágóéllel</a:t>
            </a:r>
            <a:r>
              <a:rPr lang="hu-HU" sz="2200" dirty="0" smtClean="0"/>
              <a:t> rendelkeznek,  így erősen összetömörödött anyag felvételére is alkalmas.</a:t>
            </a:r>
          </a:p>
          <a:p>
            <a:pPr>
              <a:buNone/>
            </a:pPr>
            <a:r>
              <a:rPr lang="hu-HU" sz="2200" dirty="0" smtClean="0"/>
              <a:t>	Ezek a gépek a vízszintessel</a:t>
            </a:r>
          </a:p>
          <a:p>
            <a:pPr>
              <a:buNone/>
            </a:pPr>
            <a:r>
              <a:rPr lang="hu-HU" sz="2200" dirty="0" smtClean="0"/>
              <a:t>	60 – 70</a:t>
            </a:r>
            <a:r>
              <a:rPr lang="hu-HU" sz="2200" baseline="30000" dirty="0" smtClean="0"/>
              <a:t>0</a:t>
            </a:r>
            <a:r>
              <a:rPr lang="hu-HU" sz="2200" dirty="0" smtClean="0"/>
              <a:t>-os szöget zár be, és</a:t>
            </a:r>
          </a:p>
          <a:p>
            <a:pPr>
              <a:buNone/>
            </a:pPr>
            <a:r>
              <a:rPr lang="hu-HU" sz="2200" dirty="0" smtClean="0"/>
              <a:t>	jobbra – balra 30 – 30</a:t>
            </a:r>
            <a:r>
              <a:rPr lang="hu-HU" sz="2200" baseline="30000" dirty="0" smtClean="0"/>
              <a:t>0</a:t>
            </a:r>
            <a:r>
              <a:rPr lang="hu-HU" sz="2200" dirty="0" smtClean="0"/>
              <a:t>-kal </a:t>
            </a:r>
          </a:p>
          <a:p>
            <a:pPr>
              <a:buNone/>
            </a:pPr>
            <a:r>
              <a:rPr lang="hu-HU" sz="2200" dirty="0" smtClean="0"/>
              <a:t>	elfordítható. A szállítószalag </a:t>
            </a:r>
          </a:p>
          <a:p>
            <a:pPr>
              <a:buNone/>
            </a:pPr>
            <a:r>
              <a:rPr lang="hu-HU" sz="2200" dirty="0" smtClean="0"/>
              <a:t>	vízszintesen és függőlegesen</a:t>
            </a:r>
          </a:p>
          <a:p>
            <a:pPr>
              <a:buNone/>
            </a:pPr>
            <a:r>
              <a:rPr lang="hu-HU" sz="2200" dirty="0" smtClean="0"/>
              <a:t>	 is elforgatható.</a:t>
            </a:r>
          </a:p>
          <a:p>
            <a:pPr>
              <a:buNone/>
            </a:pPr>
            <a:r>
              <a:rPr lang="hu-HU" sz="2200" dirty="0" smtClean="0"/>
              <a:t>	A serleges rakodógépek egyes típusainál a szállítószalagot </a:t>
            </a:r>
            <a:r>
              <a:rPr lang="hu-HU" sz="2200" dirty="0" err="1" smtClean="0"/>
              <a:t>lemez-surrantó</a:t>
            </a:r>
            <a:r>
              <a:rPr lang="hu-HU" sz="2200" dirty="0" smtClean="0"/>
              <a:t> (csúszda) helyettesíti és így gravitációs úton juttatja az anyagot a járműre.</a:t>
            </a:r>
            <a:endParaRPr lang="hu-HU" sz="2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142984"/>
            <a:ext cx="500066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5719" y="214290"/>
            <a:ext cx="8729007" cy="6215106"/>
          </a:xfrm>
        </p:spPr>
        <p:txBody>
          <a:bodyPr>
            <a:normAutofit lnSpcReduction="10000"/>
          </a:bodyPr>
          <a:lstStyle/>
          <a:p>
            <a:r>
              <a:rPr lang="hu-HU" sz="2200" dirty="0" smtClean="0"/>
              <a:t>A kaparókaros (harácsoló) rakodógép szállítószalagjának alsó végdobja a terepszint felett </a:t>
            </a:r>
          </a:p>
          <a:p>
            <a:pPr>
              <a:buNone/>
            </a:pPr>
            <a:r>
              <a:rPr lang="hu-HU" sz="2200" dirty="0" smtClean="0"/>
              <a:t>	0,4 – 0,5 m-re helyezkedik el.  </a:t>
            </a:r>
          </a:p>
          <a:p>
            <a:pPr>
              <a:buNone/>
            </a:pPr>
            <a:r>
              <a:rPr lang="hu-HU" sz="2200" dirty="0" smtClean="0"/>
              <a:t>	A végdob és a terepszint közötti </a:t>
            </a:r>
          </a:p>
          <a:p>
            <a:pPr>
              <a:buNone/>
            </a:pPr>
            <a:r>
              <a:rPr lang="hu-HU" sz="2200" dirty="0" smtClean="0"/>
              <a:t>	kapcsolatot egy oldalfallal </a:t>
            </a:r>
          </a:p>
          <a:p>
            <a:pPr>
              <a:buNone/>
            </a:pPr>
            <a:r>
              <a:rPr lang="hu-HU" sz="2200" dirty="0" smtClean="0"/>
              <a:t>	ellátott lemez biztosítja. Ezen a </a:t>
            </a:r>
          </a:p>
          <a:p>
            <a:pPr>
              <a:buNone/>
            </a:pPr>
            <a:r>
              <a:rPr lang="hu-HU" sz="2200" dirty="0" smtClean="0"/>
              <a:t>	lemezen csúszik a több karból </a:t>
            </a:r>
          </a:p>
          <a:p>
            <a:pPr>
              <a:buNone/>
            </a:pPr>
            <a:r>
              <a:rPr lang="hu-HU" sz="2200" dirty="0" smtClean="0"/>
              <a:t>	álló felhordó-, harácsoló </a:t>
            </a:r>
          </a:p>
          <a:p>
            <a:pPr>
              <a:buNone/>
            </a:pPr>
            <a:r>
              <a:rPr lang="hu-HU" sz="2200" dirty="0" smtClean="0"/>
              <a:t>	szerkezet.</a:t>
            </a:r>
          </a:p>
          <a:p>
            <a:pPr>
              <a:buNone/>
            </a:pPr>
            <a:r>
              <a:rPr lang="hu-HU" sz="2200" dirty="0" smtClean="0"/>
              <a:t>	 </a:t>
            </a:r>
          </a:p>
          <a:p>
            <a:pPr>
              <a:buNone/>
            </a:pPr>
            <a:r>
              <a:rPr lang="hu-HU" sz="2200" b="1" i="1" dirty="0" smtClean="0"/>
              <a:t>	</a:t>
            </a:r>
            <a:r>
              <a:rPr lang="hu-HU" sz="2200" b="1" dirty="0" smtClean="0"/>
              <a:t>5.5.3 Géplapátok</a:t>
            </a:r>
          </a:p>
          <a:p>
            <a:r>
              <a:rPr lang="hu-HU" sz="2200" dirty="0" smtClean="0"/>
              <a:t>A géplapátokat vasúti kocsikban szállított –</a:t>
            </a:r>
          </a:p>
          <a:p>
            <a:pPr>
              <a:buNone/>
            </a:pPr>
            <a:r>
              <a:rPr lang="hu-HU" sz="2200" dirty="0" smtClean="0"/>
              <a:t>	közepes nagyságú, kevésbé érzékeny és kevésbé porképződő – ömlesztett áruk kirakásához lehet célszerűen használni.</a:t>
            </a:r>
          </a:p>
          <a:p>
            <a:r>
              <a:rPr lang="hu-HU" sz="2200" dirty="0" smtClean="0"/>
              <a:t>Részei: csörlőszerkezet (10 -20 m vonókötél), lapát (könnyű, lemezből kialakított), vonókötél (keresztsodrású sodronykötél), vezérlőberendezés. </a:t>
            </a:r>
          </a:p>
          <a:p>
            <a:endParaRPr lang="hu-HU" sz="22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3571876"/>
            <a:ext cx="2995618" cy="968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C:\Users\Csaba\Documents\Oktatás\Rajzok\am. gépek10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448" y="836712"/>
            <a:ext cx="4557279" cy="250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44624"/>
            <a:ext cx="8229600" cy="667109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hu-HU" sz="1900" b="1" dirty="0" smtClean="0"/>
              <a:t>FELHASZNÁLT IRODALOM</a:t>
            </a:r>
          </a:p>
          <a:p>
            <a:pPr algn="just">
              <a:buNone/>
            </a:pPr>
            <a:r>
              <a:rPr lang="hu-HU" sz="1800" dirty="0" smtClean="0"/>
              <a:t>1.	</a:t>
            </a:r>
            <a:r>
              <a:rPr lang="hu-HU" sz="1600" dirty="0" smtClean="0"/>
              <a:t>  Szegedi Zoltán:                                              Ellátási lánc menedzsment</a:t>
            </a:r>
          </a:p>
          <a:p>
            <a:pPr algn="just">
              <a:buNone/>
            </a:pPr>
            <a:r>
              <a:rPr lang="hu-HU" sz="1600" dirty="0" smtClean="0"/>
              <a:t>                                                                                   Kossuth Kiadó, Budapest, 2012. </a:t>
            </a:r>
            <a:r>
              <a:rPr lang="hu-HU" sz="1600" b="1" dirty="0" smtClean="0"/>
              <a:t>	</a:t>
            </a:r>
          </a:p>
          <a:p>
            <a:pPr marL="457200" indent="-457200" algn="just">
              <a:buNone/>
            </a:pPr>
            <a:r>
              <a:rPr lang="hu-HU" sz="1600" dirty="0" smtClean="0"/>
              <a:t>2.	Szegedi Zoltán – </a:t>
            </a:r>
            <a:r>
              <a:rPr lang="hu-HU" sz="1600" dirty="0" err="1" smtClean="0"/>
              <a:t>Prezenszki</a:t>
            </a:r>
            <a:r>
              <a:rPr lang="hu-HU" sz="1600" dirty="0" smtClean="0"/>
              <a:t> József:           Logisztika – menedzsment</a:t>
            </a:r>
          </a:p>
          <a:p>
            <a:pPr marL="457200" indent="-457200" algn="just">
              <a:buNone/>
            </a:pPr>
            <a:r>
              <a:rPr lang="hu-HU" sz="1600" dirty="0" smtClean="0"/>
              <a:t>                                                                                    Kossuth Kiadó, Budapest, 2008.</a:t>
            </a:r>
          </a:p>
          <a:p>
            <a:pPr marL="457200" indent="-457200" algn="just">
              <a:buAutoNum type="arabicPeriod" startAt="3"/>
            </a:pPr>
            <a:r>
              <a:rPr lang="hu-HU" sz="1600" dirty="0" err="1" smtClean="0"/>
              <a:t>Némon</a:t>
            </a:r>
            <a:r>
              <a:rPr lang="hu-HU" sz="1600" dirty="0" smtClean="0"/>
              <a:t> Zoltán – Sebestyén László – Vörösmarty Gyöngyi: </a:t>
            </a:r>
          </a:p>
          <a:p>
            <a:pPr marL="457200" indent="-457200" algn="just">
              <a:buNone/>
            </a:pPr>
            <a:r>
              <a:rPr lang="hu-HU" sz="1600" dirty="0" smtClean="0"/>
              <a:t>                                                                                    Logisztika – Folyamatok az ellátási láncban</a:t>
            </a:r>
          </a:p>
          <a:p>
            <a:pPr marL="457200" indent="-457200" algn="just">
              <a:buNone/>
            </a:pPr>
            <a:r>
              <a:rPr lang="hu-HU" sz="1600" dirty="0" smtClean="0"/>
              <a:t>                                                                                    Kereskedelmi és </a:t>
            </a:r>
            <a:r>
              <a:rPr lang="hu-HU" sz="1600" dirty="0" err="1" smtClean="0"/>
              <a:t>Idegenf</a:t>
            </a:r>
            <a:r>
              <a:rPr lang="hu-HU" sz="1600" dirty="0" smtClean="0"/>
              <a:t>. Továbbképző Kft, Bp., 2005.</a:t>
            </a:r>
          </a:p>
          <a:p>
            <a:pPr marL="457200" indent="-457200" algn="just">
              <a:buAutoNum type="arabicPeriod" startAt="4"/>
            </a:pPr>
            <a:r>
              <a:rPr lang="hu-HU" sz="1600" dirty="0" smtClean="0"/>
              <a:t>Muhammad E. </a:t>
            </a:r>
            <a:r>
              <a:rPr lang="hu-HU" sz="1600" dirty="0" err="1" smtClean="0"/>
              <a:t>Fayed</a:t>
            </a:r>
            <a:r>
              <a:rPr lang="hu-HU" sz="1600" dirty="0" smtClean="0"/>
              <a:t> – Thomas S. </a:t>
            </a:r>
            <a:r>
              <a:rPr lang="hu-HU" sz="1600" dirty="0" err="1" smtClean="0"/>
              <a:t>Skocir</a:t>
            </a:r>
            <a:r>
              <a:rPr lang="hu-HU" sz="1600" dirty="0" smtClean="0"/>
              <a:t>: </a:t>
            </a:r>
          </a:p>
          <a:p>
            <a:pPr marL="457200" indent="-457200" algn="just">
              <a:buNone/>
            </a:pPr>
            <a:r>
              <a:rPr lang="hu-HU" sz="1600" dirty="0" smtClean="0"/>
              <a:t>                                                                                    </a:t>
            </a:r>
            <a:r>
              <a:rPr lang="hu-HU" sz="1600" dirty="0" err="1" smtClean="0"/>
              <a:t>Mechanical</a:t>
            </a:r>
            <a:r>
              <a:rPr lang="hu-HU" sz="1600" dirty="0" smtClean="0"/>
              <a:t> </a:t>
            </a:r>
            <a:r>
              <a:rPr lang="hu-HU" sz="1600" dirty="0" err="1" smtClean="0"/>
              <a:t>conveyors</a:t>
            </a:r>
            <a:r>
              <a:rPr lang="hu-HU" sz="1600" dirty="0" smtClean="0"/>
              <a:t> – </a:t>
            </a:r>
            <a:r>
              <a:rPr lang="hu-HU" sz="1600" dirty="0" err="1" smtClean="0"/>
              <a:t>Selection</a:t>
            </a:r>
            <a:r>
              <a:rPr lang="hu-HU" sz="1600" dirty="0" smtClean="0"/>
              <a:t> and </a:t>
            </a:r>
            <a:r>
              <a:rPr lang="hu-HU" sz="1600" dirty="0" err="1" smtClean="0"/>
              <a:t>Operation</a:t>
            </a:r>
            <a:endParaRPr lang="hu-HU" sz="1600" dirty="0" smtClean="0"/>
          </a:p>
          <a:p>
            <a:pPr marL="457200" indent="-457200" algn="just">
              <a:buNone/>
            </a:pPr>
            <a:r>
              <a:rPr lang="hu-HU" sz="1600" dirty="0" smtClean="0"/>
              <a:t>                                                                                    CRC Press Taylor &amp; Francis Group, New York, 2009.</a:t>
            </a:r>
          </a:p>
          <a:p>
            <a:pPr marL="457200" indent="-457200" algn="just">
              <a:buAutoNum type="arabicPeriod" startAt="5"/>
            </a:pPr>
            <a:r>
              <a:rPr lang="hu-HU" sz="1600" dirty="0" err="1" smtClean="0"/>
              <a:t>Willibald</a:t>
            </a:r>
            <a:r>
              <a:rPr lang="hu-HU" sz="1600" dirty="0" smtClean="0"/>
              <a:t> A. </a:t>
            </a:r>
            <a:r>
              <a:rPr lang="hu-HU" sz="1600" dirty="0" err="1" smtClean="0"/>
              <a:t>Günthner</a:t>
            </a:r>
            <a:r>
              <a:rPr lang="hu-HU" sz="1600" dirty="0" smtClean="0"/>
              <a:t> – Klaus </a:t>
            </a:r>
            <a:r>
              <a:rPr lang="hu-HU" sz="1600" dirty="0" err="1" smtClean="0"/>
              <a:t>Heptner</a:t>
            </a:r>
            <a:r>
              <a:rPr lang="hu-HU" sz="1600" dirty="0" smtClean="0"/>
              <a:t>: </a:t>
            </a:r>
          </a:p>
          <a:p>
            <a:pPr marL="457200" indent="-457200" algn="just">
              <a:buNone/>
            </a:pPr>
            <a:r>
              <a:rPr lang="hu-HU" sz="1600" dirty="0" smtClean="0"/>
              <a:t>                                                                                    </a:t>
            </a:r>
            <a:r>
              <a:rPr lang="hu-HU" sz="1600" dirty="0" err="1" smtClean="0"/>
              <a:t>Technische</a:t>
            </a:r>
            <a:r>
              <a:rPr lang="hu-HU" sz="1600" dirty="0" smtClean="0"/>
              <a:t> </a:t>
            </a:r>
            <a:r>
              <a:rPr lang="hu-HU" sz="1600" dirty="0" err="1" smtClean="0"/>
              <a:t>Innovationen</a:t>
            </a:r>
            <a:r>
              <a:rPr lang="hu-HU" sz="1600" dirty="0" smtClean="0"/>
              <a:t> </a:t>
            </a:r>
            <a:r>
              <a:rPr lang="hu-HU" sz="1600" dirty="0" err="1" smtClean="0"/>
              <a:t>für</a:t>
            </a:r>
            <a:r>
              <a:rPr lang="hu-HU" sz="1600" dirty="0" smtClean="0"/>
              <a:t> die </a:t>
            </a:r>
            <a:r>
              <a:rPr lang="hu-HU" sz="1600" dirty="0" err="1" smtClean="0"/>
              <a:t>Logistik</a:t>
            </a:r>
            <a:endParaRPr lang="hu-HU" sz="1600" dirty="0" smtClean="0"/>
          </a:p>
          <a:p>
            <a:pPr marL="457200" indent="-457200" algn="just">
              <a:buNone/>
            </a:pPr>
            <a:r>
              <a:rPr lang="hu-HU" sz="1600" dirty="0" smtClean="0"/>
              <a:t>                                                                                    Huss </a:t>
            </a:r>
            <a:r>
              <a:rPr lang="hu-HU" sz="1600" dirty="0" err="1" smtClean="0"/>
              <a:t>Verlag</a:t>
            </a:r>
            <a:r>
              <a:rPr lang="hu-HU" sz="1600" dirty="0" smtClean="0"/>
              <a:t>, München, 2007.</a:t>
            </a:r>
          </a:p>
          <a:p>
            <a:pPr marL="457200" indent="-457200" algn="just">
              <a:lnSpc>
                <a:spcPct val="110000"/>
              </a:lnSpc>
              <a:buNone/>
            </a:pPr>
            <a:r>
              <a:rPr lang="hu-HU" sz="1600" dirty="0" smtClean="0"/>
              <a:t>6.	Valentin Antal – Pánczél Zoltán:                 Anyagmozgatás, raktározás I.</a:t>
            </a:r>
          </a:p>
          <a:p>
            <a:pPr marL="457200" indent="-457200" algn="just">
              <a:lnSpc>
                <a:spcPct val="110000"/>
              </a:lnSpc>
              <a:buNone/>
            </a:pPr>
            <a:r>
              <a:rPr lang="hu-HU" sz="1600" dirty="0" smtClean="0"/>
              <a:t>                                                                                    Tankönyvkiadó, Budapest, 1984.</a:t>
            </a:r>
          </a:p>
          <a:p>
            <a:pPr marL="457200" indent="-457200" algn="just">
              <a:buNone/>
            </a:pPr>
            <a:r>
              <a:rPr lang="hu-HU" sz="1600" dirty="0" smtClean="0"/>
              <a:t>7.	Valentin Antal:                                               Anyagmozgatás, raktározás II.</a:t>
            </a:r>
          </a:p>
          <a:p>
            <a:pPr marL="457200" indent="-457200" algn="just">
              <a:buNone/>
            </a:pPr>
            <a:r>
              <a:rPr lang="hu-HU" sz="1600" dirty="0" smtClean="0"/>
              <a:t>		                                                               Tankönyvkiadó, Budapest, 1984. </a:t>
            </a:r>
          </a:p>
          <a:p>
            <a:pPr marL="457200" indent="-457200" algn="just">
              <a:buNone/>
            </a:pPr>
            <a:r>
              <a:rPr lang="hu-HU" sz="1600" dirty="0" smtClean="0"/>
              <a:t>8.	</a:t>
            </a:r>
            <a:r>
              <a:rPr lang="hu-HU" sz="1600" dirty="0" err="1" smtClean="0"/>
              <a:t>Prezenszki</a:t>
            </a:r>
            <a:r>
              <a:rPr lang="hu-HU" sz="1600" dirty="0" smtClean="0"/>
              <a:t> József – Pánczél Zoltán:            Anyagmozgatás, raktározás III.</a:t>
            </a:r>
          </a:p>
          <a:p>
            <a:pPr marL="457200" indent="-457200" algn="just">
              <a:buNone/>
            </a:pPr>
            <a:r>
              <a:rPr lang="hu-HU" sz="1600" dirty="0" smtClean="0"/>
              <a:t>                                                                                    Tankönyvkiadó, Budapest, 1984.  </a:t>
            </a:r>
          </a:p>
          <a:p>
            <a:pPr marL="457200" indent="-457200" algn="just">
              <a:lnSpc>
                <a:spcPct val="160000"/>
              </a:lnSpc>
              <a:buAutoNum type="arabicPeriod" startAt="9"/>
            </a:pPr>
            <a:r>
              <a:rPr lang="hu-HU" sz="1600" dirty="0" smtClean="0"/>
              <a:t>                                                                         DEXION </a:t>
            </a:r>
            <a:r>
              <a:rPr lang="hu-HU" sz="1600" dirty="0" err="1" smtClean="0"/>
              <a:t>Gesamtkatalog</a:t>
            </a:r>
            <a:r>
              <a:rPr lang="hu-HU" sz="1600" dirty="0" smtClean="0"/>
              <a:t>   28. </a:t>
            </a:r>
          </a:p>
          <a:p>
            <a:pPr marL="457200" indent="-457200" algn="just">
              <a:lnSpc>
                <a:spcPct val="120000"/>
              </a:lnSpc>
              <a:buAutoNum type="arabicPeriod" startAt="9"/>
            </a:pPr>
            <a:r>
              <a:rPr lang="hu-HU" sz="1600" smtClean="0"/>
              <a:t>                                                                         Schäfer</a:t>
            </a:r>
            <a:r>
              <a:rPr lang="hu-HU" sz="1600" dirty="0" smtClean="0"/>
              <a:t> </a:t>
            </a:r>
            <a:r>
              <a:rPr lang="hu-HU" sz="1600" dirty="0" err="1" smtClean="0"/>
              <a:t>Katalog</a:t>
            </a:r>
            <a:r>
              <a:rPr lang="hu-HU" sz="1600" dirty="0" smtClean="0"/>
              <a:t> 839/9: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hu-HU" sz="1600" dirty="0" smtClean="0"/>
              <a:t>                                                                                    </a:t>
            </a:r>
            <a:r>
              <a:rPr lang="hu-HU" sz="1600" dirty="0" err="1" smtClean="0"/>
              <a:t>Einrichtungssysteme</a:t>
            </a:r>
            <a:r>
              <a:rPr lang="hu-HU" sz="1600" dirty="0" smtClean="0"/>
              <a:t> für </a:t>
            </a:r>
            <a:r>
              <a:rPr lang="hu-HU" sz="1600" dirty="0" err="1" smtClean="0"/>
              <a:t>Lager</a:t>
            </a:r>
            <a:r>
              <a:rPr lang="hu-HU" sz="1600" dirty="0" smtClean="0"/>
              <a:t>, </a:t>
            </a:r>
            <a:r>
              <a:rPr lang="hu-HU" sz="1600" dirty="0" err="1" smtClean="0"/>
              <a:t>Betrieb</a:t>
            </a:r>
            <a:r>
              <a:rPr lang="hu-HU" sz="1600" dirty="0" smtClean="0"/>
              <a:t> und </a:t>
            </a:r>
            <a:r>
              <a:rPr lang="hu-HU" sz="1600" dirty="0" err="1" smtClean="0"/>
              <a:t>Büro</a:t>
            </a:r>
            <a:endParaRPr lang="hu-HU" sz="1600" dirty="0" smtClean="0"/>
          </a:p>
          <a:p>
            <a:pPr marL="0" indent="0" algn="just">
              <a:lnSpc>
                <a:spcPct val="120000"/>
              </a:lnSpc>
              <a:buNone/>
            </a:pPr>
            <a:r>
              <a:rPr lang="hu-HU" sz="1600" dirty="0" smtClean="0"/>
              <a:t> 11.    B. </a:t>
            </a:r>
            <a:r>
              <a:rPr lang="hu-HU" sz="1600" dirty="0" err="1" smtClean="0"/>
              <a:t>Lotter</a:t>
            </a:r>
            <a:r>
              <a:rPr lang="hu-HU" sz="1600" dirty="0" smtClean="0"/>
              <a:t> – H-P. </a:t>
            </a:r>
            <a:r>
              <a:rPr lang="hu-HU" sz="1600" dirty="0" err="1" smtClean="0"/>
              <a:t>Wiendahl</a:t>
            </a:r>
            <a:r>
              <a:rPr lang="hu-HU" sz="1600" dirty="0" smtClean="0"/>
              <a:t>:                           </a:t>
            </a:r>
            <a:r>
              <a:rPr lang="hu-HU" sz="1600" dirty="0" err="1" smtClean="0"/>
              <a:t>Montage</a:t>
            </a:r>
            <a:r>
              <a:rPr lang="hu-HU" sz="1600" dirty="0" smtClean="0"/>
              <a:t> </a:t>
            </a:r>
            <a:r>
              <a:rPr lang="hu-HU" sz="1600" dirty="0" err="1" smtClean="0"/>
              <a:t>in</a:t>
            </a:r>
            <a:r>
              <a:rPr lang="hu-HU" sz="1600" dirty="0" smtClean="0"/>
              <a:t> der </a:t>
            </a:r>
            <a:r>
              <a:rPr lang="hu-HU" sz="1600" dirty="0" err="1" smtClean="0"/>
              <a:t>industriellen</a:t>
            </a:r>
            <a:r>
              <a:rPr lang="hu-HU" sz="1600" dirty="0" smtClean="0"/>
              <a:t> </a:t>
            </a:r>
            <a:r>
              <a:rPr lang="hu-HU" sz="1600" dirty="0" err="1" smtClean="0"/>
              <a:t>Produktion</a:t>
            </a:r>
            <a:endParaRPr lang="hu-HU" sz="1600" dirty="0" smtClean="0"/>
          </a:p>
          <a:p>
            <a:pPr marL="1257300" lvl="3" indent="0" algn="just">
              <a:lnSpc>
                <a:spcPct val="120000"/>
              </a:lnSpc>
              <a:buNone/>
            </a:pPr>
            <a:r>
              <a:rPr lang="hu-HU" sz="1600" dirty="0" smtClean="0"/>
              <a:t>                                                       Springer </a:t>
            </a:r>
            <a:r>
              <a:rPr lang="hu-HU" sz="1600" dirty="0" err="1" smtClean="0"/>
              <a:t>Verlag</a:t>
            </a:r>
            <a:r>
              <a:rPr lang="hu-HU" sz="1600" dirty="0" smtClean="0"/>
              <a:t> Berlin Heidelberg 2012.</a:t>
            </a:r>
          </a:p>
          <a:p>
            <a:pPr marL="457200" indent="-457200" algn="just">
              <a:buNone/>
            </a:pPr>
            <a:endParaRPr lang="hu-H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8896</TotalTime>
  <Words>16480</Words>
  <Application>Microsoft Office PowerPoint</Application>
  <PresentationFormat>Diavetítés a képernyőre (4:3 oldalarány)</PresentationFormat>
  <Paragraphs>2316</Paragraphs>
  <Slides>232</Slides>
  <Notes>8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232</vt:i4>
      </vt:variant>
    </vt:vector>
  </HeadingPairs>
  <TitlesOfParts>
    <vt:vector size="236" baseType="lpstr">
      <vt:lpstr>Arial</vt:lpstr>
      <vt:lpstr>Calibri</vt:lpstr>
      <vt:lpstr>Times New Roman</vt:lpstr>
      <vt:lpstr>Office-téma</vt:lpstr>
      <vt:lpstr>DR. GALLI CSABA GÉPIPARI ANYAGMOZGATÁS (AJ051-1, ill. AJ151-1)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SZE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GÉPIPARI ANY AGMOZGATÁS</dc:title>
  <dc:creator>Galli Csaba</dc:creator>
  <cp:lastModifiedBy>dr. Galli Csaba</cp:lastModifiedBy>
  <cp:revision>1164</cp:revision>
  <dcterms:created xsi:type="dcterms:W3CDTF">2012-01-04T14:51:38Z</dcterms:created>
  <dcterms:modified xsi:type="dcterms:W3CDTF">2025-01-24T08:33:57Z</dcterms:modified>
</cp:coreProperties>
</file>