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3"/>
  </p:notesMasterIdLst>
  <p:sldIdLst>
    <p:sldId id="256" r:id="rId2"/>
    <p:sldId id="257" r:id="rId3"/>
    <p:sldId id="258" r:id="rId4"/>
    <p:sldId id="259" r:id="rId5"/>
    <p:sldId id="260" r:id="rId6"/>
    <p:sldId id="497" r:id="rId7"/>
    <p:sldId id="261" r:id="rId8"/>
    <p:sldId id="262" r:id="rId9"/>
    <p:sldId id="263" r:id="rId10"/>
    <p:sldId id="264" r:id="rId11"/>
    <p:sldId id="265" r:id="rId12"/>
    <p:sldId id="498" r:id="rId13"/>
    <p:sldId id="266" r:id="rId14"/>
    <p:sldId id="267" r:id="rId15"/>
    <p:sldId id="268" r:id="rId16"/>
    <p:sldId id="488" r:id="rId17"/>
    <p:sldId id="269" r:id="rId18"/>
    <p:sldId id="489" r:id="rId19"/>
    <p:sldId id="490" r:id="rId20"/>
    <p:sldId id="499" r:id="rId21"/>
    <p:sldId id="274" r:id="rId22"/>
    <p:sldId id="270" r:id="rId23"/>
    <p:sldId id="271" r:id="rId24"/>
    <p:sldId id="272" r:id="rId25"/>
    <p:sldId id="273" r:id="rId26"/>
    <p:sldId id="491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430" r:id="rId35"/>
    <p:sldId id="282" r:id="rId36"/>
    <p:sldId id="431" r:id="rId37"/>
    <p:sldId id="292" r:id="rId38"/>
    <p:sldId id="283" r:id="rId39"/>
    <p:sldId id="284" r:id="rId40"/>
    <p:sldId id="434" r:id="rId41"/>
    <p:sldId id="435" r:id="rId42"/>
    <p:sldId id="291" r:id="rId43"/>
    <p:sldId id="285" r:id="rId44"/>
    <p:sldId id="286" r:id="rId45"/>
    <p:sldId id="293" r:id="rId46"/>
    <p:sldId id="287" r:id="rId47"/>
    <p:sldId id="288" r:id="rId48"/>
    <p:sldId id="289" r:id="rId49"/>
    <p:sldId id="306" r:id="rId50"/>
    <p:sldId id="432" r:id="rId51"/>
    <p:sldId id="433" r:id="rId52"/>
    <p:sldId id="290" r:id="rId53"/>
    <p:sldId id="535" r:id="rId54"/>
    <p:sldId id="295" r:id="rId55"/>
    <p:sldId id="296" r:id="rId56"/>
    <p:sldId id="323" r:id="rId57"/>
    <p:sldId id="297" r:id="rId58"/>
    <p:sldId id="298" r:id="rId59"/>
    <p:sldId id="299" r:id="rId60"/>
    <p:sldId id="324" r:id="rId61"/>
    <p:sldId id="336" r:id="rId62"/>
    <p:sldId id="337" r:id="rId63"/>
    <p:sldId id="548" r:id="rId64"/>
    <p:sldId id="300" r:id="rId65"/>
    <p:sldId id="301" r:id="rId66"/>
    <p:sldId id="302" r:id="rId67"/>
    <p:sldId id="303" r:id="rId68"/>
    <p:sldId id="308" r:id="rId69"/>
    <p:sldId id="304" r:id="rId70"/>
    <p:sldId id="305" r:id="rId71"/>
    <p:sldId id="326" r:id="rId72"/>
    <p:sldId id="327" r:id="rId73"/>
    <p:sldId id="436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462" r:id="rId82"/>
    <p:sldId id="463" r:id="rId83"/>
    <p:sldId id="464" r:id="rId84"/>
    <p:sldId id="465" r:id="rId85"/>
    <p:sldId id="483" r:id="rId86"/>
    <p:sldId id="484" r:id="rId87"/>
    <p:sldId id="485" r:id="rId88"/>
    <p:sldId id="486" r:id="rId89"/>
    <p:sldId id="487" r:id="rId90"/>
    <p:sldId id="309" r:id="rId91"/>
    <p:sldId id="310" r:id="rId92"/>
    <p:sldId id="311" r:id="rId93"/>
    <p:sldId id="312" r:id="rId94"/>
    <p:sldId id="313" r:id="rId95"/>
    <p:sldId id="314" r:id="rId96"/>
    <p:sldId id="315" r:id="rId97"/>
    <p:sldId id="316" r:id="rId98"/>
    <p:sldId id="317" r:id="rId99"/>
    <p:sldId id="318" r:id="rId100"/>
    <p:sldId id="319" r:id="rId101"/>
    <p:sldId id="320" r:id="rId102"/>
    <p:sldId id="321" r:id="rId103"/>
    <p:sldId id="322" r:id="rId104"/>
    <p:sldId id="325" r:id="rId105"/>
    <p:sldId id="338" r:id="rId106"/>
    <p:sldId id="544" r:id="rId107"/>
    <p:sldId id="339" r:id="rId108"/>
    <p:sldId id="340" r:id="rId109"/>
    <p:sldId id="341" r:id="rId110"/>
    <p:sldId id="342" r:id="rId111"/>
    <p:sldId id="343" r:id="rId112"/>
    <p:sldId id="461" r:id="rId113"/>
    <p:sldId id="344" r:id="rId114"/>
    <p:sldId id="345" r:id="rId115"/>
    <p:sldId id="346" r:id="rId116"/>
    <p:sldId id="347" r:id="rId117"/>
    <p:sldId id="348" r:id="rId118"/>
    <p:sldId id="349" r:id="rId119"/>
    <p:sldId id="350" r:id="rId120"/>
    <p:sldId id="351" r:id="rId121"/>
    <p:sldId id="537" r:id="rId122"/>
    <p:sldId id="352" r:id="rId123"/>
    <p:sldId id="353" r:id="rId124"/>
    <p:sldId id="507" r:id="rId125"/>
    <p:sldId id="509" r:id="rId126"/>
    <p:sldId id="510" r:id="rId127"/>
    <p:sldId id="508" r:id="rId128"/>
    <p:sldId id="511" r:id="rId129"/>
    <p:sldId id="506" r:id="rId130"/>
    <p:sldId id="512" r:id="rId131"/>
    <p:sldId id="513" r:id="rId132"/>
    <p:sldId id="515" r:id="rId133"/>
    <p:sldId id="516" r:id="rId134"/>
    <p:sldId id="518" r:id="rId135"/>
    <p:sldId id="521" r:id="rId136"/>
    <p:sldId id="522" r:id="rId137"/>
    <p:sldId id="523" r:id="rId138"/>
    <p:sldId id="524" r:id="rId139"/>
    <p:sldId id="356" r:id="rId140"/>
    <p:sldId id="357" r:id="rId141"/>
    <p:sldId id="539" r:id="rId142"/>
    <p:sldId id="358" r:id="rId143"/>
    <p:sldId id="438" r:id="rId144"/>
    <p:sldId id="439" r:id="rId145"/>
    <p:sldId id="440" r:id="rId146"/>
    <p:sldId id="359" r:id="rId147"/>
    <p:sldId id="360" r:id="rId148"/>
    <p:sldId id="361" r:id="rId149"/>
    <p:sldId id="362" r:id="rId150"/>
    <p:sldId id="437" r:id="rId151"/>
    <p:sldId id="363" r:id="rId152"/>
    <p:sldId id="540" r:id="rId153"/>
    <p:sldId id="545" r:id="rId154"/>
    <p:sldId id="541" r:id="rId155"/>
    <p:sldId id="542" r:id="rId156"/>
    <p:sldId id="364" r:id="rId157"/>
    <p:sldId id="546" r:id="rId158"/>
    <p:sldId id="532" r:id="rId159"/>
    <p:sldId id="533" r:id="rId160"/>
    <p:sldId id="534" r:id="rId161"/>
    <p:sldId id="531" r:id="rId162"/>
    <p:sldId id="365" r:id="rId163"/>
    <p:sldId id="441" r:id="rId164"/>
    <p:sldId id="442" r:id="rId165"/>
    <p:sldId id="367" r:id="rId166"/>
    <p:sldId id="443" r:id="rId167"/>
    <p:sldId id="444" r:id="rId168"/>
    <p:sldId id="366" r:id="rId169"/>
    <p:sldId id="368" r:id="rId170"/>
    <p:sldId id="454" r:id="rId171"/>
    <p:sldId id="455" r:id="rId172"/>
    <p:sldId id="456" r:id="rId173"/>
    <p:sldId id="457" r:id="rId174"/>
    <p:sldId id="458" r:id="rId175"/>
    <p:sldId id="459" r:id="rId176"/>
    <p:sldId id="547" r:id="rId177"/>
    <p:sldId id="500" r:id="rId178"/>
    <p:sldId id="501" r:id="rId179"/>
    <p:sldId id="502" r:id="rId180"/>
    <p:sldId id="503" r:id="rId181"/>
    <p:sldId id="369" r:id="rId182"/>
    <p:sldId id="543" r:id="rId183"/>
    <p:sldId id="371" r:id="rId184"/>
    <p:sldId id="372" r:id="rId185"/>
    <p:sldId id="373" r:id="rId186"/>
    <p:sldId id="374" r:id="rId187"/>
    <p:sldId id="375" r:id="rId188"/>
    <p:sldId id="376" r:id="rId189"/>
    <p:sldId id="460" r:id="rId190"/>
    <p:sldId id="377" r:id="rId191"/>
    <p:sldId id="378" r:id="rId192"/>
    <p:sldId id="504" r:id="rId193"/>
    <p:sldId id="505" r:id="rId194"/>
    <p:sldId id="536" r:id="rId195"/>
    <p:sldId id="379" r:id="rId196"/>
    <p:sldId id="385" r:id="rId197"/>
    <p:sldId id="384" r:id="rId198"/>
    <p:sldId id="380" r:id="rId199"/>
    <p:sldId id="495" r:id="rId200"/>
    <p:sldId id="382" r:id="rId201"/>
    <p:sldId id="383" r:id="rId202"/>
    <p:sldId id="386" r:id="rId203"/>
    <p:sldId id="387" r:id="rId204"/>
    <p:sldId id="388" r:id="rId205"/>
    <p:sldId id="389" r:id="rId206"/>
    <p:sldId id="390" r:id="rId207"/>
    <p:sldId id="391" r:id="rId208"/>
    <p:sldId id="392" r:id="rId209"/>
    <p:sldId id="393" r:id="rId210"/>
    <p:sldId id="394" r:id="rId211"/>
    <p:sldId id="408" r:id="rId212"/>
    <p:sldId id="395" r:id="rId213"/>
    <p:sldId id="410" r:id="rId214"/>
    <p:sldId id="396" r:id="rId215"/>
    <p:sldId id="397" r:id="rId216"/>
    <p:sldId id="398" r:id="rId217"/>
    <p:sldId id="399" r:id="rId218"/>
    <p:sldId id="400" r:id="rId219"/>
    <p:sldId id="401" r:id="rId220"/>
    <p:sldId id="402" r:id="rId221"/>
    <p:sldId id="403" r:id="rId222"/>
    <p:sldId id="493" r:id="rId223"/>
    <p:sldId id="404" r:id="rId224"/>
    <p:sldId id="411" r:id="rId225"/>
    <p:sldId id="494" r:id="rId226"/>
    <p:sldId id="492" r:id="rId227"/>
    <p:sldId id="405" r:id="rId228"/>
    <p:sldId id="406" r:id="rId229"/>
    <p:sldId id="407" r:id="rId230"/>
    <p:sldId id="412" r:id="rId231"/>
    <p:sldId id="413" r:id="rId232"/>
    <p:sldId id="414" r:id="rId233"/>
    <p:sldId id="415" r:id="rId234"/>
    <p:sldId id="416" r:id="rId235"/>
    <p:sldId id="417" r:id="rId236"/>
    <p:sldId id="418" r:id="rId237"/>
    <p:sldId id="419" r:id="rId238"/>
    <p:sldId id="420" r:id="rId239"/>
    <p:sldId id="421" r:id="rId240"/>
    <p:sldId id="422" r:id="rId241"/>
    <p:sldId id="423" r:id="rId242"/>
    <p:sldId id="424" r:id="rId243"/>
    <p:sldId id="425" r:id="rId244"/>
    <p:sldId id="426" r:id="rId245"/>
    <p:sldId id="427" r:id="rId246"/>
    <p:sldId id="526" r:id="rId247"/>
    <p:sldId id="527" r:id="rId248"/>
    <p:sldId id="528" r:id="rId249"/>
    <p:sldId id="529" r:id="rId250"/>
    <p:sldId id="428" r:id="rId251"/>
    <p:sldId id="429" r:id="rId252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9149" autoAdjust="0"/>
  </p:normalViewPr>
  <p:slideViewPr>
    <p:cSldViewPr>
      <p:cViewPr varScale="1">
        <p:scale>
          <a:sx n="43" d="100"/>
          <a:sy n="43" d="100"/>
        </p:scale>
        <p:origin x="1148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77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26" Type="http://schemas.openxmlformats.org/officeDocument/2006/relationships/slide" Target="slides/slide225.xml"/><Relationship Id="rId247" Type="http://schemas.openxmlformats.org/officeDocument/2006/relationships/slide" Target="slides/slide246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37" Type="http://schemas.openxmlformats.org/officeDocument/2006/relationships/slide" Target="slides/slide236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248" Type="http://schemas.openxmlformats.org/officeDocument/2006/relationships/slide" Target="slides/slide247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82" Type="http://schemas.openxmlformats.org/officeDocument/2006/relationships/slide" Target="slides/slide181.xml"/><Relationship Id="rId187" Type="http://schemas.openxmlformats.org/officeDocument/2006/relationships/slide" Target="slides/slide186.xml"/><Relationship Id="rId217" Type="http://schemas.openxmlformats.org/officeDocument/2006/relationships/slide" Target="slides/slide2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38" Type="http://schemas.openxmlformats.org/officeDocument/2006/relationships/slide" Target="slides/slide237.xml"/><Relationship Id="rId254" Type="http://schemas.openxmlformats.org/officeDocument/2006/relationships/presProps" Target="presProps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2" Type="http://schemas.openxmlformats.org/officeDocument/2006/relationships/slide" Target="slides/slide201.xml"/><Relationship Id="rId207" Type="http://schemas.openxmlformats.org/officeDocument/2006/relationships/slide" Target="slides/slide206.xml"/><Relationship Id="rId223" Type="http://schemas.openxmlformats.org/officeDocument/2006/relationships/slide" Target="slides/slide222.xml"/><Relationship Id="rId228" Type="http://schemas.openxmlformats.org/officeDocument/2006/relationships/slide" Target="slides/slide227.xml"/><Relationship Id="rId244" Type="http://schemas.openxmlformats.org/officeDocument/2006/relationships/slide" Target="slides/slide243.xml"/><Relationship Id="rId249" Type="http://schemas.openxmlformats.org/officeDocument/2006/relationships/slide" Target="slides/slide24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3" Type="http://schemas.openxmlformats.org/officeDocument/2006/relationships/slide" Target="slides/slide212.xml"/><Relationship Id="rId218" Type="http://schemas.openxmlformats.org/officeDocument/2006/relationships/slide" Target="slides/slide217.xml"/><Relationship Id="rId234" Type="http://schemas.openxmlformats.org/officeDocument/2006/relationships/slide" Target="slides/slide233.xml"/><Relationship Id="rId239" Type="http://schemas.openxmlformats.org/officeDocument/2006/relationships/slide" Target="slides/slide238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0" Type="http://schemas.openxmlformats.org/officeDocument/2006/relationships/slide" Target="slides/slide249.xml"/><Relationship Id="rId255" Type="http://schemas.openxmlformats.org/officeDocument/2006/relationships/viewProps" Target="viewProps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0" Type="http://schemas.openxmlformats.org/officeDocument/2006/relationships/slide" Target="slides/slide239.xml"/><Relationship Id="rId245" Type="http://schemas.openxmlformats.org/officeDocument/2006/relationships/slide" Target="slides/slide244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219" Type="http://schemas.openxmlformats.org/officeDocument/2006/relationships/slide" Target="slides/slide21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0" Type="http://schemas.openxmlformats.org/officeDocument/2006/relationships/slide" Target="slides/slide229.xml"/><Relationship Id="rId235" Type="http://schemas.openxmlformats.org/officeDocument/2006/relationships/slide" Target="slides/slide234.xml"/><Relationship Id="rId251" Type="http://schemas.openxmlformats.org/officeDocument/2006/relationships/slide" Target="slides/slide250.xml"/><Relationship Id="rId256" Type="http://schemas.openxmlformats.org/officeDocument/2006/relationships/theme" Target="theme/theme1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0" Type="http://schemas.openxmlformats.org/officeDocument/2006/relationships/slide" Target="slides/slide219.xml"/><Relationship Id="rId225" Type="http://schemas.openxmlformats.org/officeDocument/2006/relationships/slide" Target="slides/slide224.xml"/><Relationship Id="rId241" Type="http://schemas.openxmlformats.org/officeDocument/2006/relationships/slide" Target="slides/slide240.xml"/><Relationship Id="rId246" Type="http://schemas.openxmlformats.org/officeDocument/2006/relationships/slide" Target="slides/slide245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tableStyles" Target="tableStyles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notesMaster" Target="notesMasters/notesMaster1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F5E734B-E1F2-4993-882D-96524454CCA1}" type="datetimeFigureOut">
              <a:rPr lang="hu-HU"/>
              <a:pPr>
                <a:defRPr/>
              </a:pPr>
              <a:t>2025. 01. 24.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u-HU" noProof="0" smtClean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B7FD0D9-8DCC-4568-9D5A-83FE7A273E1A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754128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7155" name="Jegyzetek hely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u-HU" smtClean="0"/>
          </a:p>
        </p:txBody>
      </p:sp>
      <p:sp>
        <p:nvSpPr>
          <p:cNvPr id="177156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C4803D7-17E9-4702-98FE-EC2F243D7EB3}" type="slidenum">
              <a:rPr lang="hu-HU" smtClean="0"/>
              <a:pPr/>
              <a:t>123</a:t>
            </a:fld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23765465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7FD0D9-8DCC-4568-9D5A-83FE7A273E1A}" type="slidenum">
              <a:rPr lang="hu-HU" smtClean="0"/>
              <a:pPr>
                <a:defRPr/>
              </a:pPr>
              <a:t>134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617514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8179" name="Jegyzetek hely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hu-HU" smtClean="0"/>
              <a:t>Egymáshoz </a:t>
            </a:r>
          </a:p>
        </p:txBody>
      </p:sp>
      <p:sp>
        <p:nvSpPr>
          <p:cNvPr id="178180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C4A3F7D-C385-4F78-ADD1-8FC40D1184EC}" type="slidenum">
              <a:rPr lang="hu-HU" smtClean="0"/>
              <a:pPr/>
              <a:t>168</a:t>
            </a:fld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17954693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9203" name="Jegyzetek hely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/>
            <a:endParaRPr lang="hu-HU" smtClean="0"/>
          </a:p>
        </p:txBody>
      </p:sp>
      <p:sp>
        <p:nvSpPr>
          <p:cNvPr id="179204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9CFA597-FA3B-4AAB-92F9-FABCAD630092}" type="slidenum">
              <a:rPr lang="hu-HU" smtClean="0"/>
              <a:pPr/>
              <a:t>231</a:t>
            </a:fld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4270124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6206E2-A0A5-4817-9147-15E3FD87EEDC}" type="datetimeFigureOut">
              <a:rPr lang="hu-HU"/>
              <a:pPr>
                <a:defRPr/>
              </a:pPr>
              <a:t>2025. 01. 24.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BF37E-D89F-4976-BA1E-7C5F104728B6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026AE-7811-4600-8CE5-9391EFAB7322}" type="datetimeFigureOut">
              <a:rPr lang="hu-HU"/>
              <a:pPr>
                <a:defRPr/>
              </a:pPr>
              <a:t>2025. 01. 24.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375AD-297C-4BE4-A147-CB0F0303502C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37463-E468-4927-9739-7C41500867D1}" type="datetimeFigureOut">
              <a:rPr lang="hu-HU"/>
              <a:pPr>
                <a:defRPr/>
              </a:pPr>
              <a:t>2025. 01. 24.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B9834D-DD59-4BEA-8304-232900D20E49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F2790-607C-4AAB-BBF3-590B478A8F31}" type="datetimeFigureOut">
              <a:rPr lang="hu-HU"/>
              <a:pPr>
                <a:defRPr/>
              </a:pPr>
              <a:t>2025. 01. 24.</a:t>
            </a:fld>
            <a:endParaRPr lang="hu-HU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8E8E2A-3366-4A6F-BAB8-3DEAEBC30E36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77E158-FF69-4684-997B-4BB6822D01F1}" type="datetimeFigureOut">
              <a:rPr lang="hu-HU"/>
              <a:pPr>
                <a:defRPr/>
              </a:pPr>
              <a:t>2025. 01. 24.</a:t>
            </a:fld>
            <a:endParaRPr lang="hu-HU" dirty="0"/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BFBEE7-C458-4F07-9496-36CF40FEA332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8E5B09-8EFD-40FE-86CC-1D2A9A0D64CD}" type="datetimeFigureOut">
              <a:rPr lang="hu-HU"/>
              <a:pPr>
                <a:defRPr/>
              </a:pPr>
              <a:t>2025. 01. 24.</a:t>
            </a:fld>
            <a:endParaRPr lang="hu-HU" dirty="0"/>
          </a:p>
        </p:txBody>
      </p:sp>
      <p:sp>
        <p:nvSpPr>
          <p:cNvPr id="4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D6DE1C-C685-4786-98ED-77909BF9BFEA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F867CC-F674-45F4-9A25-445E13EB0038}" type="datetimeFigureOut">
              <a:rPr lang="hu-HU"/>
              <a:pPr>
                <a:defRPr/>
              </a:pPr>
              <a:t>2025. 01. 24.</a:t>
            </a:fld>
            <a:endParaRPr lang="hu-HU" dirty="0"/>
          </a:p>
        </p:txBody>
      </p:sp>
      <p:sp>
        <p:nvSpPr>
          <p:cNvPr id="3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0A37D4-7A3B-4597-B30B-72FFD0D14F4B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30252-8CD6-4751-9274-3EE052A6E500}" type="datetimeFigureOut">
              <a:rPr lang="hu-HU"/>
              <a:pPr>
                <a:defRPr/>
              </a:pPr>
              <a:t>2025. 01. 24.</a:t>
            </a:fld>
            <a:endParaRPr lang="hu-HU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FDC61F-C464-4231-B9F8-552DE549BA6E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dirty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DC6496-F7EE-4CA7-8F18-AED3160F9272}" type="datetimeFigureOut">
              <a:rPr lang="hu-HU"/>
              <a:pPr>
                <a:defRPr/>
              </a:pPr>
              <a:t>2025. 01. 24.</a:t>
            </a:fld>
            <a:endParaRPr lang="hu-HU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BFC27A-4CB5-4C6A-A73A-328004A269FF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AEE392-D975-4130-896E-2F83ADDEBBAB}" type="datetimeFigureOut">
              <a:rPr lang="hu-HU"/>
              <a:pPr>
                <a:defRPr/>
              </a:pPr>
              <a:t>2025. 01. 24.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F46A16-BBE5-4726-9882-4AB33FAF4FB0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733E90-F9F9-4BA0-9F2A-4993F508658D}" type="datetimeFigureOut">
              <a:rPr lang="hu-HU"/>
              <a:pPr>
                <a:defRPr/>
              </a:pPr>
              <a:t>2025. 01. 24.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565807-0F63-48F4-B8FE-CB0EE832BB17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Cím hely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27" name="Szöveg hely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3DF74DC-760E-4116-BC98-1D96C540F51B}" type="datetimeFigureOut">
              <a:rPr lang="hu-HU"/>
              <a:pPr>
                <a:defRPr/>
              </a:pPr>
              <a:t>2025. 01. 24.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071491A-5E66-42CF-9C04-4A611E1F2023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9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4.png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7.png"/><Relationship Id="rId4" Type="http://schemas.openxmlformats.org/officeDocument/2006/relationships/image" Target="../media/image136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1.png"/><Relationship Id="rId4" Type="http://schemas.openxmlformats.org/officeDocument/2006/relationships/image" Target="../media/image140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6.png"/><Relationship Id="rId5" Type="http://schemas.openxmlformats.org/officeDocument/2006/relationships/image" Target="../media/image145.png"/><Relationship Id="rId4" Type="http://schemas.openxmlformats.org/officeDocument/2006/relationships/image" Target="../media/image144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0.png"/><Relationship Id="rId4" Type="http://schemas.openxmlformats.org/officeDocument/2006/relationships/image" Target="../media/image149.png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2.jpeg"/><Relationship Id="rId3" Type="http://schemas.openxmlformats.org/officeDocument/2006/relationships/image" Target="../media/image157.jpeg"/><Relationship Id="rId7" Type="http://schemas.openxmlformats.org/officeDocument/2006/relationships/image" Target="../media/image161.jpeg"/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0.jpeg"/><Relationship Id="rId5" Type="http://schemas.openxmlformats.org/officeDocument/2006/relationships/image" Target="../media/image159.jpeg"/><Relationship Id="rId4" Type="http://schemas.openxmlformats.org/officeDocument/2006/relationships/image" Target="../media/image158.jpeg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7.png"/><Relationship Id="rId4" Type="http://schemas.openxmlformats.org/officeDocument/2006/relationships/image" Target="../media/image166.pn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7.png"/><Relationship Id="rId4" Type="http://schemas.openxmlformats.org/officeDocument/2006/relationships/image" Target="../media/image176.png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jpeg"/><Relationship Id="rId2" Type="http://schemas.openxmlformats.org/officeDocument/2006/relationships/image" Target="../media/image178.jpeg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png"/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5.png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png"/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9.jpeg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2.png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png"/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jpeg"/><Relationship Id="rId2" Type="http://schemas.openxmlformats.org/officeDocument/2006/relationships/image" Target="../media/image19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7.jpeg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png"/><Relationship Id="rId2" Type="http://schemas.openxmlformats.org/officeDocument/2006/relationships/image" Target="../media/image198.jpeg"/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jpeg"/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1.jpeg"/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jpeg"/><Relationship Id="rId2" Type="http://schemas.openxmlformats.org/officeDocument/2006/relationships/image" Target="../media/image20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4.jpeg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5.png"/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7.png"/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png"/><Relationship Id="rId2" Type="http://schemas.openxmlformats.org/officeDocument/2006/relationships/image" Target="../media/image208.jpeg"/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png"/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4.png"/><Relationship Id="rId4" Type="http://schemas.openxmlformats.org/officeDocument/2006/relationships/image" Target="../media/image213.png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5.png"/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8.png"/><Relationship Id="rId2" Type="http://schemas.openxmlformats.org/officeDocument/2006/relationships/image" Target="../media/image2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9.png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1.png"/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4.png"/><Relationship Id="rId2" Type="http://schemas.openxmlformats.org/officeDocument/2006/relationships/image" Target="../media/image2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5.png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7.png"/><Relationship Id="rId2" Type="http://schemas.openxmlformats.org/officeDocument/2006/relationships/image" Target="../media/image226.png"/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8.png"/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9.png"/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1.png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3.png"/><Relationship Id="rId2" Type="http://schemas.openxmlformats.org/officeDocument/2006/relationships/image" Target="../media/image232.png"/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4.png"/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5.jpeg"/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7.jpeg"/><Relationship Id="rId2" Type="http://schemas.openxmlformats.org/officeDocument/2006/relationships/image" Target="../media/image2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8.jpeg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9.jpeg"/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0.jpeg"/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1.jpeg"/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2.png"/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4.png"/><Relationship Id="rId2" Type="http://schemas.openxmlformats.org/officeDocument/2006/relationships/image" Target="../media/image2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7.png"/><Relationship Id="rId5" Type="http://schemas.openxmlformats.org/officeDocument/2006/relationships/image" Target="../media/image246.png"/><Relationship Id="rId4" Type="http://schemas.openxmlformats.org/officeDocument/2006/relationships/image" Target="../media/image245.png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9.png"/><Relationship Id="rId2" Type="http://schemas.openxmlformats.org/officeDocument/2006/relationships/image" Target="../media/image248.png"/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1.jpe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2.jpeg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4.png"/><Relationship Id="rId2" Type="http://schemas.openxmlformats.org/officeDocument/2006/relationships/image" Target="../media/image253.png"/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5.png"/><Relationship Id="rId1" Type="http://schemas.openxmlformats.org/officeDocument/2006/relationships/slideLayout" Target="../slideLayouts/slideLayout2.xml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7.png"/><Relationship Id="rId2" Type="http://schemas.openxmlformats.org/officeDocument/2006/relationships/image" Target="../media/image256.png"/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8.jpeg"/><Relationship Id="rId1" Type="http://schemas.openxmlformats.org/officeDocument/2006/relationships/slideLayout" Target="../slideLayouts/slideLayout2.xml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jpeg"/><Relationship Id="rId2" Type="http://schemas.openxmlformats.org/officeDocument/2006/relationships/image" Target="../media/image259.png"/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2.jpeg"/><Relationship Id="rId2" Type="http://schemas.openxmlformats.org/officeDocument/2006/relationships/image" Target="../media/image261.jpeg"/><Relationship Id="rId1" Type="http://schemas.openxmlformats.org/officeDocument/2006/relationships/slideLayout" Target="../slideLayouts/slideLayout2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3.png"/><Relationship Id="rId1" Type="http://schemas.openxmlformats.org/officeDocument/2006/relationships/slideLayout" Target="../slideLayouts/slideLayout2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4.png"/><Relationship Id="rId1" Type="http://schemas.openxmlformats.org/officeDocument/2006/relationships/slideLayout" Target="../slideLayouts/slideLayout2.xml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6.jpeg"/><Relationship Id="rId2" Type="http://schemas.openxmlformats.org/officeDocument/2006/relationships/image" Target="../media/image265.jpeg"/><Relationship Id="rId1" Type="http://schemas.openxmlformats.org/officeDocument/2006/relationships/slideLayout" Target="../slideLayouts/slideLayout2.xml"/></Relationships>
</file>

<file path=ppt/slides/_rels/slide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7.png"/><Relationship Id="rId1" Type="http://schemas.openxmlformats.org/officeDocument/2006/relationships/slideLayout" Target="../slideLayouts/slideLayout2.xml"/></Relationships>
</file>

<file path=ppt/slides/_rels/slide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9.png"/><Relationship Id="rId2" Type="http://schemas.openxmlformats.org/officeDocument/2006/relationships/image" Target="../media/image268.png"/><Relationship Id="rId1" Type="http://schemas.openxmlformats.org/officeDocument/2006/relationships/slideLayout" Target="../slideLayouts/slideLayout2.xml"/></Relationships>
</file>

<file path=ppt/slides/_rels/slide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1.png"/><Relationship Id="rId7" Type="http://schemas.openxmlformats.org/officeDocument/2006/relationships/image" Target="../media/image275.png"/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4.png"/><Relationship Id="rId5" Type="http://schemas.openxmlformats.org/officeDocument/2006/relationships/image" Target="../media/image273.png"/><Relationship Id="rId4" Type="http://schemas.openxmlformats.org/officeDocument/2006/relationships/image" Target="../media/image272.png"/></Relationships>
</file>

<file path=ppt/slides/_rels/slide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7.png"/><Relationship Id="rId2" Type="http://schemas.openxmlformats.org/officeDocument/2006/relationships/image" Target="../media/image276.png"/><Relationship Id="rId1" Type="http://schemas.openxmlformats.org/officeDocument/2006/relationships/slideLayout" Target="../slideLayouts/slideLayout2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8.png"/><Relationship Id="rId1" Type="http://schemas.openxmlformats.org/officeDocument/2006/relationships/slideLayout" Target="../slideLayouts/slideLayout2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9.png"/><Relationship Id="rId1" Type="http://schemas.openxmlformats.org/officeDocument/2006/relationships/slideLayout" Target="../slideLayouts/slideLayout2.xml"/></Relationships>
</file>

<file path=ppt/slides/_rels/slide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2.xml"/></Relationships>
</file>

<file path=ppt/slides/_rels/slide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1.png"/><Relationship Id="rId1" Type="http://schemas.openxmlformats.org/officeDocument/2006/relationships/slideLayout" Target="../slideLayouts/slideLayout2.xml"/></Relationships>
</file>

<file path=ppt/slides/_rels/slide2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8.png"/><Relationship Id="rId3" Type="http://schemas.openxmlformats.org/officeDocument/2006/relationships/image" Target="../media/image283.png"/><Relationship Id="rId7" Type="http://schemas.openxmlformats.org/officeDocument/2006/relationships/image" Target="../media/image287.png"/><Relationship Id="rId2" Type="http://schemas.openxmlformats.org/officeDocument/2006/relationships/image" Target="../media/image2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6.png"/><Relationship Id="rId11" Type="http://schemas.openxmlformats.org/officeDocument/2006/relationships/image" Target="../media/image291.png"/><Relationship Id="rId5" Type="http://schemas.openxmlformats.org/officeDocument/2006/relationships/image" Target="../media/image285.png"/><Relationship Id="rId10" Type="http://schemas.openxmlformats.org/officeDocument/2006/relationships/image" Target="../media/image290.png"/><Relationship Id="rId4" Type="http://schemas.openxmlformats.org/officeDocument/2006/relationships/image" Target="../media/image284.png"/><Relationship Id="rId9" Type="http://schemas.openxmlformats.org/officeDocument/2006/relationships/image" Target="../media/image289.png"/></Relationships>
</file>

<file path=ppt/slides/_rels/slide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3.png"/><Relationship Id="rId2" Type="http://schemas.openxmlformats.org/officeDocument/2006/relationships/image" Target="../media/image292.png"/><Relationship Id="rId1" Type="http://schemas.openxmlformats.org/officeDocument/2006/relationships/slideLayout" Target="../slideLayouts/slideLayout2.xml"/></Relationships>
</file>

<file path=ppt/slides/_rels/slide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4.png"/><Relationship Id="rId1" Type="http://schemas.openxmlformats.org/officeDocument/2006/relationships/slideLayout" Target="../slideLayouts/slideLayout2.xml"/></Relationships>
</file>

<file path=ppt/slides/_rels/slide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5.png"/><Relationship Id="rId1" Type="http://schemas.openxmlformats.org/officeDocument/2006/relationships/slideLayout" Target="../slideLayouts/slideLayout2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6.jpeg"/><Relationship Id="rId1" Type="http://schemas.openxmlformats.org/officeDocument/2006/relationships/slideLayout" Target="../slideLayouts/slideLayout2.xml"/></Relationships>
</file>

<file path=ppt/slides/_rels/slide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7.png"/><Relationship Id="rId1" Type="http://schemas.openxmlformats.org/officeDocument/2006/relationships/slideLayout" Target="../slideLayouts/slideLayout2.xml"/></Relationships>
</file>

<file path=ppt/slides/_rels/slide2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9.png"/><Relationship Id="rId2" Type="http://schemas.openxmlformats.org/officeDocument/2006/relationships/image" Target="../media/image298.png"/><Relationship Id="rId1" Type="http://schemas.openxmlformats.org/officeDocument/2006/relationships/slideLayout" Target="../slideLayouts/slideLayout2.xml"/></Relationships>
</file>

<file path=ppt/slides/_rels/slide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1.png"/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4.jpeg"/><Relationship Id="rId5" Type="http://schemas.openxmlformats.org/officeDocument/2006/relationships/image" Target="../media/image303.jpeg"/><Relationship Id="rId4" Type="http://schemas.openxmlformats.org/officeDocument/2006/relationships/image" Target="../media/image302.jpeg"/></Relationships>
</file>

<file path=ppt/slides/_rels/slide2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6.jpeg"/><Relationship Id="rId2" Type="http://schemas.openxmlformats.org/officeDocument/2006/relationships/image" Target="../media/image305.jpeg"/><Relationship Id="rId1" Type="http://schemas.openxmlformats.org/officeDocument/2006/relationships/slideLayout" Target="../slideLayouts/slideLayout2.xml"/></Relationships>
</file>

<file path=ppt/slides/_rels/slide2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8.png"/><Relationship Id="rId2" Type="http://schemas.openxmlformats.org/officeDocument/2006/relationships/image" Target="../media/image307.png"/><Relationship Id="rId1" Type="http://schemas.openxmlformats.org/officeDocument/2006/relationships/slideLayout" Target="../slideLayouts/slideLayout2.xml"/></Relationships>
</file>

<file path=ppt/slides/_rels/slide2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image" Target="../media/image309.png"/><Relationship Id="rId1" Type="http://schemas.openxmlformats.org/officeDocument/2006/relationships/slideLayout" Target="../slideLayouts/slideLayout2.xml"/></Relationships>
</file>

<file path=ppt/slides/_rels/slide2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2.png"/><Relationship Id="rId2" Type="http://schemas.openxmlformats.org/officeDocument/2006/relationships/image" Target="../media/image3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3.png"/></Relationships>
</file>

<file path=ppt/slides/_rels/slide2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5.png"/><Relationship Id="rId2" Type="http://schemas.openxmlformats.org/officeDocument/2006/relationships/image" Target="../media/image314.png"/><Relationship Id="rId1" Type="http://schemas.openxmlformats.org/officeDocument/2006/relationships/slideLayout" Target="../slideLayouts/slideLayout2.xml"/></Relationships>
</file>

<file path=ppt/slides/_rels/slide2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6.png"/><Relationship Id="rId1" Type="http://schemas.openxmlformats.org/officeDocument/2006/relationships/slideLayout" Target="../slideLayouts/slideLayout2.xml"/></Relationships>
</file>

<file path=ppt/slides/_rels/slide2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7.png"/><Relationship Id="rId1" Type="http://schemas.openxmlformats.org/officeDocument/2006/relationships/slideLayout" Target="../slideLayouts/slideLayout2.xml"/></Relationships>
</file>

<file path=ppt/slides/_rels/slide2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9.png"/><Relationship Id="rId2" Type="http://schemas.openxmlformats.org/officeDocument/2006/relationships/image" Target="../media/image3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1.png"/><Relationship Id="rId4" Type="http://schemas.openxmlformats.org/officeDocument/2006/relationships/image" Target="../media/image320.png"/></Relationships>
</file>

<file path=ppt/slides/_rels/slide2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3.png"/><Relationship Id="rId2" Type="http://schemas.openxmlformats.org/officeDocument/2006/relationships/image" Target="../media/image322.png"/><Relationship Id="rId1" Type="http://schemas.openxmlformats.org/officeDocument/2006/relationships/slideLayout" Target="../slideLayouts/slideLayout2.xml"/></Relationships>
</file>

<file path=ppt/slides/_rels/slide2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0.png"/><Relationship Id="rId3" Type="http://schemas.openxmlformats.org/officeDocument/2006/relationships/image" Target="../media/image325.png"/><Relationship Id="rId7" Type="http://schemas.openxmlformats.org/officeDocument/2006/relationships/image" Target="../media/image329.png"/><Relationship Id="rId2" Type="http://schemas.openxmlformats.org/officeDocument/2006/relationships/image" Target="../media/image3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8.png"/><Relationship Id="rId5" Type="http://schemas.openxmlformats.org/officeDocument/2006/relationships/image" Target="../media/image327.png"/><Relationship Id="rId4" Type="http://schemas.openxmlformats.org/officeDocument/2006/relationships/image" Target="../media/image326.png"/></Relationships>
</file>

<file path=ppt/slides/_rels/slide2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2.jpeg"/><Relationship Id="rId2" Type="http://schemas.openxmlformats.org/officeDocument/2006/relationships/image" Target="../media/image331.jpeg"/><Relationship Id="rId1" Type="http://schemas.openxmlformats.org/officeDocument/2006/relationships/slideLayout" Target="../slideLayouts/slideLayout2.xml"/></Relationships>
</file>

<file path=ppt/slides/_rels/slide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4.png"/><Relationship Id="rId2" Type="http://schemas.openxmlformats.org/officeDocument/2006/relationships/image" Target="../media/image3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5.png"/></Relationships>
</file>

<file path=ppt/slides/_rels/slide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6.png"/><Relationship Id="rId1" Type="http://schemas.openxmlformats.org/officeDocument/2006/relationships/slideLayout" Target="../slideLayouts/slideLayout2.xml"/></Relationships>
</file>

<file path=ppt/slides/_rels/slide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7.png"/><Relationship Id="rId1" Type="http://schemas.openxmlformats.org/officeDocument/2006/relationships/slideLayout" Target="../slideLayouts/slideLayout2.xml"/></Relationships>
</file>

<file path=ppt/slides/_rels/slide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9.png"/><Relationship Id="rId2" Type="http://schemas.openxmlformats.org/officeDocument/2006/relationships/image" Target="../media/image338.png"/><Relationship Id="rId1" Type="http://schemas.openxmlformats.org/officeDocument/2006/relationships/slideLayout" Target="../slideLayouts/slideLayout2.xml"/></Relationships>
</file>

<file path=ppt/slides/_rels/slide2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1.png"/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2.png"/></Relationships>
</file>

<file path=ppt/slides/_rels/slide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3.png"/><Relationship Id="rId1" Type="http://schemas.openxmlformats.org/officeDocument/2006/relationships/slideLayout" Target="../slideLayouts/slideLayout2.xml"/></Relationships>
</file>

<file path=ppt/slides/_rels/slide2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5.png"/><Relationship Id="rId2" Type="http://schemas.openxmlformats.org/officeDocument/2006/relationships/image" Target="../media/image3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7.jpeg"/><Relationship Id="rId4" Type="http://schemas.openxmlformats.org/officeDocument/2006/relationships/image" Target="../media/image346.jpeg"/></Relationships>
</file>

<file path=ppt/slides/_rels/slide2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9.jpeg"/><Relationship Id="rId2" Type="http://schemas.openxmlformats.org/officeDocument/2006/relationships/image" Target="../media/image34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0.jpeg"/></Relationships>
</file>

<file path=ppt/slides/_rels/slide2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2.jpeg"/><Relationship Id="rId2" Type="http://schemas.openxmlformats.org/officeDocument/2006/relationships/image" Target="../media/image351.jpeg"/><Relationship Id="rId1" Type="http://schemas.openxmlformats.org/officeDocument/2006/relationships/slideLayout" Target="../slideLayouts/slideLayout2.xml"/></Relationships>
</file>

<file path=ppt/slides/_rels/slide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3.jpeg"/><Relationship Id="rId1" Type="http://schemas.openxmlformats.org/officeDocument/2006/relationships/slideLayout" Target="../slideLayouts/slideLayout2.xml"/></Relationships>
</file>

<file path=ppt/slides/_rels/slide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4.jpeg"/><Relationship Id="rId1" Type="http://schemas.openxmlformats.org/officeDocument/2006/relationships/slideLayout" Target="../slideLayouts/slideLayout2.xml"/></Relationships>
</file>

<file path=ppt/slides/_rels/slide2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6.png"/><Relationship Id="rId2" Type="http://schemas.openxmlformats.org/officeDocument/2006/relationships/image" Target="../media/image355.png"/><Relationship Id="rId1" Type="http://schemas.openxmlformats.org/officeDocument/2006/relationships/slideLayout" Target="../slideLayouts/slideLayout2.xml"/></Relationships>
</file>

<file path=ppt/slides/_rels/slide2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Cím 1"/>
          <p:cNvSpPr>
            <a:spLocks noGrp="1"/>
          </p:cNvSpPr>
          <p:nvPr>
            <p:ph type="ctrTitle"/>
          </p:nvPr>
        </p:nvSpPr>
        <p:spPr>
          <a:xfrm>
            <a:off x="685800" y="1785938"/>
            <a:ext cx="7772400" cy="1814512"/>
          </a:xfrm>
        </p:spPr>
        <p:txBody>
          <a:bodyPr/>
          <a:lstStyle/>
          <a:p>
            <a:pPr eaLnBrk="1" hangingPunct="1"/>
            <a:r>
              <a:rPr lang="hu-HU" sz="2800" dirty="0" smtClean="0"/>
              <a:t>Dr. Galli Csaba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GÉPIPARI SZERELÉSI ALAPISMERETEK (AJ052GE)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hu-HU" dirty="0" smtClean="0"/>
              <a:t>2025. </a:t>
            </a:r>
            <a:r>
              <a:rPr lang="hu-HU" smtClean="0"/>
              <a:t>január </a:t>
            </a:r>
            <a:r>
              <a:rPr lang="hu-HU" dirty="0" smtClean="0"/>
              <a:t>hó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2800" b="1" dirty="0" smtClean="0"/>
              <a:t>1.	SZERELÉS HELYE A GYÁRTÁSBAN</a:t>
            </a:r>
          </a:p>
        </p:txBody>
      </p:sp>
      <p:sp>
        <p:nvSpPr>
          <p:cNvPr id="3075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hu-HU" sz="2400" dirty="0" smtClean="0"/>
              <a:t>Vállalatok munkamegosztása, kooperálása</a:t>
            </a:r>
          </a:p>
          <a:p>
            <a:pPr eaLnBrk="1" hangingPunct="1"/>
            <a:r>
              <a:rPr lang="hu-HU" sz="2400" dirty="0" smtClean="0"/>
              <a:t>Gyártási folyamatban a szerelés helye</a:t>
            </a:r>
          </a:p>
          <a:p>
            <a:pPr eaLnBrk="1" hangingPunct="1"/>
            <a:r>
              <a:rPr lang="hu-HU" sz="2400" dirty="0" smtClean="0"/>
              <a:t>Vállalati szervezeti egységek kapcsolata a gyártási folyamatban, ill. az előkészítésben</a:t>
            </a:r>
          </a:p>
        </p:txBody>
      </p:sp>
      <p:pic>
        <p:nvPicPr>
          <p:cNvPr id="307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3500438"/>
            <a:ext cx="6429375" cy="289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artalom helye 2"/>
          <p:cNvSpPr>
            <a:spLocks noGrp="1"/>
          </p:cNvSpPr>
          <p:nvPr>
            <p:ph idx="1"/>
          </p:nvPr>
        </p:nvSpPr>
        <p:spPr>
          <a:xfrm>
            <a:off x="457200" y="142875"/>
            <a:ext cx="8229600" cy="5983288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hu-HU" sz="2400" dirty="0" smtClean="0"/>
          </a:p>
          <a:p>
            <a:pPr eaLnBrk="1" hangingPunct="1">
              <a:buFont typeface="Arial" charset="0"/>
              <a:buNone/>
            </a:pPr>
            <a:r>
              <a:rPr lang="hu-HU" sz="2400" dirty="0" smtClean="0"/>
              <a:t>A szerelési rendszer jellemzői</a:t>
            </a:r>
          </a:p>
        </p:txBody>
      </p:sp>
      <p:pic>
        <p:nvPicPr>
          <p:cNvPr id="409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75" y="1785938"/>
            <a:ext cx="5357813" cy="407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artalom helye 2"/>
          <p:cNvSpPr>
            <a:spLocks noGrp="1"/>
          </p:cNvSpPr>
          <p:nvPr>
            <p:ph idx="1"/>
          </p:nvPr>
        </p:nvSpPr>
        <p:spPr>
          <a:xfrm>
            <a:off x="457200" y="214313"/>
            <a:ext cx="8229600" cy="5911850"/>
          </a:xfrm>
        </p:spPr>
        <p:txBody>
          <a:bodyPr/>
          <a:lstStyle/>
          <a:p>
            <a:pPr eaLnBrk="1" hangingPunct="1"/>
            <a:r>
              <a:rPr lang="hu-HU" sz="2400" dirty="0" smtClean="0"/>
              <a:t>A szerelési folyamatot befolyásoló paraméterek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836712"/>
            <a:ext cx="8280920" cy="5906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pPr eaLnBrk="1" hangingPunct="1"/>
            <a:r>
              <a:rPr lang="hu-HU" sz="2400" dirty="0" smtClean="0"/>
              <a:t>A szerelési folyamat szabályozása – negatív visszacsatolás a zavaró hatások miatt</a:t>
            </a:r>
          </a:p>
          <a:p>
            <a:pPr eaLnBrk="1" hangingPunct="1"/>
            <a:endParaRPr lang="hu-HU" sz="2400" dirty="0" smtClean="0"/>
          </a:p>
          <a:p>
            <a:pPr eaLnBrk="1" hangingPunct="1"/>
            <a:endParaRPr lang="hu-HU" sz="2400" dirty="0" smtClean="0"/>
          </a:p>
          <a:p>
            <a:pPr eaLnBrk="1" hangingPunct="1"/>
            <a:endParaRPr lang="hu-HU" sz="2400" dirty="0" smtClean="0"/>
          </a:p>
          <a:p>
            <a:pPr eaLnBrk="1" hangingPunct="1"/>
            <a:endParaRPr lang="hu-HU" sz="2400" dirty="0" smtClean="0"/>
          </a:p>
          <a:p>
            <a:pPr eaLnBrk="1" hangingPunct="1"/>
            <a:endParaRPr lang="hu-HU" sz="2400" dirty="0" smtClean="0"/>
          </a:p>
          <a:p>
            <a:pPr eaLnBrk="1" hangingPunct="1"/>
            <a:endParaRPr lang="hu-HU" sz="2400" dirty="0" smtClean="0"/>
          </a:p>
          <a:p>
            <a:pPr eaLnBrk="1" hangingPunct="1"/>
            <a:endParaRPr lang="hu-HU" sz="2400" dirty="0" smtClean="0"/>
          </a:p>
          <a:p>
            <a:pPr eaLnBrk="1" hangingPunct="1"/>
            <a:r>
              <a:rPr lang="hu-HU" sz="2400" dirty="0" smtClean="0"/>
              <a:t>A szerelés technológiai színvonalának jellemzése</a:t>
            </a:r>
          </a:p>
          <a:p>
            <a:pPr algn="ctr" eaLnBrk="1" hangingPunct="1"/>
            <a:r>
              <a:rPr lang="hu-HU" sz="2400" dirty="0" smtClean="0"/>
              <a:t>K = T</a:t>
            </a:r>
            <a:r>
              <a:rPr lang="hu-HU" sz="1200" baseline="-25000" dirty="0" smtClean="0"/>
              <a:t>sz</a:t>
            </a:r>
            <a:r>
              <a:rPr lang="hu-HU" sz="2400" dirty="0" smtClean="0"/>
              <a:t>/T</a:t>
            </a:r>
            <a:r>
              <a:rPr lang="hu-HU" sz="1200" baseline="-25000" dirty="0" smtClean="0"/>
              <a:t>g</a:t>
            </a:r>
            <a:endParaRPr lang="hu-HU" sz="2400" baseline="-25000" dirty="0" smtClean="0"/>
          </a:p>
          <a:p>
            <a:pPr lvl="2" algn="just" eaLnBrk="1" hangingPunct="1"/>
            <a:r>
              <a:rPr lang="hu-HU" dirty="0" smtClean="0"/>
              <a:t>Egyedi gyártásnál és kissorozatnál K = 0,45</a:t>
            </a:r>
          </a:p>
          <a:p>
            <a:pPr lvl="2" algn="just" eaLnBrk="1" hangingPunct="1"/>
            <a:r>
              <a:rPr lang="hu-HU" dirty="0" smtClean="0"/>
              <a:t>Nagysorozat, ill. tömeggyártásnál   K &lt; 0,25.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75" y="1214438"/>
            <a:ext cx="7058025" cy="26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r>
              <a:rPr lang="hu-HU" sz="2400" dirty="0"/>
              <a:t>A gyártmány munkaidő-megoszlása </a:t>
            </a:r>
            <a:endParaRPr lang="hu-HU" sz="2400" dirty="0" smtClean="0"/>
          </a:p>
          <a:p>
            <a:r>
              <a:rPr lang="hu-HU" sz="2000" dirty="0" smtClean="0"/>
              <a:t>A gyártási folyamat elemzése során az egyes termelési egységek munkaidő-ráfordításait (költségeit) célszerű koordinátarendszerben, csökkenő sorrendben ábrázolni. A végpontok összekötése parabolát eredményez.</a:t>
            </a:r>
          </a:p>
          <a:p>
            <a:pPr marL="0" indent="0">
              <a:buNone/>
            </a:pPr>
            <a:r>
              <a:rPr lang="hu-HU" sz="2000" dirty="0" smtClean="0"/>
              <a:t>      Az elemzés során látható, hogy a hiperbola</a:t>
            </a:r>
          </a:p>
          <a:p>
            <a:pPr marL="0" indent="0">
              <a:buNone/>
            </a:pPr>
            <a:r>
              <a:rPr lang="hu-HU" sz="2000" dirty="0"/>
              <a:t> </a:t>
            </a:r>
            <a:r>
              <a:rPr lang="hu-HU" sz="2000" dirty="0" smtClean="0"/>
              <a:t>     emelkedő szakasza alatt elhelyezkedő</a:t>
            </a:r>
          </a:p>
          <a:p>
            <a:pPr marL="0" indent="0">
              <a:buNone/>
            </a:pPr>
            <a:r>
              <a:rPr lang="hu-HU" sz="2000" dirty="0"/>
              <a:t> </a:t>
            </a:r>
            <a:r>
              <a:rPr lang="hu-HU" sz="2000" dirty="0" smtClean="0"/>
              <a:t>     termelési egységek adják a gyártás súly-</a:t>
            </a:r>
          </a:p>
          <a:p>
            <a:pPr marL="0" indent="0">
              <a:buNone/>
            </a:pPr>
            <a:r>
              <a:rPr lang="hu-HU" sz="2000" dirty="0"/>
              <a:t> </a:t>
            </a:r>
            <a:r>
              <a:rPr lang="hu-HU" sz="2000" dirty="0" smtClean="0"/>
              <a:t>     pontját, így ezek korszerűsítése döntően</a:t>
            </a:r>
          </a:p>
          <a:p>
            <a:pPr marL="0" indent="0">
              <a:buNone/>
            </a:pPr>
            <a:r>
              <a:rPr lang="hu-HU" sz="2000" dirty="0"/>
              <a:t>  </a:t>
            </a:r>
            <a:r>
              <a:rPr lang="hu-HU" sz="2000" dirty="0" smtClean="0"/>
              <a:t>    befolyásolják a gyártási költségek</a:t>
            </a:r>
          </a:p>
          <a:p>
            <a:pPr marL="0" indent="0">
              <a:buNone/>
            </a:pPr>
            <a:r>
              <a:rPr lang="hu-HU" sz="2000" dirty="0"/>
              <a:t> </a:t>
            </a:r>
            <a:r>
              <a:rPr lang="hu-HU" sz="2000" dirty="0" smtClean="0"/>
              <a:t>     alakulását.</a:t>
            </a:r>
          </a:p>
          <a:p>
            <a:pPr marL="0" indent="0">
              <a:buNone/>
            </a:pPr>
            <a:r>
              <a:rPr lang="hu-HU" sz="2000" dirty="0"/>
              <a:t> </a:t>
            </a:r>
            <a:r>
              <a:rPr lang="hu-HU" sz="2000" dirty="0" smtClean="0"/>
              <a:t>     A diagramból kiolvasható, hogy a terme-</a:t>
            </a:r>
          </a:p>
          <a:p>
            <a:pPr marL="0" indent="0">
              <a:buNone/>
            </a:pPr>
            <a:r>
              <a:rPr lang="hu-HU" sz="2000" dirty="0"/>
              <a:t> </a:t>
            </a:r>
            <a:r>
              <a:rPr lang="hu-HU" sz="2000" dirty="0" smtClean="0"/>
              <a:t>     </a:t>
            </a:r>
            <a:r>
              <a:rPr lang="hu-HU" sz="2000" dirty="0" err="1" smtClean="0"/>
              <a:t>lési</a:t>
            </a:r>
            <a:r>
              <a:rPr lang="hu-HU" sz="2000" dirty="0" smtClean="0"/>
              <a:t> egységek 20 – 25 %-a a gyártási idő</a:t>
            </a:r>
          </a:p>
          <a:p>
            <a:pPr marL="0" indent="0">
              <a:buNone/>
            </a:pPr>
            <a:r>
              <a:rPr lang="hu-HU" sz="2000" dirty="0"/>
              <a:t> </a:t>
            </a:r>
            <a:r>
              <a:rPr lang="hu-HU" sz="2000" dirty="0" smtClean="0"/>
              <a:t>     (költség) 50 – 80 %-át képviseli. </a:t>
            </a:r>
          </a:p>
          <a:p>
            <a:pPr marL="0" indent="0">
              <a:buNone/>
            </a:pPr>
            <a:r>
              <a:rPr lang="hu-HU" sz="2000" dirty="0" smtClean="0"/>
              <a:t>      Statisztikai felmérések bizonyítják, hogy a szerelés majdnem mindig ebbe         </a:t>
            </a:r>
            <a:br>
              <a:rPr lang="hu-HU" sz="2000" dirty="0" smtClean="0"/>
            </a:br>
            <a:r>
              <a:rPr lang="hu-HU" sz="2000" dirty="0" smtClean="0"/>
              <a:t>      a szakaszba található, így korszerűsítése maghatározó jelentőségű.</a:t>
            </a:r>
          </a:p>
          <a:p>
            <a:pPr marL="0" indent="0">
              <a:buNone/>
            </a:pPr>
            <a:r>
              <a:rPr lang="hu-HU" sz="2000" dirty="0"/>
              <a:t> </a:t>
            </a:r>
            <a:r>
              <a:rPr lang="hu-HU" sz="2000" dirty="0" smtClean="0"/>
              <a:t>     </a:t>
            </a:r>
          </a:p>
          <a:p>
            <a:endParaRPr lang="hu-HU" sz="2000" dirty="0"/>
          </a:p>
          <a:p>
            <a:pPr marL="0" indent="0">
              <a:buNone/>
            </a:pPr>
            <a:endParaRPr lang="hu-HU" sz="2000" dirty="0" smtClean="0"/>
          </a:p>
          <a:p>
            <a:pPr marL="0" indent="0">
              <a:buNone/>
            </a:pPr>
            <a:endParaRPr lang="hu-HU" sz="2000" dirty="0"/>
          </a:p>
          <a:p>
            <a:pPr marL="0" indent="0">
              <a:buNone/>
            </a:pPr>
            <a:endParaRPr lang="hu-HU" sz="2000" dirty="0" smtClean="0"/>
          </a:p>
          <a:p>
            <a:pPr marL="0" indent="0">
              <a:buNone/>
            </a:pPr>
            <a:endParaRPr lang="hu-HU" sz="2000" dirty="0"/>
          </a:p>
          <a:p>
            <a:pPr marL="0" indent="0">
              <a:buNone/>
            </a:pPr>
            <a:endParaRPr lang="hu-HU" sz="2000" dirty="0" smtClean="0"/>
          </a:p>
          <a:p>
            <a:pPr marL="0" indent="0">
              <a:buNone/>
            </a:pPr>
            <a:endParaRPr lang="hu-HU" sz="2000" dirty="0"/>
          </a:p>
          <a:p>
            <a:pPr marL="0" indent="0">
              <a:buNone/>
            </a:pPr>
            <a:endParaRPr lang="hu-HU" sz="2000" dirty="0" smtClean="0"/>
          </a:p>
          <a:p>
            <a:pPr marL="0" indent="0">
              <a:buNone/>
            </a:pPr>
            <a:endParaRPr lang="hu-HU" sz="2000" dirty="0" smtClean="0"/>
          </a:p>
          <a:p>
            <a:pPr marL="0" indent="0" algn="ctr">
              <a:buNone/>
            </a:pPr>
            <a:endParaRPr lang="hu-HU" sz="2400" dirty="0"/>
          </a:p>
        </p:txBody>
      </p:sp>
      <p:pic>
        <p:nvPicPr>
          <p:cNvPr id="2050" name="Picture 2" descr="C:\Users\Csaba\Documents\Oktatás\Rajzok\Rajzok\munkaidő megoszlás0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700808"/>
            <a:ext cx="3528392" cy="3268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8472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artalom helye 2"/>
          <p:cNvSpPr>
            <a:spLocks noGrp="1"/>
          </p:cNvSpPr>
          <p:nvPr>
            <p:ph idx="1"/>
          </p:nvPr>
        </p:nvSpPr>
        <p:spPr>
          <a:xfrm>
            <a:off x="457200" y="214313"/>
            <a:ext cx="8229600" cy="5911850"/>
          </a:xfrm>
        </p:spPr>
        <p:txBody>
          <a:bodyPr/>
          <a:lstStyle/>
          <a:p>
            <a:pPr eaLnBrk="1" hangingPunct="1"/>
            <a:r>
              <a:rPr lang="hu-HU" sz="2400" dirty="0" smtClean="0"/>
              <a:t>A szerelési folyamat tevékenységei</a:t>
            </a:r>
          </a:p>
          <a:p>
            <a:pPr lvl="1" eaLnBrk="1" hangingPunct="1"/>
            <a:r>
              <a:rPr lang="hu-HU" sz="2000" dirty="0" smtClean="0"/>
              <a:t>Primer tevékenységek,</a:t>
            </a:r>
          </a:p>
          <a:p>
            <a:pPr lvl="1" eaLnBrk="1" hangingPunct="1"/>
            <a:r>
              <a:rPr lang="hu-HU" sz="2000" dirty="0" smtClean="0"/>
              <a:t>Szekunder tevékenységek</a:t>
            </a:r>
          </a:p>
          <a:p>
            <a:pPr lvl="1" eaLnBrk="1" hangingPunct="1"/>
            <a:endParaRPr lang="hu-HU" sz="2000" dirty="0" smtClean="0"/>
          </a:p>
        </p:txBody>
      </p:sp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1058862"/>
            <a:ext cx="4143375" cy="579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artalom helye 2"/>
          <p:cNvSpPr>
            <a:spLocks noGrp="1"/>
          </p:cNvSpPr>
          <p:nvPr>
            <p:ph idx="1"/>
          </p:nvPr>
        </p:nvSpPr>
        <p:spPr>
          <a:xfrm>
            <a:off x="457200" y="214313"/>
            <a:ext cx="8229600" cy="5911850"/>
          </a:xfrm>
        </p:spPr>
        <p:txBody>
          <a:bodyPr/>
          <a:lstStyle/>
          <a:p>
            <a:pPr eaLnBrk="1" hangingPunct="1"/>
            <a:r>
              <a:rPr lang="hu-HU" sz="2400" dirty="0" smtClean="0"/>
              <a:t>T</a:t>
            </a:r>
            <a:r>
              <a:rPr lang="hu-HU" sz="1200" dirty="0" smtClean="0"/>
              <a:t>sz</a:t>
            </a:r>
            <a:r>
              <a:rPr lang="hu-HU" sz="2400" dirty="0" smtClean="0"/>
              <a:t> változása az alkatrészpontosság függvényében</a:t>
            </a:r>
          </a:p>
          <a:p>
            <a:pPr lvl="1" eaLnBrk="1" hangingPunct="1"/>
            <a:r>
              <a:rPr lang="hu-HU" sz="2000" dirty="0" smtClean="0"/>
              <a:t>a  - szerelési időszükséglet,</a:t>
            </a:r>
          </a:p>
          <a:p>
            <a:pPr lvl="1" eaLnBrk="1" hangingPunct="1"/>
            <a:r>
              <a:rPr lang="hu-HU" sz="2000" dirty="0" smtClean="0"/>
              <a:t>b  - alkatrészgyártás időszükséglete</a:t>
            </a:r>
          </a:p>
          <a:p>
            <a:pPr lvl="1" eaLnBrk="1" hangingPunct="1"/>
            <a:r>
              <a:rPr lang="hu-HU" sz="2000" dirty="0" smtClean="0"/>
              <a:t>Preferált a B szakasznak megfelelő gyártásszervezés </a:t>
            </a:r>
          </a:p>
        </p:txBody>
      </p:sp>
      <p:pic>
        <p:nvPicPr>
          <p:cNvPr id="819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62288" y="2066925"/>
            <a:ext cx="3019425" cy="272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91187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u-HU" sz="2400" dirty="0" smtClean="0"/>
              <a:t>Mozgó illesztésű alkatrészpár élettartama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hu-HU" sz="2000" dirty="0" smtClean="0"/>
              <a:t>Legkedvezőbb hézag</a:t>
            </a:r>
          </a:p>
          <a:p>
            <a:pPr lvl="3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hu-HU" dirty="0" smtClean="0"/>
              <a:t>Δb = f [N, R, Q, l</a:t>
            </a:r>
            <a:r>
              <a:rPr lang="hu-HU" sz="1200" dirty="0" smtClean="0"/>
              <a:t>1</a:t>
            </a:r>
            <a:r>
              <a:rPr lang="hu-HU" dirty="0" smtClean="0"/>
              <a:t>, l, </a:t>
            </a:r>
            <a:r>
              <a:rPr lang="el-GR" dirty="0" smtClean="0"/>
              <a:t>α</a:t>
            </a:r>
            <a:r>
              <a:rPr lang="hu-HU" dirty="0" smtClean="0"/>
              <a:t>, v, h]</a:t>
            </a:r>
          </a:p>
          <a:p>
            <a:pPr lvl="7">
              <a:defRPr/>
            </a:pPr>
            <a:r>
              <a:rPr lang="hu-HU" dirty="0" smtClean="0"/>
              <a:t>ahol </a:t>
            </a:r>
            <a:r>
              <a:rPr lang="el-GR" dirty="0" smtClean="0"/>
              <a:t>α</a:t>
            </a:r>
            <a:r>
              <a:rPr lang="hu-HU" dirty="0" smtClean="0"/>
              <a:t> – a kenőanyag viszkozitása,</a:t>
            </a:r>
          </a:p>
          <a:p>
            <a:pPr lvl="7">
              <a:defRPr/>
            </a:pPr>
            <a:r>
              <a:rPr lang="hu-HU" dirty="0" smtClean="0"/>
              <a:t>         h -  az illeszkedő felületek finomsága</a:t>
            </a:r>
          </a:p>
        </p:txBody>
      </p:sp>
      <p:pic>
        <p:nvPicPr>
          <p:cNvPr id="921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0438" y="2714625"/>
            <a:ext cx="2314575" cy="268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artalom helye 2"/>
          <p:cNvSpPr>
            <a:spLocks noGrp="1"/>
          </p:cNvSpPr>
          <p:nvPr>
            <p:ph idx="1"/>
          </p:nvPr>
        </p:nvSpPr>
        <p:spPr>
          <a:xfrm>
            <a:off x="457200" y="214313"/>
            <a:ext cx="8229600" cy="5911850"/>
          </a:xfrm>
        </p:spPr>
        <p:txBody>
          <a:bodyPr/>
          <a:lstStyle/>
          <a:p>
            <a:pPr eaLnBrk="1" hangingPunct="1"/>
            <a:r>
              <a:rPr lang="hu-HU" sz="2400" dirty="0" smtClean="0"/>
              <a:t>Egy alkatrész és mozgó alkatrészpár kopásgörbéje</a:t>
            </a:r>
          </a:p>
        </p:txBody>
      </p:sp>
      <p:pic>
        <p:nvPicPr>
          <p:cNvPr id="1024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" y="2143125"/>
            <a:ext cx="3219450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7625" y="2214563"/>
            <a:ext cx="4143375" cy="237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artalom helye 2"/>
          <p:cNvSpPr>
            <a:spLocks noGrp="1"/>
          </p:cNvSpPr>
          <p:nvPr>
            <p:ph idx="1"/>
          </p:nvPr>
        </p:nvSpPr>
        <p:spPr>
          <a:xfrm>
            <a:off x="571500" y="285750"/>
            <a:ext cx="8229600" cy="6215063"/>
          </a:xfrm>
        </p:spPr>
        <p:txBody>
          <a:bodyPr/>
          <a:lstStyle/>
          <a:p>
            <a:pPr eaLnBrk="1" hangingPunct="1"/>
            <a:r>
              <a:rPr lang="hu-HU" sz="2400" dirty="0" smtClean="0"/>
              <a:t>A szerelés technológiai színvonala és fejlődési iránya</a:t>
            </a:r>
          </a:p>
          <a:p>
            <a:pPr lvl="1" eaLnBrk="1" hangingPunct="1"/>
            <a:r>
              <a:rPr lang="hu-HU" sz="2000" dirty="0" smtClean="0"/>
              <a:t>A szerelés és a gépi megmunkálás viszonya,</a:t>
            </a:r>
          </a:p>
          <a:p>
            <a:pPr lvl="1" eaLnBrk="1" hangingPunct="1"/>
            <a:r>
              <a:rPr lang="hu-HU" sz="2000" dirty="0" smtClean="0"/>
              <a:t>A szerelési idő részesedése az előállítás </a:t>
            </a:r>
            <a:r>
              <a:rPr lang="hu-HU" sz="2000" dirty="0" err="1" smtClean="0"/>
              <a:t>összidejéből</a:t>
            </a:r>
            <a:r>
              <a:rPr lang="hu-HU" sz="2000" smtClean="0"/>
              <a:t> (24 %),</a:t>
            </a:r>
          </a:p>
          <a:p>
            <a:pPr lvl="1" eaLnBrk="1" hangingPunct="1"/>
            <a:r>
              <a:rPr lang="hu-HU" sz="2000" smtClean="0"/>
              <a:t>Gépiparban a szereléssel foglalkozók létszámaránya (21 %),</a:t>
            </a:r>
          </a:p>
          <a:p>
            <a:pPr lvl="1" eaLnBrk="1" hangingPunct="1"/>
            <a:r>
              <a:rPr lang="hu-HU" sz="2000" smtClean="0"/>
              <a:t>A beruházások költség – idő viszonya,</a:t>
            </a:r>
          </a:p>
          <a:p>
            <a:pPr lvl="1" eaLnBrk="1" hangingPunct="1"/>
            <a:r>
              <a:rPr lang="hu-HU" sz="2000" smtClean="0"/>
              <a:t>A szerelés automatizálása</a:t>
            </a:r>
          </a:p>
          <a:p>
            <a:pPr lvl="2" eaLnBrk="1" hangingPunct="1"/>
            <a:r>
              <a:rPr lang="hu-HU" sz="2000" smtClean="0"/>
              <a:t>Modul rendszerű automaták,</a:t>
            </a:r>
          </a:p>
          <a:p>
            <a:pPr lvl="2" eaLnBrk="1" hangingPunct="1"/>
            <a:r>
              <a:rPr lang="hu-HU" sz="2000" smtClean="0"/>
              <a:t>Vegyes rendszerek</a:t>
            </a:r>
          </a:p>
        </p:txBody>
      </p:sp>
      <p:pic>
        <p:nvPicPr>
          <p:cNvPr id="1126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813" y="3429000"/>
            <a:ext cx="5072062" cy="326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48680"/>
            <a:ext cx="8435280" cy="5577483"/>
          </a:xfrm>
        </p:spPr>
        <p:txBody>
          <a:bodyPr/>
          <a:lstStyle/>
          <a:p>
            <a:r>
              <a:rPr lang="hu-HU" sz="2000" dirty="0" smtClean="0"/>
              <a:t>A szerelés gépesítésének fejlesztése során szétválasztják a munkafolyamat elemeit aszerint, hogy mire alkalmasabb a  gép és mit tud jobban az ember.</a:t>
            </a:r>
          </a:p>
          <a:p>
            <a:r>
              <a:rPr lang="hu-HU" sz="2000" dirty="0" smtClean="0"/>
              <a:t>A szerelés gépesítésében változás állt be, mert a szerelő-automaták és </a:t>
            </a:r>
            <a:r>
              <a:rPr lang="hu-HU" sz="2000" dirty="0" err="1" smtClean="0"/>
              <a:t>-gép-sorok</a:t>
            </a:r>
            <a:r>
              <a:rPr lang="hu-HU" sz="2000" dirty="0" smtClean="0"/>
              <a:t> szűkebb területre szorultak vissza.</a:t>
            </a:r>
          </a:p>
          <a:p>
            <a:pPr marL="0" indent="0">
              <a:buNone/>
            </a:pPr>
            <a:r>
              <a:rPr lang="hu-HU" sz="2000" dirty="0"/>
              <a:t> </a:t>
            </a:r>
            <a:r>
              <a:rPr lang="hu-HU" sz="2000" dirty="0" smtClean="0"/>
              <a:t>     Ma már modulrendszerű automatákat gyártanak, melyek átprogramozása    </a:t>
            </a:r>
            <a:br>
              <a:rPr lang="hu-HU" sz="2000" dirty="0" smtClean="0"/>
            </a:br>
            <a:r>
              <a:rPr lang="hu-HU" sz="2000" dirty="0" smtClean="0"/>
              <a:t>      gyorsan elvégezhető és így a termelési program változásait jól tudják</a:t>
            </a:r>
            <a:br>
              <a:rPr lang="hu-HU" sz="2000" dirty="0" smtClean="0"/>
            </a:br>
            <a:r>
              <a:rPr lang="hu-HU" sz="2000" dirty="0" smtClean="0"/>
              <a:t>      követni.</a:t>
            </a:r>
          </a:p>
          <a:p>
            <a:pPr marL="0" indent="0">
              <a:buNone/>
            </a:pPr>
            <a:r>
              <a:rPr lang="hu-HU" sz="2000" dirty="0"/>
              <a:t> </a:t>
            </a:r>
            <a:r>
              <a:rPr lang="hu-HU" sz="2000" dirty="0" smtClean="0"/>
              <a:t>     Az utóbbi időben a szerelő gépek</a:t>
            </a:r>
          </a:p>
          <a:p>
            <a:pPr marL="0" indent="0">
              <a:buNone/>
            </a:pPr>
            <a:r>
              <a:rPr lang="hu-HU" sz="2000" dirty="0"/>
              <a:t> </a:t>
            </a:r>
            <a:r>
              <a:rPr lang="hu-HU" sz="2000" dirty="0" smtClean="0"/>
              <a:t>     és berendezések tipizálását </a:t>
            </a:r>
            <a:r>
              <a:rPr lang="hu-HU" sz="2000" dirty="0" err="1" smtClean="0"/>
              <a:t>vé-</a:t>
            </a:r>
            <a:endParaRPr lang="hu-HU" sz="2000" dirty="0" smtClean="0"/>
          </a:p>
          <a:p>
            <a:pPr marL="0" indent="0">
              <a:buNone/>
            </a:pPr>
            <a:r>
              <a:rPr lang="hu-HU" sz="2000" dirty="0"/>
              <a:t> </a:t>
            </a:r>
            <a:r>
              <a:rPr lang="hu-HU" sz="2000" dirty="0" smtClean="0"/>
              <a:t>     </a:t>
            </a:r>
            <a:r>
              <a:rPr lang="hu-HU" sz="2000" dirty="0" err="1" smtClean="0"/>
              <a:t>gezték</a:t>
            </a:r>
            <a:r>
              <a:rPr lang="hu-HU" sz="2000" dirty="0" smtClean="0"/>
              <a:t> el, így típuselemekből</a:t>
            </a:r>
          </a:p>
          <a:p>
            <a:pPr marL="0" indent="0">
              <a:buNone/>
            </a:pPr>
            <a:r>
              <a:rPr lang="hu-HU" sz="2000" dirty="0"/>
              <a:t> </a:t>
            </a:r>
            <a:r>
              <a:rPr lang="hu-HU" sz="2000" dirty="0" smtClean="0"/>
              <a:t>     különböző mértékben </a:t>
            </a:r>
            <a:r>
              <a:rPr lang="hu-HU" sz="2000" dirty="0" err="1" smtClean="0"/>
              <a:t>automati-</a:t>
            </a:r>
            <a:endParaRPr lang="hu-HU" sz="2000" dirty="0" smtClean="0"/>
          </a:p>
          <a:p>
            <a:pPr marL="0" indent="0">
              <a:buNone/>
            </a:pPr>
            <a:r>
              <a:rPr lang="hu-HU" sz="2000" dirty="0"/>
              <a:t> </a:t>
            </a:r>
            <a:r>
              <a:rPr lang="hu-HU" sz="2000" dirty="0" smtClean="0"/>
              <a:t>     </a:t>
            </a:r>
            <a:r>
              <a:rPr lang="hu-HU" sz="2000" dirty="0" err="1" smtClean="0"/>
              <a:t>zált</a:t>
            </a:r>
            <a:r>
              <a:rPr lang="hu-HU" sz="2000" dirty="0" smtClean="0"/>
              <a:t> szerelősorok építhetők fel.</a:t>
            </a:r>
          </a:p>
          <a:p>
            <a:pPr marL="0" indent="0" algn="ctr">
              <a:buNone/>
            </a:pPr>
            <a:endParaRPr lang="hu-HU" sz="2000" dirty="0" smtClean="0"/>
          </a:p>
          <a:p>
            <a:pPr marL="0" indent="0" algn="ctr">
              <a:buNone/>
            </a:pPr>
            <a:endParaRPr lang="hu-HU" sz="2000" dirty="0"/>
          </a:p>
        </p:txBody>
      </p:sp>
      <p:pic>
        <p:nvPicPr>
          <p:cNvPr id="3074" name="Picture 2" descr="C:\Users\Csaba\Documents\Oktatás\Rajzok\Rajzok\munkaidő megoszlás00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7" y="2564904"/>
            <a:ext cx="4770503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5104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artalom helye 2"/>
          <p:cNvSpPr>
            <a:spLocks noGrp="1"/>
          </p:cNvSpPr>
          <p:nvPr>
            <p:ph idx="1"/>
          </p:nvPr>
        </p:nvSpPr>
        <p:spPr>
          <a:xfrm>
            <a:off x="457200" y="214313"/>
            <a:ext cx="8229600" cy="5911850"/>
          </a:xfrm>
        </p:spPr>
        <p:txBody>
          <a:bodyPr/>
          <a:lstStyle/>
          <a:p>
            <a:pPr eaLnBrk="1" hangingPunct="1"/>
            <a:r>
              <a:rPr lang="hu-HU" sz="2400" dirty="0" smtClean="0"/>
              <a:t>Vegyes szerelési rendszer</a:t>
            </a:r>
          </a:p>
          <a:p>
            <a:pPr eaLnBrk="1" hangingPunct="1">
              <a:buFont typeface="Arial" charset="0"/>
              <a:buNone/>
            </a:pPr>
            <a:endParaRPr lang="hu-HU" dirty="0" smtClean="0"/>
          </a:p>
          <a:p>
            <a:pPr eaLnBrk="1" hangingPunct="1">
              <a:buFont typeface="Arial" charset="0"/>
              <a:buNone/>
            </a:pPr>
            <a:endParaRPr lang="hu-HU" dirty="0" smtClean="0"/>
          </a:p>
          <a:p>
            <a:pPr eaLnBrk="1" hangingPunct="1">
              <a:buFont typeface="Arial" charset="0"/>
              <a:buNone/>
            </a:pPr>
            <a:endParaRPr lang="hu-HU" dirty="0" smtClean="0"/>
          </a:p>
          <a:p>
            <a:pPr eaLnBrk="1" hangingPunct="1"/>
            <a:r>
              <a:rPr lang="hu-HU" sz="2400" dirty="0" smtClean="0"/>
              <a:t>Kötött és kötetlen ütemidejű szerelőszalagok </a:t>
            </a:r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548680"/>
            <a:ext cx="4728567" cy="188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2928938"/>
            <a:ext cx="4572000" cy="177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43188" y="4714875"/>
            <a:ext cx="6215062" cy="176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2800" b="1" smtClean="0"/>
              <a:t>2.	A SZERELÉS TERVEZÉSE</a:t>
            </a:r>
          </a:p>
        </p:txBody>
      </p:sp>
      <p:sp>
        <p:nvSpPr>
          <p:cNvPr id="13315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hu-HU" sz="2400" smtClean="0"/>
              <a:t>A gyártmány kialakításának szempontjai</a:t>
            </a:r>
          </a:p>
        </p:txBody>
      </p:sp>
      <p:pic>
        <p:nvPicPr>
          <p:cNvPr id="1331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0" y="2214563"/>
            <a:ext cx="37719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artalom helye 2"/>
          <p:cNvSpPr>
            <a:spLocks noGrp="1"/>
          </p:cNvSpPr>
          <p:nvPr>
            <p:ph idx="1"/>
          </p:nvPr>
        </p:nvSpPr>
        <p:spPr>
          <a:xfrm>
            <a:off x="457200" y="214313"/>
            <a:ext cx="8229600" cy="5911850"/>
          </a:xfrm>
        </p:spPr>
        <p:txBody>
          <a:bodyPr/>
          <a:lstStyle/>
          <a:p>
            <a:pPr eaLnBrk="1" hangingPunct="1"/>
            <a:r>
              <a:rPr lang="hu-HU" sz="2400" smtClean="0"/>
              <a:t>A technológiai tervezés első lépése a konstrukció bírálata, melynek szempontjai:</a:t>
            </a:r>
          </a:p>
          <a:p>
            <a:pPr lvl="1" eaLnBrk="1" hangingPunct="1"/>
            <a:r>
              <a:rPr lang="hu-HU" sz="2000" smtClean="0"/>
              <a:t>Gazdaságos szerelhetőség,</a:t>
            </a:r>
          </a:p>
          <a:p>
            <a:pPr lvl="1" eaLnBrk="1" hangingPunct="1"/>
            <a:r>
              <a:rPr lang="hu-HU" sz="2000" smtClean="0"/>
              <a:t>A végátvételi követelményeknek való megfelelés.</a:t>
            </a:r>
          </a:p>
          <a:p>
            <a:pPr lvl="1" eaLnBrk="1" hangingPunct="1">
              <a:buFont typeface="Arial" charset="0"/>
              <a:buNone/>
            </a:pPr>
            <a:r>
              <a:rPr lang="hu-HU" sz="2400" smtClean="0"/>
              <a:t>A technológiai bírálat és módosítási javaslatok eredményei</a:t>
            </a:r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50" y="2643188"/>
            <a:ext cx="4935538" cy="27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r>
              <a:rPr lang="hu-HU" sz="1600" dirty="0" smtClean="0"/>
              <a:t>A gép</a:t>
            </a:r>
            <a:r>
              <a:rPr lang="hu-HU" sz="1800" dirty="0" smtClean="0"/>
              <a:t>iparban a költségek </a:t>
            </a:r>
            <a:r>
              <a:rPr lang="hu-HU" sz="1600" dirty="0" smtClean="0"/>
              <a:t>alakulásáért felelős tevékenységek és a költségek okozói.</a:t>
            </a:r>
          </a:p>
          <a:p>
            <a:endParaRPr lang="hu-HU" sz="1600" dirty="0"/>
          </a:p>
          <a:p>
            <a:pPr marL="0" indent="0">
              <a:buNone/>
            </a:pPr>
            <a:r>
              <a:rPr lang="hu-HU" sz="1600" dirty="0" smtClean="0"/>
              <a:t>                                                                                                    </a:t>
            </a:r>
            <a:r>
              <a:rPr lang="hu-HU" sz="1600" dirty="0"/>
              <a:t> </a:t>
            </a:r>
            <a:r>
              <a:rPr lang="hu-HU" sz="1600" dirty="0" smtClean="0"/>
              <a:t>   gyártás során</a:t>
            </a:r>
          </a:p>
          <a:p>
            <a:endParaRPr lang="hu-HU" sz="1600" dirty="0"/>
          </a:p>
          <a:p>
            <a:pPr marL="0" indent="0">
              <a:buNone/>
            </a:pPr>
            <a:r>
              <a:rPr lang="hu-HU" sz="1600" dirty="0" smtClean="0"/>
              <a:t>                                                                                                        </a:t>
            </a:r>
            <a:r>
              <a:rPr lang="hu-HU" sz="1600" i="1" dirty="0" smtClean="0"/>
              <a:t>összetevők</a:t>
            </a:r>
          </a:p>
          <a:p>
            <a:endParaRPr lang="hu-HU" sz="1600" dirty="0"/>
          </a:p>
          <a:p>
            <a:endParaRPr lang="hu-HU" sz="1600" dirty="0" smtClean="0"/>
          </a:p>
          <a:p>
            <a:pPr marL="0" indent="0">
              <a:buNone/>
            </a:pPr>
            <a:r>
              <a:rPr lang="hu-HU" sz="1600" dirty="0" smtClean="0"/>
              <a:t>                                                                                                         tervezésnél</a:t>
            </a:r>
            <a:endParaRPr lang="hu-HU" sz="1600" dirty="0"/>
          </a:p>
          <a:p>
            <a:endParaRPr lang="hu-HU" sz="1600" dirty="0" smtClean="0"/>
          </a:p>
          <a:p>
            <a:r>
              <a:rPr lang="hu-HU" sz="1800" dirty="0" smtClean="0"/>
              <a:t>A szereléshelyes termék kialakítás célja és feladata:</a:t>
            </a:r>
          </a:p>
          <a:p>
            <a:pPr lvl="1"/>
            <a:r>
              <a:rPr lang="hu-HU" sz="1600" dirty="0" smtClean="0"/>
              <a:t>Célja:</a:t>
            </a:r>
          </a:p>
          <a:p>
            <a:pPr lvl="3"/>
            <a:r>
              <a:rPr lang="hu-HU" sz="1400" dirty="0"/>
              <a:t>a kézi szerelés idejének minimalizálása</a:t>
            </a:r>
          </a:p>
          <a:p>
            <a:pPr lvl="3"/>
            <a:r>
              <a:rPr lang="hu-HU" sz="1400" dirty="0"/>
              <a:t>a lehetőség szerint egyszerű és megbízható eszközök alkalmazása az automatizált szerelés esetén,</a:t>
            </a:r>
          </a:p>
          <a:p>
            <a:pPr lvl="3"/>
            <a:r>
              <a:rPr lang="hu-HU" sz="1400" dirty="0"/>
              <a:t>gazdaságos feltételek a minőségbiztosításra,</a:t>
            </a:r>
          </a:p>
          <a:p>
            <a:pPr lvl="3"/>
            <a:r>
              <a:rPr lang="hu-HU" sz="1400" dirty="0"/>
              <a:t>a szerelési folyamat megismételhetősége a termékválaszték nagy száma esetén is.</a:t>
            </a:r>
            <a:endParaRPr lang="hu-HU" sz="1200" dirty="0"/>
          </a:p>
          <a:p>
            <a:pPr lvl="1"/>
            <a:r>
              <a:rPr lang="hu-HU" sz="1600" dirty="0" smtClean="0"/>
              <a:t>Feladatai:</a:t>
            </a:r>
          </a:p>
          <a:p>
            <a:pPr lvl="3"/>
            <a:r>
              <a:rPr lang="hu-HU" sz="1400" dirty="0" smtClean="0"/>
              <a:t>szerelésközpontú termékszerkezet kialakítása,</a:t>
            </a:r>
          </a:p>
          <a:p>
            <a:pPr lvl="3"/>
            <a:r>
              <a:rPr lang="hu-HU" sz="1400" dirty="0" smtClean="0"/>
              <a:t>szabványos alkatrészek alkalmazása,</a:t>
            </a:r>
          </a:p>
          <a:p>
            <a:pPr lvl="3"/>
            <a:r>
              <a:rPr lang="hu-HU" sz="1400" dirty="0" smtClean="0"/>
              <a:t>szerelésbarát alkatrész- és összeállítás tervezés.</a:t>
            </a:r>
          </a:p>
          <a:p>
            <a:pPr lvl="1"/>
            <a:endParaRPr lang="hu-HU" sz="1600" dirty="0"/>
          </a:p>
          <a:p>
            <a:pPr lvl="1"/>
            <a:endParaRPr lang="hu-HU" sz="1600" dirty="0" smtClean="0"/>
          </a:p>
          <a:p>
            <a:pPr lvl="1"/>
            <a:endParaRPr lang="hu-HU" sz="1600" dirty="0"/>
          </a:p>
          <a:p>
            <a:pPr lvl="1"/>
            <a:endParaRPr lang="hu-HU" sz="1600" dirty="0" smtClean="0"/>
          </a:p>
          <a:p>
            <a:pPr lvl="1"/>
            <a:endParaRPr lang="hu-HU" sz="1600" dirty="0" smtClean="0"/>
          </a:p>
          <a:p>
            <a:pPr lvl="1"/>
            <a:endParaRPr lang="hu-HU" sz="1600" dirty="0"/>
          </a:p>
          <a:p>
            <a:pPr lvl="1"/>
            <a:endParaRPr lang="hu-HU" sz="1600" dirty="0" smtClean="0"/>
          </a:p>
        </p:txBody>
      </p:sp>
      <p:pic>
        <p:nvPicPr>
          <p:cNvPr id="1026" name="Picture 2" descr="C:\Users\Csaba\Documents\Oktatás\Rajzok\szerelés 8100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3168352" cy="2425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284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pPr eaLnBrk="1" hangingPunct="1"/>
            <a:r>
              <a:rPr lang="hu-HU" sz="2400" dirty="0" smtClean="0"/>
              <a:t>A konstrukció technológiai bírálatának irányelvei:</a:t>
            </a:r>
          </a:p>
          <a:p>
            <a:pPr lvl="1" eaLnBrk="1" hangingPunct="1"/>
            <a:r>
              <a:rPr lang="hu-HU" sz="2000" dirty="0" smtClean="0"/>
              <a:t>Kevés alkatrész,</a:t>
            </a:r>
          </a:p>
          <a:p>
            <a:pPr lvl="1" eaLnBrk="1" hangingPunct="1"/>
            <a:endParaRPr lang="hu-HU" sz="2000" dirty="0" smtClean="0"/>
          </a:p>
          <a:p>
            <a:pPr lvl="1" eaLnBrk="1" hangingPunct="1"/>
            <a:endParaRPr lang="hu-HU" sz="2000" dirty="0" smtClean="0"/>
          </a:p>
          <a:p>
            <a:pPr lvl="1" eaLnBrk="1" hangingPunct="1">
              <a:buFont typeface="Arial" charset="0"/>
              <a:buNone/>
            </a:pPr>
            <a:endParaRPr lang="hu-HU" sz="2000" dirty="0" smtClean="0"/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59" y="4077072"/>
            <a:ext cx="2591915" cy="1851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Users\Csaba\Documents\Oktatás\Rajzok\szerelés0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86" y="1124744"/>
            <a:ext cx="4027524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Csaba\Documents\Oktatás\Rajzok\szerelés00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429323"/>
            <a:ext cx="2448198" cy="2323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Csaba\Documents\Oktatás\Rajzok\szerelés 008000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474" y="4293096"/>
            <a:ext cx="5567093" cy="1705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336704"/>
          </a:xfrm>
        </p:spPr>
        <p:txBody>
          <a:bodyPr/>
          <a:lstStyle/>
          <a:p>
            <a:pPr marL="457200" lvl="1" indent="0" eaLnBrk="1" hangingPunct="1">
              <a:buNone/>
            </a:pPr>
            <a:r>
              <a:rPr lang="hu-HU" sz="2000" dirty="0" smtClean="0"/>
              <a:t>- Konstrukció-helyes kialakítás</a:t>
            </a:r>
            <a:endParaRPr lang="hu-HU" sz="2000" dirty="0"/>
          </a:p>
          <a:p>
            <a:pPr marL="457200" lvl="1" indent="0" eaLnBrk="1" hangingPunct="1">
              <a:buNone/>
            </a:pPr>
            <a:endParaRPr lang="hu-HU" sz="2000" dirty="0" smtClean="0"/>
          </a:p>
          <a:p>
            <a:pPr marL="457200" lvl="1" indent="0" eaLnBrk="1" hangingPunct="1">
              <a:buNone/>
            </a:pPr>
            <a:endParaRPr lang="hu-HU" sz="2000" dirty="0"/>
          </a:p>
          <a:p>
            <a:pPr marL="457200" lvl="1" indent="0" eaLnBrk="1" hangingPunct="1">
              <a:buNone/>
            </a:pPr>
            <a:endParaRPr lang="hu-HU" sz="2000" dirty="0" smtClean="0"/>
          </a:p>
          <a:p>
            <a:pPr marL="457200" lvl="1" indent="0" eaLnBrk="1" hangingPunct="1">
              <a:buNone/>
            </a:pPr>
            <a:endParaRPr lang="hu-HU" sz="2000" dirty="0"/>
          </a:p>
          <a:p>
            <a:pPr marL="457200" lvl="1" indent="0" eaLnBrk="1" hangingPunct="1">
              <a:buNone/>
            </a:pPr>
            <a:endParaRPr lang="hu-HU" sz="2000" dirty="0" smtClean="0"/>
          </a:p>
          <a:p>
            <a:pPr marL="457200" lvl="1" indent="0" eaLnBrk="1" hangingPunct="1">
              <a:buNone/>
            </a:pPr>
            <a:endParaRPr lang="hu-HU" sz="2000" dirty="0"/>
          </a:p>
          <a:p>
            <a:pPr marL="457200" lvl="1" indent="0" eaLnBrk="1" hangingPunct="1">
              <a:buNone/>
            </a:pPr>
            <a:endParaRPr lang="hu-HU" sz="2000" dirty="0" smtClean="0"/>
          </a:p>
          <a:p>
            <a:pPr marL="457200" lvl="1" indent="0" eaLnBrk="1" hangingPunct="1">
              <a:buNone/>
            </a:pPr>
            <a:endParaRPr lang="hu-HU" sz="2000" dirty="0"/>
          </a:p>
          <a:p>
            <a:pPr marL="457200" lvl="1" indent="0" eaLnBrk="1" hangingPunct="1">
              <a:buNone/>
            </a:pPr>
            <a:endParaRPr lang="hu-HU" sz="2000" dirty="0" smtClean="0"/>
          </a:p>
          <a:p>
            <a:pPr marL="457200" lvl="1" indent="0" eaLnBrk="1" hangingPunct="1">
              <a:buNone/>
            </a:pPr>
            <a:endParaRPr lang="hu-HU" sz="2000" dirty="0"/>
          </a:p>
          <a:p>
            <a:pPr marL="457200" lvl="1" indent="0" eaLnBrk="1" hangingPunct="1">
              <a:buNone/>
            </a:pPr>
            <a:endParaRPr lang="hu-HU" sz="2000" dirty="0" smtClean="0"/>
          </a:p>
          <a:p>
            <a:pPr marL="457200" lvl="1" indent="0" eaLnBrk="1" hangingPunct="1">
              <a:buNone/>
            </a:pPr>
            <a:endParaRPr lang="hu-HU" sz="2000" dirty="0"/>
          </a:p>
          <a:p>
            <a:pPr marL="457200" lvl="1" indent="0" eaLnBrk="1" hangingPunct="1">
              <a:buNone/>
            </a:pPr>
            <a:endParaRPr lang="hu-HU" sz="2000" dirty="0" smtClean="0"/>
          </a:p>
          <a:p>
            <a:pPr marL="457200" lvl="1" indent="0" eaLnBrk="1" hangingPunct="1">
              <a:buNone/>
            </a:pPr>
            <a:endParaRPr lang="hu-HU" sz="2000" dirty="0"/>
          </a:p>
          <a:p>
            <a:pPr marL="457200" lvl="1" indent="0" eaLnBrk="1" hangingPunct="1">
              <a:buNone/>
            </a:pPr>
            <a:endParaRPr lang="hu-HU" sz="2000" dirty="0" smtClean="0"/>
          </a:p>
          <a:p>
            <a:pPr marL="457200" lvl="1" indent="0" eaLnBrk="1" hangingPunct="1">
              <a:buNone/>
            </a:pPr>
            <a:r>
              <a:rPr lang="hu-HU" sz="2000" dirty="0" smtClean="0"/>
              <a:t>                                                                    </a:t>
            </a:r>
            <a:r>
              <a:rPr lang="hu-HU" sz="1600" dirty="0" smtClean="0"/>
              <a:t>szétszereléshez megfelelő konstrukció</a:t>
            </a:r>
            <a:endParaRPr lang="hu-HU" sz="2000" dirty="0"/>
          </a:p>
          <a:p>
            <a:pPr marL="457200" lvl="1" indent="0" eaLnBrk="1" hangingPunct="1">
              <a:buNone/>
            </a:pPr>
            <a:endParaRPr lang="hu-HU" sz="2000" dirty="0" smtClean="0"/>
          </a:p>
          <a:p>
            <a:pPr marL="457200" lvl="1" indent="0" eaLnBrk="1" hangingPunct="1">
              <a:buNone/>
            </a:pPr>
            <a:endParaRPr lang="hu-HU" sz="2000" dirty="0"/>
          </a:p>
          <a:p>
            <a:pPr marL="457200" lvl="1" indent="0" eaLnBrk="1" hangingPunct="1">
              <a:buNone/>
            </a:pPr>
            <a:endParaRPr lang="hu-HU" sz="2000" dirty="0" smtClean="0"/>
          </a:p>
          <a:p>
            <a:pPr marL="457200" lvl="1" indent="0" eaLnBrk="1" hangingPunct="1">
              <a:buNone/>
            </a:pPr>
            <a:endParaRPr lang="hu-HU" sz="2000" dirty="0"/>
          </a:p>
          <a:p>
            <a:pPr marL="457200" lvl="1" indent="0" eaLnBrk="1" hangingPunct="1">
              <a:buNone/>
            </a:pPr>
            <a:endParaRPr lang="hu-HU" sz="2000" dirty="0" smtClean="0"/>
          </a:p>
          <a:p>
            <a:pPr marL="457200" lvl="1" indent="0" eaLnBrk="1" hangingPunct="1">
              <a:buNone/>
            </a:pPr>
            <a:endParaRPr lang="hu-HU" sz="2000" dirty="0"/>
          </a:p>
          <a:p>
            <a:pPr marL="457200" lvl="1" indent="0" eaLnBrk="1" hangingPunct="1">
              <a:buNone/>
            </a:pPr>
            <a:endParaRPr lang="hu-HU" sz="2000" dirty="0" smtClean="0"/>
          </a:p>
          <a:p>
            <a:pPr marL="457200" lvl="1" indent="0" eaLnBrk="1" hangingPunct="1">
              <a:buNone/>
            </a:pPr>
            <a:endParaRPr lang="hu-HU" sz="2000" dirty="0"/>
          </a:p>
          <a:p>
            <a:pPr marL="457200" lvl="1" indent="0" eaLnBrk="1" hangingPunct="1">
              <a:buNone/>
            </a:pPr>
            <a:endParaRPr lang="hu-HU" sz="2000" dirty="0" smtClean="0"/>
          </a:p>
          <a:p>
            <a:pPr marL="457200" lvl="1" indent="0" eaLnBrk="1" hangingPunct="1">
              <a:buNone/>
            </a:pPr>
            <a:endParaRPr lang="hu-HU" sz="2000" dirty="0"/>
          </a:p>
          <a:p>
            <a:pPr marL="457200" lvl="1" indent="0" eaLnBrk="1" hangingPunct="1">
              <a:buNone/>
            </a:pPr>
            <a:endParaRPr lang="hu-HU" sz="2000" dirty="0" smtClean="0"/>
          </a:p>
          <a:p>
            <a:pPr marL="457200" lvl="1" indent="0" eaLnBrk="1" hangingPunct="1">
              <a:buNone/>
            </a:pPr>
            <a:endParaRPr lang="hu-HU" sz="2000" dirty="0"/>
          </a:p>
          <a:p>
            <a:pPr marL="457200" lvl="1" indent="0" eaLnBrk="1" hangingPunct="1">
              <a:buNone/>
            </a:pPr>
            <a:endParaRPr lang="hu-HU" sz="2000" dirty="0" smtClean="0"/>
          </a:p>
          <a:p>
            <a:pPr lvl="1" eaLnBrk="1" hangingPunct="1"/>
            <a:endParaRPr lang="hu-HU" sz="2000" dirty="0"/>
          </a:p>
          <a:p>
            <a:pPr lvl="1" eaLnBrk="1" hangingPunct="1"/>
            <a:endParaRPr lang="hu-HU" sz="2000" dirty="0" smtClean="0"/>
          </a:p>
          <a:p>
            <a:pPr lvl="1" eaLnBrk="1" hangingPunct="1"/>
            <a:endParaRPr lang="hu-HU" sz="2000" dirty="0"/>
          </a:p>
          <a:p>
            <a:pPr marL="457200" lvl="1" indent="0" eaLnBrk="1" hangingPunct="1">
              <a:buNone/>
            </a:pPr>
            <a:endParaRPr lang="hu-HU" sz="2000" dirty="0" smtClean="0"/>
          </a:p>
          <a:p>
            <a:pPr lvl="1" eaLnBrk="1" hangingPunct="1"/>
            <a:endParaRPr lang="hu-HU" sz="2000" dirty="0"/>
          </a:p>
        </p:txBody>
      </p:sp>
      <p:pic>
        <p:nvPicPr>
          <p:cNvPr id="1026" name="Picture 2" descr="C:\Users\Csaba\Documents\Oktatás\Rajzok\szerelés 00800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7" y="836712"/>
            <a:ext cx="4300087" cy="1984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Csaba\Documents\Oktatás\Rajzok\szerelés 00800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802660"/>
            <a:ext cx="3972324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Csaba\Documents\Oktatás\Rajzok\Szétszereléshez megfelelő konstr.00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038698"/>
            <a:ext cx="3778033" cy="3056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9748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lvl="1" eaLnBrk="1" hangingPunct="1"/>
            <a:r>
              <a:rPr lang="hu-HU" sz="2000" dirty="0"/>
              <a:t>Kisméretű és kistömegű alkatrészek,</a:t>
            </a:r>
          </a:p>
          <a:p>
            <a:pPr lvl="1" eaLnBrk="1" hangingPunct="1"/>
            <a:r>
              <a:rPr lang="hu-HU" sz="2000" dirty="0"/>
              <a:t>Egymástól függetlenül szerelhető részegységek,</a:t>
            </a:r>
          </a:p>
          <a:p>
            <a:pPr lvl="1" eaLnBrk="1" hangingPunct="1"/>
            <a:r>
              <a:rPr lang="hu-HU" sz="2000" dirty="0"/>
              <a:t>Fokozatos kapcsolódás elve</a:t>
            </a:r>
          </a:p>
          <a:p>
            <a:endParaRPr lang="hu-H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240868"/>
            <a:ext cx="3740262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2456892"/>
            <a:ext cx="3540393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00238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/>
          <a:lstStyle/>
          <a:p>
            <a:r>
              <a:rPr lang="hu-HU" sz="2400" dirty="0" smtClean="0"/>
              <a:t>Az ábra előszerelt tengely osztatlan síkú sebességváltó házba történő beszerelési lehetőséget szemléltet.</a:t>
            </a:r>
          </a:p>
          <a:p>
            <a:endParaRPr lang="hu-HU" sz="2400" dirty="0"/>
          </a:p>
          <a:p>
            <a:pPr marL="0" indent="0" algn="ctr">
              <a:buNone/>
            </a:pPr>
            <a:endParaRPr lang="hu-HU" sz="2400" dirty="0" smtClean="0"/>
          </a:p>
          <a:p>
            <a:pPr marL="0" indent="0" algn="ctr">
              <a:buNone/>
            </a:pPr>
            <a:endParaRPr lang="hu-HU" sz="2400" dirty="0"/>
          </a:p>
          <a:p>
            <a:pPr marL="0" indent="0" algn="ctr">
              <a:buNone/>
            </a:pPr>
            <a:endParaRPr lang="hu-HU" sz="2400" dirty="0"/>
          </a:p>
        </p:txBody>
      </p:sp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083169"/>
            <a:ext cx="4619188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0098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pPr lvl="1" eaLnBrk="1" hangingPunct="1"/>
            <a:r>
              <a:rPr lang="hu-HU" sz="2000" smtClean="0"/>
              <a:t>A rögzítő elemekhez való könnyű hozzáférés</a:t>
            </a:r>
          </a:p>
          <a:p>
            <a:pPr lvl="1" eaLnBrk="1" hangingPunct="1">
              <a:buFont typeface="Arial" charset="0"/>
              <a:buNone/>
            </a:pPr>
            <a:endParaRPr lang="hu-HU" sz="2400" smtClean="0"/>
          </a:p>
          <a:p>
            <a:pPr lvl="1" eaLnBrk="1" hangingPunct="1">
              <a:buFont typeface="Arial" charset="0"/>
              <a:buNone/>
            </a:pPr>
            <a:endParaRPr lang="hu-HU" sz="2400" smtClean="0"/>
          </a:p>
          <a:p>
            <a:pPr lvl="1" eaLnBrk="1" hangingPunct="1">
              <a:buFont typeface="Arial" charset="0"/>
              <a:buNone/>
            </a:pPr>
            <a:endParaRPr lang="hu-HU" sz="2400" smtClean="0"/>
          </a:p>
          <a:p>
            <a:pPr lvl="1" eaLnBrk="1" hangingPunct="1">
              <a:buFont typeface="Arial" charset="0"/>
              <a:buNone/>
            </a:pPr>
            <a:endParaRPr lang="hu-HU" sz="2400" smtClean="0"/>
          </a:p>
          <a:p>
            <a:pPr lvl="1" eaLnBrk="1" hangingPunct="1">
              <a:buFont typeface="Arial" charset="0"/>
              <a:buNone/>
            </a:pPr>
            <a:endParaRPr lang="hu-HU" sz="2400" smtClean="0"/>
          </a:p>
          <a:p>
            <a:pPr lvl="1" eaLnBrk="1" hangingPunct="1">
              <a:buFont typeface="Arial" charset="0"/>
              <a:buNone/>
            </a:pPr>
            <a:endParaRPr lang="hu-HU" sz="2400" smtClean="0"/>
          </a:p>
          <a:p>
            <a:pPr lvl="1" eaLnBrk="1" hangingPunct="1">
              <a:buFont typeface="Arial" charset="0"/>
              <a:buNone/>
            </a:pPr>
            <a:endParaRPr lang="hu-HU" sz="2400" smtClean="0"/>
          </a:p>
          <a:p>
            <a:pPr lvl="1" eaLnBrk="1" hangingPunct="1"/>
            <a:r>
              <a:rPr lang="hu-HU" sz="2000" smtClean="0"/>
              <a:t>A szétszerelés megkönnyítése</a:t>
            </a:r>
          </a:p>
          <a:p>
            <a:pPr lvl="1" eaLnBrk="1" hangingPunct="1"/>
            <a:endParaRPr lang="hu-HU" sz="2400" smtClean="0"/>
          </a:p>
          <a:p>
            <a:pPr lvl="1" eaLnBrk="1" hangingPunct="1">
              <a:buFont typeface="Arial" charset="0"/>
              <a:buNone/>
            </a:pPr>
            <a:endParaRPr lang="hu-HU" sz="2400" smtClean="0"/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714375"/>
            <a:ext cx="3871913" cy="309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3188" y="4643438"/>
            <a:ext cx="3929062" cy="166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pPr lvl="1" eaLnBrk="1" hangingPunct="1"/>
            <a:r>
              <a:rPr lang="hu-HU" sz="2000" dirty="0" smtClean="0"/>
              <a:t>Illesztési felületek minimuma,</a:t>
            </a:r>
          </a:p>
          <a:p>
            <a:pPr lvl="1" eaLnBrk="1" hangingPunct="1"/>
            <a:r>
              <a:rPr lang="hu-HU" sz="2000" dirty="0" smtClean="0"/>
              <a:t>Rövid méretláncok vagy kompenzáló tag,</a:t>
            </a:r>
          </a:p>
          <a:p>
            <a:pPr lvl="1" eaLnBrk="1" hangingPunct="1"/>
            <a:r>
              <a:rPr lang="hu-HU" sz="2000" dirty="0" smtClean="0"/>
              <a:t>Méretláncok helyes kialakítása,</a:t>
            </a:r>
          </a:p>
          <a:p>
            <a:pPr lvl="1" eaLnBrk="1" hangingPunct="1"/>
            <a:r>
              <a:rPr lang="hu-HU" sz="2000" dirty="0" smtClean="0"/>
              <a:t>Gazdaságos kötések, gyorskötések (szerelő  munkák kb. 20 %-a rögzítési művelet),</a:t>
            </a:r>
          </a:p>
          <a:p>
            <a:pPr lvl="1" eaLnBrk="1" hangingPunct="1"/>
            <a:r>
              <a:rPr lang="hu-HU" sz="2000" dirty="0" smtClean="0"/>
              <a:t>Építőszekrény elv,</a:t>
            </a:r>
          </a:p>
          <a:p>
            <a:pPr lvl="1" eaLnBrk="1" hangingPunct="1"/>
            <a:r>
              <a:rPr lang="hu-HU" sz="2000" dirty="0" smtClean="0"/>
              <a:t>(</a:t>
            </a:r>
            <a:r>
              <a:rPr lang="hu-HU" sz="2000" i="1" dirty="0" smtClean="0"/>
              <a:t>Alkatrészgyártás az alkatrészgyártó bázison fejeződjön be</a:t>
            </a:r>
            <a:r>
              <a:rPr lang="hu-HU" sz="2000" dirty="0" smtClean="0"/>
              <a:t>),</a:t>
            </a:r>
          </a:p>
          <a:p>
            <a:pPr lvl="1" eaLnBrk="1" hangingPunct="1"/>
            <a:r>
              <a:rPr lang="hu-HU" sz="2000" dirty="0" smtClean="0"/>
              <a:t>Megfelelő anyagminőségek választása (korrózió),</a:t>
            </a:r>
          </a:p>
          <a:p>
            <a:pPr lvl="1" eaLnBrk="1" hangingPunct="1"/>
            <a:r>
              <a:rPr lang="hu-HU" sz="2000" dirty="0" smtClean="0"/>
              <a:t>Konstruktőr és technológus szoros együttműködése,</a:t>
            </a:r>
          </a:p>
          <a:p>
            <a:pPr lvl="1" eaLnBrk="1" hangingPunct="1"/>
            <a:r>
              <a:rPr lang="hu-HU" sz="2000" dirty="0" smtClean="0"/>
              <a:t>Alkatrészek tájolhatósága</a:t>
            </a:r>
          </a:p>
          <a:p>
            <a:pPr lvl="1" eaLnBrk="1" hangingPunct="1"/>
            <a:endParaRPr lang="hu-HU" sz="2000" dirty="0" smtClean="0"/>
          </a:p>
        </p:txBody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38" y="4286250"/>
            <a:ext cx="338455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artalom helye 2"/>
          <p:cNvSpPr>
            <a:spLocks noGrp="1"/>
          </p:cNvSpPr>
          <p:nvPr>
            <p:ph idx="1"/>
          </p:nvPr>
        </p:nvSpPr>
        <p:spPr>
          <a:xfrm>
            <a:off x="457200" y="214313"/>
            <a:ext cx="8258175" cy="5911850"/>
          </a:xfrm>
        </p:spPr>
        <p:txBody>
          <a:bodyPr/>
          <a:lstStyle/>
          <a:p>
            <a:pPr eaLnBrk="1" hangingPunct="1"/>
            <a:r>
              <a:rPr lang="hu-HU" sz="2400" smtClean="0"/>
              <a:t>Szerelési idő a tömeg és a bonyolultság függvénye</a:t>
            </a:r>
          </a:p>
          <a:p>
            <a:pPr lvl="1" eaLnBrk="1" hangingPunct="1"/>
            <a:r>
              <a:rPr lang="hu-HU" sz="2000" smtClean="0"/>
              <a:t>Tömeg szerint</a:t>
            </a:r>
          </a:p>
          <a:p>
            <a:pPr lvl="3" eaLnBrk="1" hangingPunct="1"/>
            <a:r>
              <a:rPr lang="hu-HU" smtClean="0"/>
              <a:t>Igen kis tömeg – hosszú szerelési idő,</a:t>
            </a:r>
          </a:p>
          <a:p>
            <a:pPr lvl="3" eaLnBrk="1" hangingPunct="1"/>
            <a:r>
              <a:rPr lang="hu-HU" smtClean="0"/>
              <a:t>0,3 – 3 kg fél kézzel jól szerelhető,</a:t>
            </a:r>
          </a:p>
          <a:p>
            <a:pPr lvl="3" eaLnBrk="1" hangingPunct="1"/>
            <a:r>
              <a:rPr lang="hu-HU" smtClean="0"/>
              <a:t>3 – 15 kg kézi mozgatás, de hosszabb szerelési idő,</a:t>
            </a:r>
          </a:p>
          <a:p>
            <a:pPr lvl="3" eaLnBrk="1" hangingPunct="1"/>
            <a:r>
              <a:rPr lang="hu-HU" smtClean="0"/>
              <a:t>15 kg felett gépi mozgatás szükséges.</a:t>
            </a:r>
          </a:p>
          <a:p>
            <a:pPr eaLnBrk="1" hangingPunct="1"/>
            <a:endParaRPr lang="hu-HU" sz="2400" smtClean="0"/>
          </a:p>
          <a:p>
            <a:pPr eaLnBrk="1" hangingPunct="1"/>
            <a:endParaRPr lang="hu-HU" sz="2400" smtClean="0"/>
          </a:p>
          <a:p>
            <a:pPr eaLnBrk="1" hangingPunct="1"/>
            <a:r>
              <a:rPr lang="hu-HU" sz="2400" smtClean="0"/>
              <a:t>Adott alkatrész szerelési ideje</a:t>
            </a:r>
          </a:p>
          <a:p>
            <a:pPr lvl="3" eaLnBrk="1" hangingPunct="1">
              <a:buFont typeface="Arial" charset="0"/>
              <a:buNone/>
            </a:pPr>
            <a:r>
              <a:rPr lang="hu-HU" smtClean="0"/>
              <a:t>   t</a:t>
            </a:r>
            <a:r>
              <a:rPr lang="hu-HU" baseline="-25000" smtClean="0"/>
              <a:t>i</a:t>
            </a:r>
            <a:r>
              <a:rPr lang="hu-HU" smtClean="0"/>
              <a:t> = f (m</a:t>
            </a:r>
            <a:r>
              <a:rPr lang="hu-HU" baseline="-25000" smtClean="0"/>
              <a:t>i</a:t>
            </a:r>
            <a:r>
              <a:rPr lang="hu-HU" smtClean="0"/>
              <a:t>, B</a:t>
            </a:r>
            <a:r>
              <a:rPr lang="hu-HU" baseline="-25000" smtClean="0"/>
              <a:t>i</a:t>
            </a:r>
            <a:r>
              <a:rPr lang="hu-HU" smtClean="0"/>
              <a:t>)</a:t>
            </a:r>
            <a:endParaRPr lang="hu-HU" sz="2400" smtClean="0"/>
          </a:p>
          <a:p>
            <a:pPr eaLnBrk="1" hangingPunct="1"/>
            <a:r>
              <a:rPr lang="hu-HU" sz="2400" smtClean="0"/>
              <a:t>Bázisalkatrész</a:t>
            </a:r>
          </a:p>
          <a:p>
            <a:pPr eaLnBrk="1" hangingPunct="1"/>
            <a:r>
              <a:rPr lang="hu-HU" sz="2400" smtClean="0"/>
              <a:t>Gyártmány szerelési időszükséglete:</a:t>
            </a:r>
          </a:p>
          <a:p>
            <a:pPr eaLnBrk="1" hangingPunct="1">
              <a:buFont typeface="Arial" charset="0"/>
              <a:buNone/>
            </a:pPr>
            <a:r>
              <a:rPr lang="hu-HU" sz="2400" smtClean="0"/>
              <a:t>		               </a:t>
            </a:r>
            <a:r>
              <a:rPr lang="hu-HU" sz="2400" baseline="-25000" smtClean="0"/>
              <a:t>n</a:t>
            </a:r>
          </a:p>
          <a:p>
            <a:pPr lvl="3" eaLnBrk="1" hangingPunct="1">
              <a:spcBef>
                <a:spcPct val="0"/>
              </a:spcBef>
              <a:buFont typeface="Arial" charset="0"/>
              <a:buNone/>
            </a:pPr>
            <a:r>
              <a:rPr lang="hu-HU" smtClean="0"/>
              <a:t>t</a:t>
            </a:r>
            <a:r>
              <a:rPr lang="hu-HU" baseline="-25000" smtClean="0"/>
              <a:t>gy</a:t>
            </a:r>
            <a:r>
              <a:rPr lang="hu-HU" smtClean="0"/>
              <a:t>  =  </a:t>
            </a:r>
            <a:r>
              <a:rPr lang="el-GR" smtClean="0"/>
              <a:t>Σ</a:t>
            </a:r>
            <a:r>
              <a:rPr lang="hu-HU" smtClean="0"/>
              <a:t>  f (m</a:t>
            </a:r>
            <a:r>
              <a:rPr lang="hu-HU" baseline="-25000" smtClean="0"/>
              <a:t>i</a:t>
            </a:r>
            <a:r>
              <a:rPr lang="hu-HU" smtClean="0"/>
              <a:t>, B</a:t>
            </a:r>
            <a:r>
              <a:rPr lang="hu-HU" baseline="-25000" smtClean="0"/>
              <a:t>i</a:t>
            </a:r>
            <a:r>
              <a:rPr lang="hu-HU" smtClean="0"/>
              <a:t>) </a:t>
            </a:r>
          </a:p>
          <a:p>
            <a:pPr lvl="3" eaLnBrk="1" hangingPunct="1">
              <a:spcBef>
                <a:spcPct val="0"/>
              </a:spcBef>
              <a:buFont typeface="Arial" charset="0"/>
              <a:buNone/>
            </a:pPr>
            <a:r>
              <a:rPr lang="hu-HU" smtClean="0"/>
              <a:t>         </a:t>
            </a:r>
            <a:r>
              <a:rPr lang="hu-HU" baseline="30000" smtClean="0"/>
              <a:t>i = 2</a:t>
            </a:r>
          </a:p>
        </p:txBody>
      </p:sp>
      <p:pic>
        <p:nvPicPr>
          <p:cNvPr id="1843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38" y="2143125"/>
            <a:ext cx="2181225" cy="192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00" y="4214813"/>
            <a:ext cx="2490788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pPr eaLnBrk="1" hangingPunct="1"/>
            <a:r>
              <a:rPr lang="hu-HU" sz="2400" smtClean="0"/>
              <a:t>Alkatrészek bonyolultságának osztályozása</a:t>
            </a:r>
          </a:p>
          <a:p>
            <a:pPr eaLnBrk="1" hangingPunct="1"/>
            <a:endParaRPr lang="hu-HU" sz="2400" smtClean="0"/>
          </a:p>
          <a:p>
            <a:pPr eaLnBrk="1" hangingPunct="1"/>
            <a:endParaRPr lang="hu-HU" sz="2400" smtClean="0"/>
          </a:p>
          <a:p>
            <a:pPr eaLnBrk="1" hangingPunct="1"/>
            <a:endParaRPr lang="hu-HU" sz="2400" smtClean="0"/>
          </a:p>
          <a:p>
            <a:pPr eaLnBrk="1" hangingPunct="1"/>
            <a:endParaRPr lang="hu-HU" sz="2400" smtClean="0"/>
          </a:p>
          <a:p>
            <a:pPr eaLnBrk="1" hangingPunct="1"/>
            <a:endParaRPr lang="hu-HU" sz="2400" smtClean="0"/>
          </a:p>
          <a:p>
            <a:pPr eaLnBrk="1" hangingPunct="1"/>
            <a:endParaRPr lang="hu-HU" sz="2400" smtClean="0"/>
          </a:p>
          <a:p>
            <a:pPr eaLnBrk="1" hangingPunct="1"/>
            <a:endParaRPr lang="hu-HU" sz="2400" smtClean="0"/>
          </a:p>
          <a:p>
            <a:pPr eaLnBrk="1" hangingPunct="1">
              <a:buFont typeface="Arial" charset="0"/>
              <a:buNone/>
            </a:pPr>
            <a:endParaRPr lang="hu-HU" sz="2400" smtClean="0"/>
          </a:p>
          <a:p>
            <a:pPr eaLnBrk="1" hangingPunct="1"/>
            <a:r>
              <a:rPr lang="hu-HU" sz="2400" smtClean="0"/>
              <a:t>Új gyártmány szerelési idejének tervezése</a:t>
            </a:r>
          </a:p>
          <a:p>
            <a:pPr lvl="1" eaLnBrk="1" hangingPunct="1"/>
            <a:r>
              <a:rPr lang="hu-HU" sz="2000" smtClean="0"/>
              <a:t>Ahol k</a:t>
            </a:r>
            <a:r>
              <a:rPr lang="hu-HU" sz="1600" baseline="-25000" smtClean="0"/>
              <a:t>m</a:t>
            </a:r>
            <a:r>
              <a:rPr lang="hu-HU" sz="2000" smtClean="0"/>
              <a:t> és k</a:t>
            </a:r>
            <a:r>
              <a:rPr lang="hu-HU" sz="1600" baseline="-25000" smtClean="0"/>
              <a:t>b</a:t>
            </a:r>
            <a:r>
              <a:rPr lang="hu-HU" sz="2000" smtClean="0"/>
              <a:t> = 0,8 – 1,2</a:t>
            </a:r>
          </a:p>
          <a:p>
            <a:pPr lvl="1" eaLnBrk="1" hangingPunct="1">
              <a:buFont typeface="Arial" charset="0"/>
              <a:buNone/>
            </a:pPr>
            <a:r>
              <a:rPr lang="hu-HU" sz="2000" smtClean="0"/>
              <a:t>		            t</a:t>
            </a:r>
            <a:r>
              <a:rPr lang="hu-HU" sz="2000" baseline="-25000" smtClean="0"/>
              <a:t>új</a:t>
            </a:r>
            <a:r>
              <a:rPr lang="hu-HU" sz="2000" smtClean="0"/>
              <a:t> = t</a:t>
            </a:r>
            <a:r>
              <a:rPr lang="hu-HU" sz="2000" baseline="-25000" smtClean="0"/>
              <a:t>1</a:t>
            </a:r>
            <a:r>
              <a:rPr lang="hu-HU" sz="2000" smtClean="0"/>
              <a:t>k</a:t>
            </a:r>
            <a:r>
              <a:rPr lang="hu-HU" sz="2000" baseline="-25000" smtClean="0"/>
              <a:t>m</a:t>
            </a:r>
            <a:r>
              <a:rPr lang="hu-HU" sz="2000" smtClean="0"/>
              <a:t>, </a:t>
            </a:r>
          </a:p>
          <a:p>
            <a:pPr lvl="1" eaLnBrk="1" hangingPunct="1">
              <a:buFont typeface="Arial" charset="0"/>
              <a:buNone/>
            </a:pPr>
            <a:r>
              <a:rPr lang="hu-HU" sz="2000" smtClean="0"/>
              <a:t>		            t</a:t>
            </a:r>
            <a:r>
              <a:rPr lang="hu-HU" sz="2000" baseline="-25000" smtClean="0"/>
              <a:t>új</a:t>
            </a:r>
            <a:r>
              <a:rPr lang="hu-HU" sz="2000" smtClean="0"/>
              <a:t> = t</a:t>
            </a:r>
            <a:r>
              <a:rPr lang="hu-HU" sz="2000" baseline="-25000" smtClean="0"/>
              <a:t>1</a:t>
            </a:r>
            <a:r>
              <a:rPr lang="hu-HU" sz="2000" smtClean="0"/>
              <a:t>k</a:t>
            </a:r>
            <a:r>
              <a:rPr lang="hu-HU" sz="2000" baseline="-25000" smtClean="0"/>
              <a:t>b</a:t>
            </a:r>
            <a:r>
              <a:rPr lang="hu-HU" sz="2000" smtClean="0"/>
              <a:t>,  </a:t>
            </a:r>
          </a:p>
          <a:p>
            <a:pPr lvl="1" eaLnBrk="1" hangingPunct="1">
              <a:buFont typeface="Arial" charset="0"/>
              <a:buNone/>
            </a:pPr>
            <a:r>
              <a:rPr lang="hu-HU" sz="2000" smtClean="0"/>
              <a:t>		            t</a:t>
            </a:r>
            <a:r>
              <a:rPr lang="hu-HU" sz="2000" baseline="-25000" smtClean="0"/>
              <a:t>új</a:t>
            </a:r>
            <a:r>
              <a:rPr lang="hu-HU" sz="2000" smtClean="0"/>
              <a:t> = t</a:t>
            </a:r>
            <a:r>
              <a:rPr lang="hu-HU" sz="2000" baseline="-25000" smtClean="0"/>
              <a:t>1</a:t>
            </a:r>
            <a:r>
              <a:rPr lang="hu-HU" sz="2000" smtClean="0"/>
              <a:t>k</a:t>
            </a:r>
            <a:r>
              <a:rPr lang="hu-HU" sz="2000" baseline="-25000" smtClean="0"/>
              <a:t>m</a:t>
            </a:r>
            <a:r>
              <a:rPr lang="hu-HU" sz="2000" smtClean="0"/>
              <a:t>k</a:t>
            </a:r>
            <a:r>
              <a:rPr lang="hu-HU" sz="2000" baseline="-25000" smtClean="0"/>
              <a:t>b</a:t>
            </a:r>
            <a:r>
              <a:rPr lang="hu-HU" sz="2000" smtClean="0"/>
              <a:t>     </a:t>
            </a:r>
          </a:p>
          <a:p>
            <a:pPr eaLnBrk="1" hangingPunct="1"/>
            <a:endParaRPr lang="hu-HU" sz="2400" smtClean="0"/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88" y="1000125"/>
            <a:ext cx="3514725" cy="317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artalom helye 8"/>
          <p:cNvSpPr>
            <a:spLocks noGrp="1"/>
          </p:cNvSpPr>
          <p:nvPr>
            <p:ph idx="1"/>
          </p:nvPr>
        </p:nvSpPr>
        <p:spPr>
          <a:xfrm>
            <a:off x="457200" y="285750"/>
            <a:ext cx="8258175" cy="5840413"/>
          </a:xfrm>
        </p:spPr>
        <p:txBody>
          <a:bodyPr/>
          <a:lstStyle/>
          <a:p>
            <a:pPr eaLnBrk="1" hangingPunct="1"/>
            <a:r>
              <a:rPr lang="hu-HU" sz="2400" b="1" dirty="0" smtClean="0"/>
              <a:t>Méretláncok kialakítása</a:t>
            </a:r>
          </a:p>
          <a:p>
            <a:pPr eaLnBrk="1" hangingPunct="1"/>
            <a:r>
              <a:rPr lang="hu-HU" sz="2400" dirty="0" smtClean="0"/>
              <a:t>Technológusi feladat a gyártási és szerelési tűrések meghatározása</a:t>
            </a:r>
          </a:p>
          <a:p>
            <a:pPr eaLnBrk="1" hangingPunct="1"/>
            <a:r>
              <a:rPr lang="hu-HU" sz="2400" dirty="0" smtClean="0"/>
              <a:t>A szerelés lehet</a:t>
            </a:r>
          </a:p>
          <a:p>
            <a:pPr lvl="1" eaLnBrk="1" hangingPunct="1"/>
            <a:r>
              <a:rPr lang="hu-HU" sz="2000" dirty="0" smtClean="0"/>
              <a:t>Feltételhez kötött,</a:t>
            </a:r>
          </a:p>
          <a:p>
            <a:pPr lvl="1" eaLnBrk="1" hangingPunct="1"/>
            <a:r>
              <a:rPr lang="hu-HU" sz="2000" dirty="0" smtClean="0"/>
              <a:t>Feltételhez nem kötött.</a:t>
            </a:r>
          </a:p>
          <a:p>
            <a:pPr algn="just" eaLnBrk="1" hangingPunct="1"/>
            <a:r>
              <a:rPr lang="hu-HU" sz="2400" dirty="0" smtClean="0"/>
              <a:t>Méretlánc definíciója: méretlánc az a meghatározott sorrendben önmagába visszatérő méretsor, mely azoknak az alkatrészeknek a felületeit vagy tengelyeit köti össze, melyek kölcsönös helyzetét meg kell határozni. </a:t>
            </a:r>
          </a:p>
          <a:p>
            <a:pPr algn="just" eaLnBrk="1" hangingPunct="1"/>
            <a:r>
              <a:rPr lang="hu-HU" sz="2400" dirty="0" smtClean="0"/>
              <a:t>A méretlánc szerkezete: kiinduló méret, melyet a szerelés során biztosítani kell. A méretlánc két méretsorból áll </a:t>
            </a:r>
            <a:r>
              <a:rPr lang="hu-HU" sz="2400" dirty="0"/>
              <a:t>(kiinduló </a:t>
            </a:r>
            <a:r>
              <a:rPr lang="hu-HU" sz="2400" dirty="0" smtClean="0"/>
              <a:t>ág</a:t>
            </a:r>
            <a:r>
              <a:rPr lang="hu-HU" sz="2400" dirty="0"/>
              <a:t> és visszatérő vagy </a:t>
            </a:r>
            <a:r>
              <a:rPr lang="hu-HU" sz="2400" dirty="0" smtClean="0"/>
              <a:t>záró ág), melyek a legpontosabb gyártás esetén sem azonosak, a kettő között mindig lesz eltérés (</a:t>
            </a:r>
            <a:r>
              <a:rPr lang="el-GR" sz="2400" dirty="0" smtClean="0"/>
              <a:t>Δ</a:t>
            </a:r>
            <a:r>
              <a:rPr lang="hu-HU" sz="2400" dirty="0" smtClean="0"/>
              <a:t>A), amit túlfedésnek vagy hézagnak neveznek.  </a:t>
            </a:r>
          </a:p>
          <a:p>
            <a:pPr marL="0" indent="0" algn="just" eaLnBrk="1" hangingPunct="1">
              <a:buNone/>
            </a:pPr>
            <a:endParaRPr lang="hu-H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r>
              <a:rPr lang="hu-HU" sz="2400" dirty="0" smtClean="0"/>
              <a:t>A méretláncba tartozó tagok az ABC valamelyik betűjével jelölhetők és lábindexként kell odaírni a méret sorszámát. Egy méretláncba tartozó méreteket csak azonos betűvel, de eltérő lábindexszel szabad jelölni.</a:t>
            </a:r>
            <a:endParaRPr lang="hu-HU" sz="24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9333" y="2564904"/>
            <a:ext cx="5388169" cy="3153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435547"/>
            <a:ext cx="2143125" cy="126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933056"/>
            <a:ext cx="1552575" cy="222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868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artalom helye 2"/>
          <p:cNvSpPr>
            <a:spLocks noGrp="1"/>
          </p:cNvSpPr>
          <p:nvPr>
            <p:ph idx="1"/>
          </p:nvPr>
        </p:nvSpPr>
        <p:spPr>
          <a:xfrm>
            <a:off x="428625" y="428625"/>
            <a:ext cx="8229600" cy="5840413"/>
          </a:xfrm>
        </p:spPr>
        <p:txBody>
          <a:bodyPr/>
          <a:lstStyle/>
          <a:p>
            <a:pPr eaLnBrk="1" hangingPunct="1"/>
            <a:r>
              <a:rPr lang="hu-HU" sz="2000" dirty="0" smtClean="0"/>
              <a:t>Méretláncok csoportosíthatósága</a:t>
            </a:r>
          </a:p>
          <a:p>
            <a:pPr lvl="1" eaLnBrk="1" hangingPunct="1"/>
            <a:r>
              <a:rPr lang="hu-HU" sz="1600" dirty="0" smtClean="0"/>
              <a:t>Kapcsolódás szerint</a:t>
            </a:r>
          </a:p>
          <a:p>
            <a:pPr lvl="2" eaLnBrk="1" hangingPunct="1"/>
            <a:r>
              <a:rPr lang="hu-HU" sz="1200" dirty="0" smtClean="0"/>
              <a:t>Párhuzamos    - egy vagy több közös tag,</a:t>
            </a:r>
          </a:p>
          <a:p>
            <a:pPr lvl="2" eaLnBrk="1" hangingPunct="1"/>
            <a:r>
              <a:rPr lang="hu-HU" sz="1200" dirty="0" smtClean="0"/>
              <a:t>Soros              - minden tag az előző bázisára épül,</a:t>
            </a:r>
          </a:p>
          <a:p>
            <a:pPr lvl="2" eaLnBrk="1" hangingPunct="1"/>
            <a:r>
              <a:rPr lang="hu-HU" sz="1200" dirty="0" smtClean="0"/>
              <a:t>Vegyes           -  a fentiek kombinációja</a:t>
            </a:r>
          </a:p>
          <a:p>
            <a:pPr lvl="2" eaLnBrk="1" hangingPunct="1"/>
            <a:endParaRPr lang="hu-HU" sz="1200" dirty="0" smtClean="0"/>
          </a:p>
          <a:p>
            <a:pPr lvl="2" eaLnBrk="1" hangingPunct="1"/>
            <a:endParaRPr lang="hu-HU" sz="1200" dirty="0" smtClean="0"/>
          </a:p>
          <a:p>
            <a:pPr lvl="2" eaLnBrk="1" hangingPunct="1"/>
            <a:endParaRPr lang="hu-HU" sz="1200" dirty="0" smtClean="0"/>
          </a:p>
          <a:p>
            <a:pPr lvl="2" eaLnBrk="1" hangingPunct="1"/>
            <a:endParaRPr lang="hu-HU" sz="1200" dirty="0" smtClean="0"/>
          </a:p>
          <a:p>
            <a:pPr lvl="2" eaLnBrk="1" hangingPunct="1"/>
            <a:endParaRPr lang="hu-HU" sz="1200" dirty="0" smtClean="0"/>
          </a:p>
          <a:p>
            <a:pPr lvl="2" eaLnBrk="1" hangingPunct="1"/>
            <a:endParaRPr lang="hu-HU" sz="1200" dirty="0" smtClean="0"/>
          </a:p>
          <a:p>
            <a:pPr lvl="2" eaLnBrk="1" hangingPunct="1"/>
            <a:endParaRPr lang="hu-HU" sz="1200" dirty="0" smtClean="0"/>
          </a:p>
          <a:p>
            <a:pPr lvl="1" eaLnBrk="1" hangingPunct="1">
              <a:buFontTx/>
              <a:buChar char="-"/>
            </a:pPr>
            <a:r>
              <a:rPr lang="hu-HU" sz="1600" dirty="0" smtClean="0"/>
              <a:t>Térbeli elhelyezkedésük szerint</a:t>
            </a:r>
          </a:p>
          <a:p>
            <a:pPr lvl="2" eaLnBrk="1" hangingPunct="1">
              <a:buFontTx/>
              <a:buChar char="-"/>
            </a:pPr>
            <a:r>
              <a:rPr lang="hu-HU" sz="1200" dirty="0" smtClean="0"/>
              <a:t>Síkbeli,</a:t>
            </a:r>
          </a:p>
          <a:p>
            <a:pPr lvl="2" eaLnBrk="1" hangingPunct="1">
              <a:buFontTx/>
              <a:buChar char="-"/>
            </a:pPr>
            <a:r>
              <a:rPr lang="hu-HU" sz="1200" dirty="0" smtClean="0"/>
              <a:t>Térbeli,</a:t>
            </a:r>
          </a:p>
          <a:p>
            <a:pPr lvl="2" eaLnBrk="1" hangingPunct="1">
              <a:buFontTx/>
              <a:buChar char="-"/>
            </a:pPr>
            <a:r>
              <a:rPr lang="hu-HU" sz="1200" dirty="0" smtClean="0"/>
              <a:t>Szög méretlánc.</a:t>
            </a:r>
          </a:p>
        </p:txBody>
      </p:sp>
      <p:pic>
        <p:nvPicPr>
          <p:cNvPr id="21507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3" y="1071563"/>
            <a:ext cx="3084512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88" y="4368800"/>
            <a:ext cx="3000375" cy="185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4143375"/>
            <a:ext cx="366395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artalom helye 2"/>
          <p:cNvSpPr>
            <a:spLocks noGrp="1"/>
          </p:cNvSpPr>
          <p:nvPr>
            <p:ph idx="1"/>
          </p:nvPr>
        </p:nvSpPr>
        <p:spPr>
          <a:xfrm>
            <a:off x="457200" y="214313"/>
            <a:ext cx="8229600" cy="5911850"/>
          </a:xfrm>
        </p:spPr>
        <p:txBody>
          <a:bodyPr/>
          <a:lstStyle/>
          <a:p>
            <a:pPr eaLnBrk="1" hangingPunct="1"/>
            <a:r>
              <a:rPr lang="hu-HU" sz="2400" dirty="0" smtClean="0"/>
              <a:t>Síkbeli méretlánc tagolódása</a:t>
            </a:r>
          </a:p>
          <a:p>
            <a:pPr lvl="1" eaLnBrk="1" hangingPunct="1"/>
            <a:r>
              <a:rPr lang="hu-HU" sz="2000" dirty="0" smtClean="0"/>
              <a:t>Lineáris</a:t>
            </a:r>
          </a:p>
          <a:p>
            <a:pPr lvl="2" eaLnBrk="1" hangingPunct="1"/>
            <a:r>
              <a:rPr lang="hu-HU" sz="1600" dirty="0" smtClean="0"/>
              <a:t>összetevő tagok	- növelő tagok</a:t>
            </a:r>
          </a:p>
          <a:p>
            <a:pPr lvl="2" eaLnBrk="1" hangingPunct="1">
              <a:buFont typeface="Arial" charset="0"/>
              <a:buNone/>
            </a:pPr>
            <a:r>
              <a:rPr lang="hu-HU" sz="1600" dirty="0" smtClean="0"/>
              <a:t>                                    - csökkentő tagok</a:t>
            </a:r>
          </a:p>
          <a:p>
            <a:pPr lvl="2" eaLnBrk="1" hangingPunct="1"/>
            <a:r>
              <a:rPr lang="hu-HU" sz="1600" dirty="0" smtClean="0"/>
              <a:t>eredő tag (</a:t>
            </a:r>
            <a:r>
              <a:rPr lang="el-GR" sz="1600" dirty="0" smtClean="0"/>
              <a:t>Δ</a:t>
            </a:r>
            <a:r>
              <a:rPr lang="hu-HU" sz="1600" dirty="0" smtClean="0"/>
              <a:t>A)</a:t>
            </a:r>
          </a:p>
          <a:p>
            <a:pPr lvl="1" eaLnBrk="1" hangingPunct="1"/>
            <a:r>
              <a:rPr lang="hu-HU" sz="2000" dirty="0" smtClean="0"/>
              <a:t>Nem lineáris</a:t>
            </a:r>
          </a:p>
          <a:p>
            <a:pPr lvl="2" eaLnBrk="1" hangingPunct="1">
              <a:buFont typeface="Arial" charset="0"/>
              <a:buNone/>
            </a:pPr>
            <a:r>
              <a:rPr lang="hu-HU" dirty="0" smtClean="0"/>
              <a:t>									</a:t>
            </a:r>
          </a:p>
          <a:p>
            <a:pPr lvl="2" eaLnBrk="1" hangingPunct="1"/>
            <a:endParaRPr lang="hu-HU" dirty="0" smtClean="0"/>
          </a:p>
          <a:p>
            <a:pPr lvl="2" eaLnBrk="1" hangingPunct="1">
              <a:buFont typeface="Arial" charset="0"/>
              <a:buNone/>
            </a:pPr>
            <a:r>
              <a:rPr lang="hu-HU" dirty="0" smtClean="0"/>
              <a:t>																													</a:t>
            </a:r>
          </a:p>
          <a:p>
            <a:pPr lvl="2" eaLnBrk="1" hangingPunct="1"/>
            <a:endParaRPr lang="hu-HU" dirty="0" smtClean="0"/>
          </a:p>
          <a:p>
            <a:pPr lvl="2" eaLnBrk="1" hangingPunct="1"/>
            <a:endParaRPr lang="hu-HU" dirty="0" smtClean="0"/>
          </a:p>
          <a:p>
            <a:pPr lvl="2" eaLnBrk="1" hangingPunct="1">
              <a:buFont typeface="Arial" charset="0"/>
              <a:buNone/>
            </a:pPr>
            <a:r>
              <a:rPr lang="hu-HU" dirty="0" smtClean="0"/>
              <a:t>	</a:t>
            </a:r>
          </a:p>
        </p:txBody>
      </p:sp>
      <p:pic>
        <p:nvPicPr>
          <p:cNvPr id="2253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63" y="2500313"/>
            <a:ext cx="3286125" cy="369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2051" y="404664"/>
            <a:ext cx="4006850" cy="340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6239594"/>
          </a:xfrm>
        </p:spPr>
        <p:txBody>
          <a:bodyPr/>
          <a:lstStyle/>
          <a:p>
            <a:pPr eaLnBrk="1" hangingPunct="1"/>
            <a:r>
              <a:rPr lang="hu-HU" sz="2400" dirty="0" smtClean="0"/>
              <a:t>Méretláncokkal kapcsolatos elemzések céljai</a:t>
            </a:r>
          </a:p>
          <a:p>
            <a:pPr lvl="1" eaLnBrk="1" hangingPunct="1"/>
            <a:r>
              <a:rPr lang="hu-HU" sz="2000" dirty="0" smtClean="0"/>
              <a:t>Eredő tag meghatározása vagy</a:t>
            </a:r>
          </a:p>
          <a:p>
            <a:pPr lvl="1" eaLnBrk="1" hangingPunct="1"/>
            <a:r>
              <a:rPr lang="hu-HU" sz="2000" dirty="0" smtClean="0"/>
              <a:t>Ismert eredő tag esetén az összetevő tagok tűréseinek meghatározása.</a:t>
            </a:r>
          </a:p>
          <a:p>
            <a:pPr eaLnBrk="1" hangingPunct="1"/>
            <a:r>
              <a:rPr lang="hu-HU" sz="2400" dirty="0" smtClean="0"/>
              <a:t>Eredő tag névleges mérete</a:t>
            </a:r>
          </a:p>
          <a:p>
            <a:pPr lvl="1" eaLnBrk="1" hangingPunct="1">
              <a:buFont typeface="Arial" charset="0"/>
              <a:buNone/>
            </a:pPr>
            <a:r>
              <a:rPr lang="hu-HU" sz="2000" dirty="0" smtClean="0"/>
              <a:t>			</a:t>
            </a:r>
            <a:r>
              <a:rPr lang="hu-HU" sz="2400" dirty="0" smtClean="0"/>
              <a:t>ΔA = A</a:t>
            </a:r>
            <a:r>
              <a:rPr lang="hu-HU" sz="2400" baseline="-25000" dirty="0" smtClean="0"/>
              <a:t>1</a:t>
            </a:r>
            <a:r>
              <a:rPr lang="hu-HU" sz="2400" dirty="0" smtClean="0"/>
              <a:t> + A</a:t>
            </a:r>
            <a:r>
              <a:rPr lang="hu-HU" sz="2400" baseline="-25000" dirty="0" smtClean="0"/>
              <a:t>2</a:t>
            </a:r>
            <a:r>
              <a:rPr lang="hu-HU" sz="2400" dirty="0" smtClean="0"/>
              <a:t> + … + </a:t>
            </a:r>
            <a:r>
              <a:rPr lang="hu-HU" sz="2400" dirty="0" err="1" smtClean="0"/>
              <a:t>A</a:t>
            </a:r>
            <a:r>
              <a:rPr lang="hu-HU" sz="2400" baseline="-25000" dirty="0" err="1" smtClean="0"/>
              <a:t>i</a:t>
            </a:r>
            <a:r>
              <a:rPr lang="hu-HU" sz="2400" dirty="0" smtClean="0"/>
              <a:t> – (</a:t>
            </a:r>
            <a:r>
              <a:rPr lang="hu-HU" sz="2400" dirty="0" err="1" smtClean="0"/>
              <a:t>A</a:t>
            </a:r>
            <a:r>
              <a:rPr lang="hu-HU" sz="2400" baseline="-25000" dirty="0" err="1" smtClean="0"/>
              <a:t>i</a:t>
            </a:r>
            <a:r>
              <a:rPr lang="hu-HU" sz="2400" baseline="-25000" dirty="0" smtClean="0"/>
              <a:t>+1</a:t>
            </a:r>
            <a:r>
              <a:rPr lang="hu-HU" sz="2400" dirty="0" smtClean="0"/>
              <a:t> + </a:t>
            </a:r>
            <a:r>
              <a:rPr lang="hu-HU" sz="2400" dirty="0" err="1" smtClean="0"/>
              <a:t>A</a:t>
            </a:r>
            <a:r>
              <a:rPr lang="hu-HU" sz="2400" baseline="-25000" dirty="0" err="1" smtClean="0"/>
              <a:t>i</a:t>
            </a:r>
            <a:r>
              <a:rPr lang="hu-HU" sz="2400" baseline="-25000" dirty="0" smtClean="0"/>
              <a:t>+2 </a:t>
            </a:r>
            <a:r>
              <a:rPr lang="hu-HU" sz="2400" dirty="0" smtClean="0"/>
              <a:t>+ …..+ A</a:t>
            </a:r>
            <a:r>
              <a:rPr lang="hu-HU" sz="2400" baseline="-25000" dirty="0" smtClean="0"/>
              <a:t>m-1</a:t>
            </a:r>
            <a:r>
              <a:rPr lang="hu-HU" sz="2400" dirty="0" smtClean="0"/>
              <a:t>)</a:t>
            </a:r>
          </a:p>
          <a:p>
            <a:pPr lvl="1" eaLnBrk="1" hangingPunct="1">
              <a:buFont typeface="Arial" charset="0"/>
              <a:buNone/>
            </a:pPr>
            <a:r>
              <a:rPr lang="hu-HU" sz="2000" dirty="0" smtClean="0"/>
              <a:t>A kiinduló és visszatérő ág előjele különböző!</a:t>
            </a:r>
          </a:p>
          <a:p>
            <a:pPr lvl="1" eaLnBrk="1" hangingPunct="1">
              <a:buFont typeface="Arial" charset="0"/>
              <a:buNone/>
            </a:pPr>
            <a:endParaRPr lang="hu-HU" sz="2000" baseline="-25000" dirty="0" smtClean="0"/>
          </a:p>
          <a:p>
            <a:pPr lvl="1" algn="just" eaLnBrk="1" hangingPunct="1">
              <a:buFont typeface="Arial" charset="0"/>
              <a:buNone/>
            </a:pPr>
            <a:r>
              <a:rPr lang="hu-HU" sz="2000" dirty="0" smtClean="0"/>
              <a:t>A műszaki előírásoknak megfelelő gyártás esetén a megfelelő alkatrésznél az alábbi egyenlőtlenség áll fenn:</a:t>
            </a:r>
          </a:p>
          <a:p>
            <a:pPr lvl="1" eaLnBrk="1" hangingPunct="1">
              <a:buFont typeface="Arial" charset="0"/>
              <a:buNone/>
            </a:pPr>
            <a:r>
              <a:rPr lang="hu-HU" sz="2400" dirty="0" smtClean="0"/>
              <a:t>                                          </a:t>
            </a:r>
            <a:r>
              <a:rPr lang="el-GR" sz="2400" dirty="0" smtClean="0"/>
              <a:t>δ</a:t>
            </a:r>
            <a:r>
              <a:rPr lang="hu-HU" sz="2400" baseline="-25000" dirty="0" smtClean="0"/>
              <a:t>i</a:t>
            </a:r>
            <a:r>
              <a:rPr lang="hu-HU" sz="2400" dirty="0" smtClean="0"/>
              <a:t>  ≤  </a:t>
            </a:r>
            <a:r>
              <a:rPr lang="hu-HU" sz="2400" dirty="0" err="1" smtClean="0"/>
              <a:t>Δ</a:t>
            </a:r>
            <a:r>
              <a:rPr lang="hu-HU" sz="2400" baseline="-25000" dirty="0" err="1" smtClean="0"/>
              <a:t>i</a:t>
            </a:r>
            <a:r>
              <a:rPr lang="hu-HU" sz="2400" baseline="-25000" dirty="0" smtClean="0"/>
              <a:t> </a:t>
            </a:r>
            <a:r>
              <a:rPr lang="hu-HU" sz="2400" dirty="0" smtClean="0"/>
              <a:t> </a:t>
            </a:r>
          </a:p>
          <a:p>
            <a:pPr lvl="1" eaLnBrk="1" hangingPunct="1">
              <a:buNone/>
            </a:pPr>
            <a:r>
              <a:rPr lang="hu-HU" sz="2400" dirty="0" smtClean="0"/>
              <a:t>						</a:t>
            </a:r>
            <a:r>
              <a:rPr lang="hu-HU" sz="1400" dirty="0" smtClean="0"/>
              <a:t>ahol:  </a:t>
            </a:r>
            <a:r>
              <a:rPr lang="el-GR" sz="1400" dirty="0" smtClean="0"/>
              <a:t>δ</a:t>
            </a:r>
            <a:r>
              <a:rPr lang="hu-HU" sz="1400" baseline="-25000" dirty="0" smtClean="0"/>
              <a:t>i </a:t>
            </a:r>
            <a:r>
              <a:rPr lang="hu-HU" sz="1400" dirty="0" smtClean="0"/>
              <a:t> - a gyártási  méreteltérés,</a:t>
            </a:r>
          </a:p>
          <a:p>
            <a:pPr lvl="1" eaLnBrk="1" hangingPunct="1">
              <a:buNone/>
            </a:pPr>
            <a:r>
              <a:rPr lang="hu-HU" sz="1400" dirty="0" smtClean="0"/>
              <a:t>						          </a:t>
            </a:r>
            <a:r>
              <a:rPr lang="hu-HU" sz="1400" dirty="0" err="1" smtClean="0"/>
              <a:t>Δ</a:t>
            </a:r>
            <a:r>
              <a:rPr lang="hu-HU" sz="1400" baseline="-25000" dirty="0" err="1" smtClean="0"/>
              <a:t>i</a:t>
            </a:r>
            <a:r>
              <a:rPr lang="hu-HU" sz="1400" baseline="-25000" dirty="0" smtClean="0"/>
              <a:t> </a:t>
            </a:r>
            <a:r>
              <a:rPr lang="hu-HU" sz="1400" dirty="0" smtClean="0"/>
              <a:t> - megadott tűrésérték</a:t>
            </a:r>
          </a:p>
          <a:p>
            <a:pPr lvl="1" algn="ctr" eaLnBrk="1" hangingPunct="1">
              <a:spcBef>
                <a:spcPts val="0"/>
              </a:spcBef>
              <a:buNone/>
            </a:pPr>
            <a:r>
              <a:rPr lang="hu-HU" sz="2400" baseline="-25000" dirty="0" smtClean="0"/>
              <a:t>						</a:t>
            </a:r>
            <a:endParaRPr lang="hu-HU" sz="2000" dirty="0" smtClean="0"/>
          </a:p>
          <a:p>
            <a:pPr eaLnBrk="1" hangingPunct="1">
              <a:spcBef>
                <a:spcPts val="0"/>
              </a:spcBef>
            </a:pPr>
            <a:r>
              <a:rPr lang="hu-HU" sz="2400" dirty="0" smtClean="0"/>
              <a:t>A méretlánc eredő tag tűrésének meghatározása:</a:t>
            </a:r>
          </a:p>
          <a:p>
            <a:pPr lvl="1" eaLnBrk="1" hangingPunct="1">
              <a:buFont typeface="Arial" charset="0"/>
              <a:buNone/>
            </a:pPr>
            <a:r>
              <a:rPr lang="hu-HU" sz="2000" dirty="0" smtClean="0"/>
              <a:t>					</a:t>
            </a:r>
            <a:r>
              <a:rPr lang="el-GR" sz="2400" dirty="0" smtClean="0"/>
              <a:t>Δ</a:t>
            </a:r>
            <a:r>
              <a:rPr lang="el-GR" sz="2400" baseline="-25000" dirty="0" smtClean="0"/>
              <a:t>Δ</a:t>
            </a:r>
            <a:r>
              <a:rPr lang="hu-HU" sz="2400" baseline="-25000" dirty="0" smtClean="0"/>
              <a:t>A</a:t>
            </a:r>
            <a:r>
              <a:rPr lang="hu-HU" sz="2400" dirty="0" smtClean="0"/>
              <a:t> = </a:t>
            </a:r>
            <a:r>
              <a:rPr lang="el-GR" sz="2400" dirty="0" smtClean="0"/>
              <a:t>Σ</a:t>
            </a:r>
            <a:r>
              <a:rPr lang="hu-HU" sz="2400" dirty="0" smtClean="0"/>
              <a:t> </a:t>
            </a:r>
            <a:r>
              <a:rPr lang="el-GR" sz="2400" dirty="0" smtClean="0"/>
              <a:t>Δ</a:t>
            </a:r>
            <a:r>
              <a:rPr lang="hu-HU" sz="2400" baseline="-25000" dirty="0" err="1" smtClean="0"/>
              <a:t>Ai</a:t>
            </a:r>
            <a:r>
              <a:rPr lang="hu-HU" sz="2400" dirty="0" smtClean="0"/>
              <a:t>	</a:t>
            </a:r>
            <a:r>
              <a:rPr lang="hu-HU" sz="2000" dirty="0" smtClean="0"/>
              <a:t>		</a:t>
            </a:r>
          </a:p>
          <a:p>
            <a:pPr lvl="1" eaLnBrk="1" hangingPunct="1">
              <a:buFont typeface="Arial" charset="0"/>
              <a:buNone/>
            </a:pPr>
            <a:endParaRPr lang="hu-HU" sz="2000" dirty="0" smtClean="0"/>
          </a:p>
          <a:p>
            <a:pPr lvl="1" eaLnBrk="1" hangingPunct="1">
              <a:buFont typeface="Arial" charset="0"/>
              <a:buNone/>
            </a:pPr>
            <a:endParaRPr lang="hu-HU" sz="2000" dirty="0" smtClean="0"/>
          </a:p>
          <a:p>
            <a:pPr lvl="1" eaLnBrk="1" hangingPunct="1">
              <a:buFont typeface="Arial" charset="0"/>
              <a:buNone/>
            </a:pPr>
            <a:endParaRPr lang="hu-HU" sz="2000" dirty="0" smtClean="0"/>
          </a:p>
          <a:p>
            <a:pPr lvl="1" eaLnBrk="1" hangingPunct="1">
              <a:buFont typeface="Arial" charset="0"/>
              <a:buNone/>
            </a:pPr>
            <a:endParaRPr lang="hu-HU" sz="2000" dirty="0" smtClean="0"/>
          </a:p>
          <a:p>
            <a:pPr lvl="1" eaLnBrk="1" hangingPunct="1">
              <a:buFont typeface="Arial" charset="0"/>
              <a:buNone/>
            </a:pPr>
            <a:endParaRPr lang="hu-HU" sz="2000" dirty="0" smtClean="0"/>
          </a:p>
          <a:p>
            <a:pPr lvl="1" eaLnBrk="1" hangingPunct="1">
              <a:buFont typeface="Arial" charset="0"/>
              <a:buNone/>
            </a:pPr>
            <a:endParaRPr lang="hu-HU" sz="2000" dirty="0" smtClean="0"/>
          </a:p>
          <a:p>
            <a:pPr lvl="1" eaLnBrk="1" hangingPunct="1">
              <a:buFont typeface="Arial" charset="0"/>
              <a:buNone/>
            </a:pPr>
            <a:endParaRPr lang="hu-HU" sz="2000" dirty="0" smtClean="0"/>
          </a:p>
          <a:p>
            <a:pPr lvl="1" eaLnBrk="1" hangingPunct="1">
              <a:buFont typeface="Arial" charset="0"/>
              <a:buNone/>
            </a:pPr>
            <a:endParaRPr lang="hu-HU" sz="2000" dirty="0" smtClean="0"/>
          </a:p>
          <a:p>
            <a:pPr lvl="1" eaLnBrk="1" hangingPunct="1">
              <a:buFont typeface="Arial" charset="0"/>
              <a:buNone/>
            </a:pPr>
            <a:r>
              <a:rPr lang="hu-HU" sz="2000" dirty="0" smtClean="0"/>
              <a:t>		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artalom helye 2"/>
          <p:cNvSpPr>
            <a:spLocks noGrp="1"/>
          </p:cNvSpPr>
          <p:nvPr>
            <p:ph idx="1"/>
          </p:nvPr>
        </p:nvSpPr>
        <p:spPr>
          <a:xfrm>
            <a:off x="457200" y="357188"/>
            <a:ext cx="8229600" cy="5768975"/>
          </a:xfrm>
        </p:spPr>
        <p:txBody>
          <a:bodyPr/>
          <a:lstStyle/>
          <a:p>
            <a:pPr algn="just" eaLnBrk="1" hangingPunct="1"/>
            <a:r>
              <a:rPr lang="hu-HU" sz="2400" smtClean="0"/>
              <a:t>Az alkatrészgyártás pontossága, valamint a tűrések és méretlánc tervezése szerint a szerelés lehet:</a:t>
            </a:r>
          </a:p>
          <a:p>
            <a:pPr eaLnBrk="1" hangingPunct="1"/>
            <a:endParaRPr lang="hu-HU" sz="2400" smtClean="0"/>
          </a:p>
          <a:p>
            <a:pPr lvl="1" eaLnBrk="1" hangingPunct="1"/>
            <a:r>
              <a:rPr lang="hu-HU" sz="2000" smtClean="0"/>
              <a:t>Az alkatrészek cserélhetőségét lehetővé tevő szerelés		</a:t>
            </a:r>
          </a:p>
          <a:p>
            <a:pPr lvl="2" eaLnBrk="1" hangingPunct="1"/>
            <a:r>
              <a:rPr lang="hu-HU" sz="1600" smtClean="0"/>
              <a:t>Teljes cserélhetőség,</a:t>
            </a:r>
          </a:p>
          <a:p>
            <a:pPr lvl="2" eaLnBrk="1" hangingPunct="1"/>
            <a:r>
              <a:rPr lang="hu-HU" sz="1600" smtClean="0"/>
              <a:t>Részleges cserélhetőség,</a:t>
            </a:r>
          </a:p>
          <a:p>
            <a:pPr lvl="2" eaLnBrk="1" hangingPunct="1"/>
            <a:r>
              <a:rPr lang="hu-HU" sz="1600" smtClean="0"/>
              <a:t>Alkatrész párosításon alapuló cserélhetőség</a:t>
            </a:r>
          </a:p>
          <a:p>
            <a:pPr lvl="3" eaLnBrk="1" hangingPunct="1"/>
            <a:r>
              <a:rPr lang="hu-HU" sz="1200" smtClean="0"/>
              <a:t>Egyoldalú,</a:t>
            </a:r>
          </a:p>
          <a:p>
            <a:pPr lvl="3" eaLnBrk="1" hangingPunct="1"/>
            <a:r>
              <a:rPr lang="hu-HU" sz="1200" smtClean="0"/>
              <a:t>kétoldalú,</a:t>
            </a:r>
          </a:p>
          <a:p>
            <a:pPr eaLnBrk="1" hangingPunct="1">
              <a:buFont typeface="Arial" charset="0"/>
              <a:buNone/>
            </a:pPr>
            <a:r>
              <a:rPr lang="hu-HU" sz="2400" smtClean="0"/>
              <a:t>       -  </a:t>
            </a:r>
            <a:r>
              <a:rPr lang="hu-HU" sz="2000" smtClean="0"/>
              <a:t>Utólagos illesztéssel végzett szerelés,</a:t>
            </a:r>
          </a:p>
          <a:p>
            <a:pPr eaLnBrk="1" hangingPunct="1">
              <a:buFont typeface="Arial" charset="0"/>
              <a:buNone/>
            </a:pPr>
            <a:endParaRPr lang="hu-HU" sz="2000" smtClean="0"/>
          </a:p>
          <a:p>
            <a:pPr eaLnBrk="1" hangingPunct="1">
              <a:buFont typeface="Arial" charset="0"/>
              <a:buNone/>
            </a:pPr>
            <a:r>
              <a:rPr lang="hu-HU" sz="2000" smtClean="0"/>
              <a:t>	   -  Beszabályozással végzett szerelés kiegyenlítő taggal (kompenzáló tag) </a:t>
            </a:r>
          </a:p>
          <a:p>
            <a:pPr eaLnBrk="1" hangingPunct="1">
              <a:buFont typeface="Arial" charset="0"/>
              <a:buNone/>
            </a:pPr>
            <a:r>
              <a:rPr lang="hu-HU" sz="2400" smtClean="0"/>
              <a:t>		</a:t>
            </a:r>
            <a:r>
              <a:rPr lang="hu-HU" sz="1600" smtClean="0"/>
              <a:t>- mozgó taggal,</a:t>
            </a:r>
          </a:p>
          <a:p>
            <a:pPr eaLnBrk="1" hangingPunct="1">
              <a:buFont typeface="Arial" charset="0"/>
              <a:buNone/>
            </a:pPr>
            <a:r>
              <a:rPr lang="hu-HU" sz="1600" smtClean="0"/>
              <a:t>		- álló taggal.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pPr eaLnBrk="1" hangingPunct="1"/>
            <a:r>
              <a:rPr lang="hu-HU" sz="2400" dirty="0" smtClean="0"/>
              <a:t>Az alkatrészek cserélhetőségét lehetővé tevő szerelés</a:t>
            </a:r>
          </a:p>
          <a:p>
            <a:pPr eaLnBrk="1" hangingPunct="1"/>
            <a:r>
              <a:rPr lang="hu-HU" sz="2400" dirty="0" smtClean="0"/>
              <a:t>1.	Teljes cserélhetőség</a:t>
            </a:r>
          </a:p>
          <a:p>
            <a:pPr lvl="1" eaLnBrk="1" hangingPunct="1"/>
            <a:r>
              <a:rPr lang="hu-HU" sz="2000" dirty="0" smtClean="0"/>
              <a:t>Rendkívül pontos alkatrészgyártás jellemzi</a:t>
            </a:r>
          </a:p>
          <a:p>
            <a:pPr lvl="1" eaLnBrk="1" hangingPunct="1"/>
            <a:r>
              <a:rPr lang="hu-HU" sz="2000" dirty="0" smtClean="0"/>
              <a:t>Az eredő tag tűrését az összetevők között kell felosztani</a:t>
            </a:r>
          </a:p>
          <a:p>
            <a:pPr lvl="4" eaLnBrk="1" hangingPunct="1">
              <a:buFont typeface="Arial" charset="0"/>
              <a:buNone/>
            </a:pPr>
            <a:r>
              <a:rPr lang="hu-HU" sz="2400" dirty="0" err="1" smtClean="0"/>
              <a:t>Δ</a:t>
            </a:r>
            <a:r>
              <a:rPr lang="hu-HU" sz="2400" baseline="-25000" dirty="0" err="1" smtClean="0"/>
              <a:t>Ai</a:t>
            </a:r>
            <a:r>
              <a:rPr lang="hu-HU" sz="2400" dirty="0" smtClean="0"/>
              <a:t> = </a:t>
            </a:r>
            <a:r>
              <a:rPr lang="el-GR" sz="2400" dirty="0" smtClean="0"/>
              <a:t>Δ</a:t>
            </a:r>
            <a:r>
              <a:rPr lang="el-GR" sz="2400" baseline="-25000" dirty="0" smtClean="0"/>
              <a:t>Δ</a:t>
            </a:r>
            <a:r>
              <a:rPr lang="hu-HU" sz="2400" baseline="-25000" dirty="0" smtClean="0"/>
              <a:t>A </a:t>
            </a:r>
            <a:r>
              <a:rPr lang="hu-HU" sz="2400" dirty="0" smtClean="0"/>
              <a:t>/</a:t>
            </a:r>
            <a:r>
              <a:rPr lang="hu-HU" dirty="0" smtClean="0"/>
              <a:t>m </a:t>
            </a:r>
            <a:r>
              <a:rPr lang="hu-HU" dirty="0"/>
              <a:t> </a:t>
            </a:r>
            <a:r>
              <a:rPr lang="hu-HU" dirty="0" smtClean="0"/>
              <a:t>  </a:t>
            </a:r>
            <a:r>
              <a:rPr lang="hu-HU" sz="1600" dirty="0" smtClean="0"/>
              <a:t>ahol m – összetevő tagok száma</a:t>
            </a:r>
          </a:p>
          <a:p>
            <a:pPr lvl="1" eaLnBrk="1" hangingPunct="1"/>
            <a:r>
              <a:rPr lang="hu-HU" sz="2000" dirty="0" smtClean="0"/>
              <a:t>Az egyenletes felosztás egy lehetőség, de nem mindig alkalmazható, mert figyelemmel kell lenni a gazdaságos gyárthatóságra.</a:t>
            </a:r>
          </a:p>
          <a:p>
            <a:pPr lvl="1" eaLnBrk="1" hangingPunct="1"/>
            <a:r>
              <a:rPr lang="hu-HU" sz="2000" dirty="0" smtClean="0"/>
              <a:t>Az eredő tag határértékeinek meghatározása</a:t>
            </a:r>
          </a:p>
          <a:p>
            <a:pPr lvl="1" eaLnBrk="1" hangingPunct="1">
              <a:buFont typeface="Arial" charset="0"/>
              <a:buNone/>
            </a:pPr>
            <a:r>
              <a:rPr lang="hu-HU" sz="2000" dirty="0" smtClean="0"/>
              <a:t>                              </a:t>
            </a:r>
            <a:r>
              <a:rPr lang="el-GR" sz="2400" dirty="0" smtClean="0"/>
              <a:t>Δ</a:t>
            </a:r>
            <a:r>
              <a:rPr lang="hu-HU" sz="2400" dirty="0" err="1" smtClean="0"/>
              <a:t>A</a:t>
            </a:r>
            <a:r>
              <a:rPr lang="hu-HU" sz="2400" baseline="-25000" dirty="0" err="1" smtClean="0"/>
              <a:t>max</a:t>
            </a:r>
            <a:r>
              <a:rPr lang="hu-HU" sz="2400" dirty="0" smtClean="0"/>
              <a:t> = </a:t>
            </a:r>
            <a:r>
              <a:rPr lang="el-GR" sz="2400" dirty="0" smtClean="0"/>
              <a:t>Σ</a:t>
            </a:r>
            <a:r>
              <a:rPr lang="hu-HU" sz="2400" dirty="0" smtClean="0"/>
              <a:t> </a:t>
            </a:r>
            <a:r>
              <a:rPr lang="hu-HU" sz="2400" dirty="0" err="1" smtClean="0"/>
              <a:t>A</a:t>
            </a:r>
            <a:r>
              <a:rPr lang="hu-HU" sz="2400" baseline="-25000" dirty="0" err="1" smtClean="0"/>
              <a:t>i</a:t>
            </a:r>
            <a:r>
              <a:rPr lang="hu-HU" sz="2400" baseline="-25000" dirty="0" smtClean="0"/>
              <a:t> </a:t>
            </a:r>
            <a:r>
              <a:rPr lang="hu-HU" sz="2400" baseline="-25000" dirty="0" err="1" smtClean="0"/>
              <a:t>max</a:t>
            </a:r>
            <a:r>
              <a:rPr lang="hu-HU" sz="2400" dirty="0" smtClean="0"/>
              <a:t>  - </a:t>
            </a:r>
            <a:r>
              <a:rPr lang="el-GR" sz="2400" dirty="0" smtClean="0"/>
              <a:t>Σ</a:t>
            </a:r>
            <a:r>
              <a:rPr lang="hu-HU" sz="2400" dirty="0" smtClean="0"/>
              <a:t> </a:t>
            </a:r>
            <a:r>
              <a:rPr lang="hu-HU" sz="2400" dirty="0" err="1" smtClean="0"/>
              <a:t>A</a:t>
            </a:r>
            <a:r>
              <a:rPr lang="hu-HU" sz="2400" baseline="-25000" dirty="0" err="1" smtClean="0"/>
              <a:t>i</a:t>
            </a:r>
            <a:r>
              <a:rPr lang="hu-HU" sz="2400" baseline="-25000" dirty="0" smtClean="0"/>
              <a:t> min </a:t>
            </a:r>
          </a:p>
          <a:p>
            <a:pPr lvl="1" eaLnBrk="1" hangingPunct="1">
              <a:buFont typeface="Arial" charset="0"/>
              <a:buNone/>
            </a:pPr>
            <a:r>
              <a:rPr lang="hu-HU" sz="2000" baseline="-25000" dirty="0" smtClean="0"/>
              <a:t>				</a:t>
            </a:r>
            <a:r>
              <a:rPr lang="hu-HU" sz="2000" dirty="0" smtClean="0"/>
              <a:t>             </a:t>
            </a:r>
            <a:r>
              <a:rPr lang="hu-HU" sz="1200" dirty="0" smtClean="0"/>
              <a:t>növelő tagok       csökkentő tagok   		       </a:t>
            </a:r>
          </a:p>
          <a:p>
            <a:pPr lvl="1" eaLnBrk="1" hangingPunct="1">
              <a:buFont typeface="Arial" charset="0"/>
              <a:buNone/>
            </a:pPr>
            <a:r>
              <a:rPr lang="hu-HU" sz="2000" dirty="0" smtClean="0"/>
              <a:t>                               </a:t>
            </a:r>
            <a:r>
              <a:rPr lang="el-GR" sz="2400" dirty="0" smtClean="0"/>
              <a:t>Δ</a:t>
            </a:r>
            <a:r>
              <a:rPr lang="hu-HU" sz="2400" dirty="0" smtClean="0"/>
              <a:t>A</a:t>
            </a:r>
            <a:r>
              <a:rPr lang="hu-HU" sz="2400" baseline="-25000" dirty="0" smtClean="0"/>
              <a:t>min</a:t>
            </a:r>
            <a:r>
              <a:rPr lang="hu-HU" sz="2400" dirty="0" smtClean="0"/>
              <a:t> = </a:t>
            </a:r>
            <a:r>
              <a:rPr lang="el-GR" sz="2400" dirty="0" smtClean="0"/>
              <a:t>Σ</a:t>
            </a:r>
            <a:r>
              <a:rPr lang="hu-HU" sz="2400" dirty="0" smtClean="0"/>
              <a:t> </a:t>
            </a:r>
            <a:r>
              <a:rPr lang="hu-HU" sz="2400" dirty="0" err="1" smtClean="0"/>
              <a:t>A</a:t>
            </a:r>
            <a:r>
              <a:rPr lang="hu-HU" sz="2400" baseline="-25000" dirty="0" err="1" smtClean="0"/>
              <a:t>i</a:t>
            </a:r>
            <a:r>
              <a:rPr lang="hu-HU" sz="2400" baseline="-25000" dirty="0" smtClean="0"/>
              <a:t> min</a:t>
            </a:r>
            <a:r>
              <a:rPr lang="hu-HU" sz="2400" dirty="0" smtClean="0"/>
              <a:t>  - </a:t>
            </a:r>
            <a:r>
              <a:rPr lang="el-GR" sz="2400" dirty="0" smtClean="0"/>
              <a:t>Σ</a:t>
            </a:r>
            <a:r>
              <a:rPr lang="hu-HU" sz="2400" dirty="0" smtClean="0"/>
              <a:t> </a:t>
            </a:r>
            <a:r>
              <a:rPr lang="hu-HU" sz="2400" dirty="0" err="1" smtClean="0"/>
              <a:t>A</a:t>
            </a:r>
            <a:r>
              <a:rPr lang="hu-HU" sz="2400" baseline="-25000" dirty="0" err="1" smtClean="0"/>
              <a:t>i</a:t>
            </a:r>
            <a:r>
              <a:rPr lang="hu-HU" sz="2400" baseline="-25000" dirty="0" smtClean="0"/>
              <a:t> </a:t>
            </a:r>
            <a:r>
              <a:rPr lang="hu-HU" sz="2400" baseline="-25000" dirty="0" err="1" smtClean="0"/>
              <a:t>max</a:t>
            </a:r>
            <a:r>
              <a:rPr lang="hu-HU" sz="2400" baseline="-25000" dirty="0" smtClean="0"/>
              <a:t> </a:t>
            </a:r>
            <a:r>
              <a:rPr lang="hu-HU" sz="2400" dirty="0" smtClean="0"/>
              <a:t>	</a:t>
            </a:r>
          </a:p>
          <a:p>
            <a:pPr lvl="1" eaLnBrk="1" hangingPunct="1">
              <a:buFont typeface="Arial" charset="0"/>
              <a:buNone/>
            </a:pPr>
            <a:r>
              <a:rPr lang="hu-HU" sz="2400" dirty="0" smtClean="0"/>
              <a:t>			       </a:t>
            </a:r>
          </a:p>
          <a:p>
            <a:pPr lvl="1" eaLnBrk="1" hangingPunct="1">
              <a:buFont typeface="Arial" charset="0"/>
              <a:buNone/>
            </a:pPr>
            <a:r>
              <a:rPr lang="hu-HU" sz="2400" dirty="0" smtClean="0"/>
              <a:t>                            </a:t>
            </a:r>
            <a:r>
              <a:rPr lang="el-GR" sz="2400" dirty="0" smtClean="0"/>
              <a:t>Δ</a:t>
            </a:r>
            <a:r>
              <a:rPr lang="hu-HU" sz="2400" dirty="0" smtClean="0"/>
              <a:t>A    =    </a:t>
            </a:r>
            <a:r>
              <a:rPr lang="hu-HU" sz="2400" dirty="0" err="1" smtClean="0"/>
              <a:t>A</a:t>
            </a:r>
            <a:r>
              <a:rPr lang="hu-HU" sz="2400" baseline="-25000" dirty="0" err="1" smtClean="0"/>
              <a:t>max</a:t>
            </a:r>
            <a:r>
              <a:rPr lang="hu-HU" sz="2400" dirty="0" smtClean="0"/>
              <a:t>  -  A</a:t>
            </a:r>
            <a:r>
              <a:rPr lang="hu-HU" sz="2400" baseline="-25000" dirty="0" smtClean="0"/>
              <a:t>min </a:t>
            </a:r>
          </a:p>
          <a:p>
            <a:pPr lvl="1" eaLnBrk="1" hangingPunct="1">
              <a:buFont typeface="Arial" charset="0"/>
              <a:buNone/>
            </a:pPr>
            <a:endParaRPr lang="hu-HU" sz="2000" baseline="-25000" dirty="0" smtClean="0"/>
          </a:p>
          <a:p>
            <a:pPr lvl="1" eaLnBrk="1" hangingPunct="1">
              <a:buFont typeface="Arial" charset="0"/>
              <a:buNone/>
            </a:pPr>
            <a:endParaRPr lang="hu-HU" sz="2000" baseline="-25000" dirty="0" smtClean="0"/>
          </a:p>
          <a:p>
            <a:pPr lvl="1" eaLnBrk="1" hangingPunct="1">
              <a:buFont typeface="Arial" charset="0"/>
              <a:buNone/>
            </a:pPr>
            <a:endParaRPr lang="hu-HU" sz="2000" baseline="-25000" dirty="0" smtClean="0"/>
          </a:p>
          <a:p>
            <a:pPr lvl="1" eaLnBrk="1" hangingPunct="1">
              <a:buFont typeface="Arial" charset="0"/>
              <a:buNone/>
            </a:pPr>
            <a:endParaRPr lang="hu-HU" sz="2000" baseline="-25000" dirty="0" smtClean="0"/>
          </a:p>
          <a:p>
            <a:pPr lvl="1" eaLnBrk="1" hangingPunct="1">
              <a:buFont typeface="Arial" charset="0"/>
              <a:buNone/>
            </a:pPr>
            <a:endParaRPr lang="hu-H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pPr eaLnBrk="1" hangingPunct="1"/>
            <a:r>
              <a:rPr lang="hu-HU" sz="2400" dirty="0" smtClean="0"/>
              <a:t>A teljes cserélhetőség előnyei</a:t>
            </a:r>
          </a:p>
          <a:p>
            <a:pPr lvl="1" eaLnBrk="1" hangingPunct="1"/>
            <a:r>
              <a:rPr lang="hu-HU" sz="2000" dirty="0" smtClean="0"/>
              <a:t>Egyszerű és gazdaságos,</a:t>
            </a:r>
          </a:p>
          <a:p>
            <a:pPr lvl="1" eaLnBrk="1" hangingPunct="1"/>
            <a:r>
              <a:rPr lang="hu-HU" sz="2000" dirty="0" smtClean="0"/>
              <a:t>Betanított munkaerő,</a:t>
            </a:r>
          </a:p>
          <a:p>
            <a:pPr lvl="1" eaLnBrk="1" hangingPunct="1"/>
            <a:r>
              <a:rPr lang="hu-HU" sz="2000" dirty="0" smtClean="0"/>
              <a:t>Egzakt normát lehet előírni,</a:t>
            </a:r>
          </a:p>
          <a:p>
            <a:pPr lvl="1" eaLnBrk="1" hangingPunct="1"/>
            <a:r>
              <a:rPr lang="hu-HU" sz="2000" dirty="0" smtClean="0"/>
              <a:t>Az alkatrész gyártást több  üzem is végezheti,</a:t>
            </a:r>
          </a:p>
          <a:p>
            <a:pPr lvl="1" eaLnBrk="1" hangingPunct="1"/>
            <a:r>
              <a:rPr lang="hu-HU" sz="2000" dirty="0" smtClean="0"/>
              <a:t>A szerelés szalagon végezhető,</a:t>
            </a:r>
          </a:p>
          <a:p>
            <a:pPr lvl="1" eaLnBrk="1" hangingPunct="1"/>
            <a:r>
              <a:rPr lang="hu-HU" sz="2000" dirty="0" smtClean="0"/>
              <a:t>Egyszerű a pótalkatrész kérdés.</a:t>
            </a:r>
          </a:p>
          <a:p>
            <a:pPr lvl="1" eaLnBrk="1" hangingPunct="1">
              <a:buFont typeface="Arial" charset="0"/>
              <a:buNone/>
            </a:pPr>
            <a:endParaRPr lang="hu-HU" sz="2000" dirty="0" smtClean="0"/>
          </a:p>
          <a:p>
            <a:pPr eaLnBrk="1" hangingPunct="1"/>
            <a:r>
              <a:rPr lang="hu-HU" sz="2400" dirty="0" smtClean="0"/>
              <a:t>A teljes cserélhetőség hátránya</a:t>
            </a:r>
          </a:p>
          <a:p>
            <a:pPr lvl="1" algn="just" eaLnBrk="1" hangingPunct="1"/>
            <a:r>
              <a:rPr lang="hu-HU" sz="2000" dirty="0" smtClean="0"/>
              <a:t>Az alkatrészek nagy pontosságú megmunkálási igénye, ami nem mindig gazdaságos, ezért tömeggyártásban, járműgyártásban, a szerszámgépgyártás legtöbb területén, stb. alkalmazzák.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6239594"/>
          </a:xfrm>
        </p:spPr>
        <p:txBody>
          <a:bodyPr/>
          <a:lstStyle/>
          <a:p>
            <a:pPr eaLnBrk="1" hangingPunct="1"/>
            <a:r>
              <a:rPr lang="hu-HU" sz="2400" dirty="0" smtClean="0"/>
              <a:t>Dugattyú és henger tűrésszámítása</a:t>
            </a:r>
          </a:p>
          <a:p>
            <a:pPr algn="just" eaLnBrk="1" hangingPunct="1">
              <a:buFont typeface="Arial" charset="0"/>
              <a:buNone/>
            </a:pPr>
            <a:r>
              <a:rPr lang="hu-HU" sz="2000" dirty="0" smtClean="0"/>
              <a:t>	</a:t>
            </a:r>
            <a:r>
              <a:rPr lang="hu-HU" sz="1600" dirty="0" smtClean="0"/>
              <a:t>Adott</a:t>
            </a:r>
            <a:r>
              <a:rPr lang="hu-HU" sz="2000" dirty="0" smtClean="0"/>
              <a:t> a  legkisebb és legnagyobb játék mértéke, valamint a névleges átmérő.</a:t>
            </a:r>
          </a:p>
          <a:p>
            <a:pPr eaLnBrk="1" hangingPunct="1">
              <a:buFont typeface="Arial" charset="0"/>
              <a:buNone/>
            </a:pPr>
            <a:r>
              <a:rPr lang="hu-HU" sz="2000" dirty="0" smtClean="0"/>
              <a:t>	Ki kell számítani a dugattyú és a henger alapátmérőjét és tűrésértéküket.</a:t>
            </a:r>
          </a:p>
          <a:p>
            <a:pPr eaLnBrk="1" hangingPunct="1"/>
            <a:endParaRPr lang="hu-HU" sz="2400" dirty="0" smtClean="0"/>
          </a:p>
          <a:p>
            <a:pPr eaLnBrk="1" hangingPunct="1"/>
            <a:endParaRPr lang="hu-HU" sz="2400" dirty="0" smtClean="0"/>
          </a:p>
          <a:p>
            <a:pPr eaLnBrk="1" hangingPunct="1"/>
            <a:endParaRPr lang="hu-HU" sz="2400" dirty="0" smtClean="0"/>
          </a:p>
          <a:p>
            <a:pPr eaLnBrk="1" hangingPunct="1">
              <a:buNone/>
            </a:pPr>
            <a:r>
              <a:rPr lang="hu-HU" sz="2400" dirty="0" smtClean="0"/>
              <a:t>                                                                             </a:t>
            </a:r>
            <a:r>
              <a:rPr lang="hu-HU" sz="1600" dirty="0" err="1" smtClean="0"/>
              <a:t>Átmérő</a:t>
            </a:r>
            <a:r>
              <a:rPr lang="hu-HU" sz="1600" baseline="-25000" dirty="0" err="1" smtClean="0"/>
              <a:t>névl</a:t>
            </a:r>
            <a:r>
              <a:rPr lang="hu-HU" sz="1600" dirty="0" smtClean="0"/>
              <a:t> =  90,00 mm,</a:t>
            </a:r>
          </a:p>
          <a:p>
            <a:pPr eaLnBrk="1" hangingPunct="1">
              <a:buNone/>
            </a:pPr>
            <a:r>
              <a:rPr lang="hu-HU" sz="1600" dirty="0" smtClean="0"/>
              <a:t>                                                                                                                            LKJ   =    0,04 mm,</a:t>
            </a:r>
          </a:p>
          <a:p>
            <a:pPr eaLnBrk="1" hangingPunct="1">
              <a:buNone/>
            </a:pPr>
            <a:r>
              <a:rPr lang="hu-HU" sz="1600" dirty="0" smtClean="0"/>
              <a:t>                                                                                                                            LNJ   =    0,08 mm.  </a:t>
            </a:r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772816"/>
            <a:ext cx="4810125" cy="478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264696"/>
          </a:xfrm>
        </p:spPr>
        <p:txBody>
          <a:bodyPr/>
          <a:lstStyle/>
          <a:p>
            <a:r>
              <a:rPr lang="hu-HU" sz="1400" dirty="0" smtClean="0"/>
              <a:t>Az áttekinthetőség céljából a dugattyú a henger egyik alkotóján fekszik.</a:t>
            </a:r>
          </a:p>
          <a:p>
            <a:r>
              <a:rPr lang="hu-HU" sz="1400" dirty="0" smtClean="0"/>
              <a:t>A „b” pontból indulva felírható a szakaszokra az alábbi egyensúly:</a:t>
            </a:r>
          </a:p>
          <a:p>
            <a:pPr>
              <a:buNone/>
            </a:pPr>
            <a:r>
              <a:rPr lang="hu-HU" sz="1400" dirty="0" smtClean="0"/>
              <a:t> 			+ </a:t>
            </a:r>
            <a:r>
              <a:rPr lang="hu-HU" sz="1400" dirty="0" err="1" smtClean="0"/>
              <a:t>bd</a:t>
            </a:r>
            <a:r>
              <a:rPr lang="hu-HU" sz="1400" dirty="0" smtClean="0"/>
              <a:t> + de – be = 0</a:t>
            </a:r>
          </a:p>
          <a:p>
            <a:pPr>
              <a:buNone/>
            </a:pPr>
            <a:r>
              <a:rPr lang="hu-HU" sz="1400" dirty="0" smtClean="0"/>
              <a:t>	Ebből a dugattyú tűrése:</a:t>
            </a:r>
          </a:p>
          <a:p>
            <a:pPr>
              <a:buNone/>
            </a:pPr>
            <a:r>
              <a:rPr lang="hu-HU" sz="1400" dirty="0" smtClean="0"/>
              <a:t>			de  – az LKJ fele (0,04 / 2 =  0,02) ,</a:t>
            </a:r>
          </a:p>
          <a:p>
            <a:pPr>
              <a:buNone/>
            </a:pPr>
            <a:r>
              <a:rPr lang="hu-HU" sz="1400" dirty="0" smtClean="0"/>
              <a:t>			be  -  az LNJ fele  (0,08 / 2 = 0,04),   </a:t>
            </a:r>
          </a:p>
          <a:p>
            <a:pPr>
              <a:buNone/>
            </a:pPr>
            <a:r>
              <a:rPr lang="hu-HU" sz="1400" dirty="0" smtClean="0"/>
              <a:t>			</a:t>
            </a:r>
            <a:r>
              <a:rPr lang="hu-HU" sz="1400" b="1" dirty="0" err="1" smtClean="0"/>
              <a:t>bd</a:t>
            </a:r>
            <a:r>
              <a:rPr lang="hu-HU" sz="1400" dirty="0" smtClean="0"/>
              <a:t> =  0,04 – 0,02  =  </a:t>
            </a:r>
            <a:r>
              <a:rPr lang="hu-HU" sz="1400" b="1" dirty="0" smtClean="0"/>
              <a:t>0,02</a:t>
            </a:r>
            <a:r>
              <a:rPr lang="hu-HU" sz="1400" dirty="0" smtClean="0"/>
              <a:t>.</a:t>
            </a:r>
          </a:p>
          <a:p>
            <a:pPr>
              <a:buNone/>
            </a:pPr>
            <a:r>
              <a:rPr lang="hu-HU" sz="1400" dirty="0" smtClean="0"/>
              <a:t>	</a:t>
            </a:r>
          </a:p>
          <a:p>
            <a:pPr>
              <a:buNone/>
            </a:pPr>
            <a:r>
              <a:rPr lang="hu-HU" sz="1400" dirty="0" smtClean="0"/>
              <a:t>	Hasonlóan a henger tűrése:</a:t>
            </a:r>
          </a:p>
          <a:p>
            <a:pPr>
              <a:buNone/>
            </a:pPr>
            <a:r>
              <a:rPr lang="hu-HU" sz="1400" dirty="0" smtClean="0"/>
              <a:t>                                          + </a:t>
            </a:r>
            <a:r>
              <a:rPr lang="hu-HU" sz="1400" dirty="0" err="1" smtClean="0"/>
              <a:t>fh</a:t>
            </a:r>
            <a:r>
              <a:rPr lang="hu-HU" sz="1400" dirty="0" smtClean="0"/>
              <a:t> + </a:t>
            </a:r>
            <a:r>
              <a:rPr lang="hu-HU" sz="1400" dirty="0" err="1" smtClean="0"/>
              <a:t>ef</a:t>
            </a:r>
            <a:r>
              <a:rPr lang="hu-HU" sz="1400" dirty="0" smtClean="0"/>
              <a:t> – eh = 0</a:t>
            </a:r>
          </a:p>
          <a:p>
            <a:pPr>
              <a:buNone/>
            </a:pPr>
            <a:r>
              <a:rPr lang="hu-HU" sz="1400" dirty="0" smtClean="0"/>
              <a:t>                                          de = </a:t>
            </a:r>
            <a:r>
              <a:rPr lang="hu-HU" sz="1400" dirty="0" err="1" smtClean="0"/>
              <a:t>ef</a:t>
            </a:r>
            <a:r>
              <a:rPr lang="hu-HU" sz="1400" dirty="0" smtClean="0"/>
              <a:t> = 0,02     és    be = eh = 0,04</a:t>
            </a:r>
          </a:p>
          <a:p>
            <a:pPr>
              <a:buNone/>
            </a:pPr>
            <a:r>
              <a:rPr lang="hu-HU" sz="1400" dirty="0" smtClean="0"/>
              <a:t>                                          </a:t>
            </a:r>
            <a:r>
              <a:rPr lang="hu-HU" sz="1400" b="1" dirty="0" err="1" smtClean="0"/>
              <a:t>fh</a:t>
            </a:r>
            <a:r>
              <a:rPr lang="hu-HU" sz="1400" dirty="0" smtClean="0"/>
              <a:t> = 0,04 – 0,02 = </a:t>
            </a:r>
            <a:r>
              <a:rPr lang="hu-HU" sz="1400" b="1" dirty="0" smtClean="0"/>
              <a:t>0,02</a:t>
            </a:r>
            <a:r>
              <a:rPr lang="hu-HU" sz="1400" dirty="0" smtClean="0"/>
              <a:t>.</a:t>
            </a:r>
          </a:p>
          <a:p>
            <a:pPr>
              <a:buNone/>
            </a:pPr>
            <a:r>
              <a:rPr lang="hu-HU" sz="1400" dirty="0" smtClean="0"/>
              <a:t>       </a:t>
            </a:r>
          </a:p>
          <a:p>
            <a:pPr>
              <a:buNone/>
            </a:pPr>
            <a:r>
              <a:rPr lang="hu-HU" sz="1400" dirty="0" smtClean="0"/>
              <a:t>          A dugattyú alapátmérőjének kiszámítása:</a:t>
            </a:r>
          </a:p>
          <a:p>
            <a:pPr>
              <a:buNone/>
            </a:pPr>
            <a:r>
              <a:rPr lang="hu-HU" sz="1400" dirty="0" smtClean="0"/>
              <a:t>                                          + </a:t>
            </a:r>
            <a:r>
              <a:rPr lang="hu-HU" sz="1400" dirty="0" err="1" smtClean="0"/>
              <a:t>ae</a:t>
            </a:r>
            <a:r>
              <a:rPr lang="hu-HU" sz="1400" dirty="0" smtClean="0"/>
              <a:t> – de – cd – </a:t>
            </a:r>
            <a:r>
              <a:rPr lang="hu-HU" sz="1400" dirty="0" err="1" smtClean="0"/>
              <a:t>ac</a:t>
            </a:r>
            <a:r>
              <a:rPr lang="hu-HU" sz="1400" dirty="0" smtClean="0"/>
              <a:t> = 0</a:t>
            </a:r>
          </a:p>
          <a:p>
            <a:pPr>
              <a:buNone/>
            </a:pPr>
            <a:r>
              <a:rPr lang="hu-HU" sz="1400" dirty="0" smtClean="0"/>
              <a:t>                                                         ahol: </a:t>
            </a:r>
            <a:r>
              <a:rPr lang="hu-HU" sz="1400" dirty="0" err="1" smtClean="0"/>
              <a:t>ae</a:t>
            </a:r>
            <a:r>
              <a:rPr lang="hu-HU" sz="1400" dirty="0" smtClean="0"/>
              <a:t> - a dugattyú névleges átmérője,</a:t>
            </a:r>
          </a:p>
          <a:p>
            <a:pPr>
              <a:buNone/>
            </a:pPr>
            <a:r>
              <a:rPr lang="hu-HU" sz="1400" dirty="0" smtClean="0"/>
              <a:t>                                                                  cd -  a dugattyú tűrésének fele,</a:t>
            </a:r>
          </a:p>
          <a:p>
            <a:pPr>
              <a:buNone/>
            </a:pPr>
            <a:r>
              <a:rPr lang="hu-HU" sz="1400" dirty="0" smtClean="0"/>
              <a:t>                                                                  </a:t>
            </a:r>
            <a:r>
              <a:rPr lang="hu-HU" sz="1400" dirty="0" err="1" smtClean="0"/>
              <a:t>ac</a:t>
            </a:r>
            <a:r>
              <a:rPr lang="hu-HU" sz="1400" dirty="0" smtClean="0"/>
              <a:t>  -  a dugattyú alapátmérője, amit ki kell számítani.</a:t>
            </a:r>
          </a:p>
          <a:p>
            <a:pPr>
              <a:buNone/>
            </a:pPr>
            <a:r>
              <a:rPr lang="hu-HU" sz="1400" dirty="0" smtClean="0"/>
              <a:t>                                           90 – 0,02 – 0,01 = </a:t>
            </a:r>
            <a:r>
              <a:rPr lang="hu-HU" sz="1400" dirty="0" err="1" smtClean="0"/>
              <a:t>ac</a:t>
            </a:r>
            <a:r>
              <a:rPr lang="hu-HU" sz="1400" dirty="0" smtClean="0"/>
              <a:t> = 89,97.</a:t>
            </a:r>
          </a:p>
          <a:p>
            <a:pPr>
              <a:buNone/>
            </a:pPr>
            <a:r>
              <a:rPr lang="hu-HU" sz="1400" dirty="0" smtClean="0"/>
              <a:t>         A henger alapátmérője teljesen azonos gondolatmenet szerint:</a:t>
            </a:r>
          </a:p>
          <a:p>
            <a:pPr>
              <a:buNone/>
            </a:pPr>
            <a:r>
              <a:rPr lang="hu-HU" sz="1400" dirty="0" smtClean="0"/>
              <a:t>                                           + </a:t>
            </a:r>
            <a:r>
              <a:rPr lang="hu-HU" sz="1400" dirty="0" err="1" smtClean="0"/>
              <a:t>ae</a:t>
            </a:r>
            <a:r>
              <a:rPr lang="hu-HU" sz="1400" dirty="0" smtClean="0"/>
              <a:t> + </a:t>
            </a:r>
            <a:r>
              <a:rPr lang="hu-HU" sz="1400" dirty="0" err="1" smtClean="0"/>
              <a:t>ef</a:t>
            </a:r>
            <a:r>
              <a:rPr lang="hu-HU" sz="1400" dirty="0" smtClean="0"/>
              <a:t> + </a:t>
            </a:r>
            <a:r>
              <a:rPr lang="hu-HU" sz="1400" dirty="0" err="1" smtClean="0"/>
              <a:t>fg</a:t>
            </a:r>
            <a:r>
              <a:rPr lang="hu-HU" sz="1400" dirty="0" smtClean="0"/>
              <a:t> – </a:t>
            </a:r>
            <a:r>
              <a:rPr lang="hu-HU" sz="1400" dirty="0" err="1" smtClean="0"/>
              <a:t>ag</a:t>
            </a:r>
            <a:r>
              <a:rPr lang="hu-HU" sz="1400" dirty="0" smtClean="0"/>
              <a:t> = 0</a:t>
            </a:r>
          </a:p>
          <a:p>
            <a:pPr>
              <a:buNone/>
            </a:pPr>
            <a:r>
              <a:rPr lang="hu-HU" sz="1400" dirty="0" smtClean="0"/>
              <a:t>                                           90 + 0,02 + 0,01 = </a:t>
            </a:r>
            <a:r>
              <a:rPr lang="hu-HU" sz="1400" smtClean="0"/>
              <a:t>ag </a:t>
            </a:r>
            <a:r>
              <a:rPr lang="hu-HU" sz="1400" dirty="0" smtClean="0"/>
              <a:t>= 90,03.</a:t>
            </a:r>
          </a:p>
          <a:p>
            <a:pPr>
              <a:buNone/>
            </a:pPr>
            <a:r>
              <a:rPr lang="hu-HU" sz="1400" dirty="0" smtClean="0"/>
              <a:t>        Így a végeredmény:  </a:t>
            </a:r>
            <a:r>
              <a:rPr lang="hu-HU" sz="1400" b="1" dirty="0" smtClean="0"/>
              <a:t>dugattyú átmérő  </a:t>
            </a:r>
            <a:r>
              <a:rPr lang="hu-HU" sz="1400" dirty="0" smtClean="0"/>
              <a:t>-  </a:t>
            </a:r>
            <a:r>
              <a:rPr lang="hu-HU" sz="1400" b="1" dirty="0" smtClean="0"/>
              <a:t>89,97 ± 0,01</a:t>
            </a:r>
          </a:p>
          <a:p>
            <a:pPr>
              <a:buNone/>
            </a:pPr>
            <a:r>
              <a:rPr lang="hu-HU" sz="1400" dirty="0" smtClean="0"/>
              <a:t>                                          </a:t>
            </a:r>
            <a:r>
              <a:rPr lang="hu-HU" sz="1400" b="1" dirty="0" smtClean="0"/>
              <a:t>henger átmérő     </a:t>
            </a:r>
            <a:r>
              <a:rPr lang="hu-HU" sz="1400" dirty="0" smtClean="0"/>
              <a:t>-  </a:t>
            </a:r>
            <a:r>
              <a:rPr lang="hu-HU" sz="1400" b="1" dirty="0" smtClean="0"/>
              <a:t>90,03 ± 0,01 </a:t>
            </a:r>
          </a:p>
          <a:p>
            <a:pPr>
              <a:buNone/>
            </a:pPr>
            <a:endParaRPr lang="hu-HU" sz="1400" dirty="0" smtClean="0"/>
          </a:p>
          <a:p>
            <a:pPr>
              <a:buNone/>
            </a:pPr>
            <a:endParaRPr lang="hu-H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artalom helye 2"/>
          <p:cNvSpPr>
            <a:spLocks noGrp="1"/>
          </p:cNvSpPr>
          <p:nvPr>
            <p:ph idx="1"/>
          </p:nvPr>
        </p:nvSpPr>
        <p:spPr>
          <a:xfrm>
            <a:off x="500063" y="214313"/>
            <a:ext cx="8229600" cy="6500812"/>
          </a:xfrm>
        </p:spPr>
        <p:txBody>
          <a:bodyPr/>
          <a:lstStyle/>
          <a:p>
            <a:r>
              <a:rPr lang="hu-HU" sz="2400" smtClean="0"/>
              <a:t>Csapok és furatok távolságának tűrésszámítása</a:t>
            </a:r>
          </a:p>
          <a:p>
            <a:pPr algn="just">
              <a:buFont typeface="Arial" charset="0"/>
              <a:buNone/>
            </a:pPr>
            <a:r>
              <a:rPr lang="hu-HU" sz="2000" smtClean="0"/>
              <a:t>	Adott a csapok és furatok mérete és meg kell  határozni a csapok és furatok távolságának tűrését.</a:t>
            </a:r>
            <a:r>
              <a:rPr lang="hu-HU" sz="2400" smtClean="0"/>
              <a:t> </a:t>
            </a: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647" y="1530549"/>
            <a:ext cx="3888432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r>
              <a:rPr lang="hu-HU" sz="1600" b="1" dirty="0" smtClean="0"/>
              <a:t>Első esetben </a:t>
            </a:r>
            <a:r>
              <a:rPr lang="hu-HU" sz="1600" dirty="0" smtClean="0"/>
              <a:t>a kiindulási feltétel:  az „a” egység a legnagyobb, a „b” alkatrész a legkisebb méretekkel kerül legyártásra.</a:t>
            </a:r>
          </a:p>
          <a:p>
            <a:r>
              <a:rPr lang="hu-HU" sz="1600" dirty="0" smtClean="0"/>
              <a:t>Ebben az esetben a 0 pontból indulva, felírható:</a:t>
            </a:r>
          </a:p>
          <a:p>
            <a:pPr>
              <a:buNone/>
            </a:pPr>
            <a:r>
              <a:rPr lang="hu-HU" sz="1600" dirty="0" smtClean="0"/>
              <a:t>  			20,06/2 + (150 – x) + 15,06/2 – 15,02/2 – (150 + x) – 20,02/2 = 0</a:t>
            </a:r>
          </a:p>
          <a:p>
            <a:pPr>
              <a:buNone/>
            </a:pPr>
            <a:r>
              <a:rPr lang="hu-HU" sz="1600" dirty="0" smtClean="0"/>
              <a:t> 	A műveleteket elvégezve:</a:t>
            </a:r>
          </a:p>
          <a:p>
            <a:pPr>
              <a:buNone/>
            </a:pPr>
            <a:r>
              <a:rPr lang="hu-HU" sz="1600" dirty="0" smtClean="0"/>
              <a:t>                                    10,03 + 150 – x + 7,53 – 7,51 – 150 – x – 10,01 = 0</a:t>
            </a:r>
          </a:p>
          <a:p>
            <a:pPr>
              <a:buNone/>
            </a:pPr>
            <a:r>
              <a:rPr lang="hu-HU" sz="1600" dirty="0" smtClean="0"/>
              <a:t>                                                                  2x = 0,04</a:t>
            </a:r>
          </a:p>
          <a:p>
            <a:pPr>
              <a:buNone/>
            </a:pPr>
            <a:r>
              <a:rPr lang="hu-HU" sz="1600" dirty="0" smtClean="0"/>
              <a:t>                                                                    </a:t>
            </a:r>
            <a:r>
              <a:rPr lang="hu-HU" sz="1600" b="1" dirty="0" smtClean="0"/>
              <a:t>x = 0,02</a:t>
            </a:r>
          </a:p>
          <a:p>
            <a:pPr>
              <a:buNone/>
            </a:pPr>
            <a:endParaRPr lang="hu-HU" sz="1600" b="1" dirty="0" smtClean="0"/>
          </a:p>
          <a:p>
            <a:r>
              <a:rPr lang="hu-HU" sz="1600" b="1" dirty="0" smtClean="0"/>
              <a:t>Második esetben </a:t>
            </a:r>
            <a:r>
              <a:rPr lang="hu-HU" sz="1600" dirty="0" smtClean="0"/>
              <a:t>legyen a kiindulási feltétel fordított, azaz az „a” egység a legkisebb , a „b” alkatrész a legnagyobb méretekkel kerül legyártásra.</a:t>
            </a:r>
          </a:p>
          <a:p>
            <a:r>
              <a:rPr lang="hu-HU" sz="1600" dirty="0" smtClean="0"/>
              <a:t>Ebben az esetben a belső felületen fognak az egységek érintkezni, tehát a 0 pont helyzete megváltozik, eltolódik.</a:t>
            </a:r>
          </a:p>
          <a:p>
            <a:pPr>
              <a:buNone/>
            </a:pPr>
            <a:r>
              <a:rPr lang="hu-HU" sz="1600" dirty="0" smtClean="0"/>
              <a:t>	Így felírható:</a:t>
            </a:r>
          </a:p>
          <a:p>
            <a:pPr>
              <a:buNone/>
            </a:pPr>
            <a:r>
              <a:rPr lang="hu-HU" sz="1600" dirty="0" smtClean="0"/>
              <a:t>                                   - 20,14/2 + 150 + x – 15,14/2 + 14,98/2 – (150 – x) + 19,98/2 = 0</a:t>
            </a:r>
          </a:p>
          <a:p>
            <a:pPr>
              <a:buNone/>
            </a:pPr>
            <a:r>
              <a:rPr lang="hu-HU" sz="1600" dirty="0" smtClean="0"/>
              <a:t>       A kijelölt műveleteket elvégezve:</a:t>
            </a:r>
          </a:p>
          <a:p>
            <a:pPr>
              <a:buNone/>
            </a:pPr>
            <a:r>
              <a:rPr lang="hu-HU" sz="1600" dirty="0" smtClean="0"/>
              <a:t>                                   - 10,07 + 150 + x – 7,57 + 7,49 – 150 + x + 9,99 = 0</a:t>
            </a:r>
          </a:p>
          <a:p>
            <a:pPr>
              <a:buNone/>
            </a:pPr>
            <a:r>
              <a:rPr lang="hu-HU" sz="1600" dirty="0" smtClean="0"/>
              <a:t>                                                                   2x = 0,16</a:t>
            </a:r>
          </a:p>
          <a:p>
            <a:pPr>
              <a:buNone/>
            </a:pPr>
            <a:r>
              <a:rPr lang="hu-HU" sz="1600" dirty="0" smtClean="0"/>
              <a:t>                                                                     </a:t>
            </a:r>
            <a:r>
              <a:rPr lang="hu-HU" sz="1600" b="1" dirty="0" smtClean="0"/>
              <a:t>x = 0,08</a:t>
            </a:r>
            <a:endParaRPr lang="hu-HU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artalom helye 2"/>
          <p:cNvSpPr>
            <a:spLocks noGrp="1"/>
          </p:cNvSpPr>
          <p:nvPr>
            <p:ph idx="1"/>
          </p:nvPr>
        </p:nvSpPr>
        <p:spPr>
          <a:xfrm>
            <a:off x="428625" y="285750"/>
            <a:ext cx="8229600" cy="6383610"/>
          </a:xfrm>
        </p:spPr>
        <p:txBody>
          <a:bodyPr/>
          <a:lstStyle/>
          <a:p>
            <a:r>
              <a:rPr lang="hu-HU" sz="1400" b="1" dirty="0" smtClean="0"/>
              <a:t>Számpélda</a:t>
            </a:r>
            <a:endParaRPr lang="hu-HU" sz="1400" dirty="0" smtClean="0"/>
          </a:p>
          <a:p>
            <a:pPr>
              <a:buFont typeface="Arial" charset="0"/>
              <a:buNone/>
            </a:pPr>
            <a:r>
              <a:rPr lang="hu-HU" sz="1400" dirty="0" smtClean="0"/>
              <a:t>	A méretlánc tagjainak névleges méretei:</a:t>
            </a:r>
          </a:p>
          <a:p>
            <a:pPr>
              <a:buFont typeface="Arial" charset="0"/>
              <a:buNone/>
            </a:pPr>
            <a:r>
              <a:rPr lang="hu-HU" sz="1400" dirty="0" smtClean="0"/>
              <a:t>	Kiinduló ág:</a:t>
            </a:r>
          </a:p>
          <a:p>
            <a:pPr>
              <a:buFont typeface="Arial" charset="0"/>
              <a:buNone/>
            </a:pPr>
            <a:r>
              <a:rPr lang="hu-HU" sz="1400" dirty="0" smtClean="0"/>
              <a:t>		A</a:t>
            </a:r>
            <a:r>
              <a:rPr lang="hu-HU" sz="1400" baseline="-25000" dirty="0" smtClean="0"/>
              <a:t>1</a:t>
            </a:r>
            <a:r>
              <a:rPr lang="hu-HU" sz="1400" dirty="0" smtClean="0"/>
              <a:t>     =    40 mm,</a:t>
            </a:r>
          </a:p>
          <a:p>
            <a:pPr>
              <a:buFont typeface="Arial" charset="0"/>
              <a:buNone/>
            </a:pPr>
            <a:r>
              <a:rPr lang="hu-HU" sz="1400" dirty="0" smtClean="0"/>
              <a:t>		A</a:t>
            </a:r>
            <a:r>
              <a:rPr lang="hu-HU" sz="1400" baseline="-25000" dirty="0" smtClean="0"/>
              <a:t>2</a:t>
            </a:r>
            <a:r>
              <a:rPr lang="hu-HU" sz="1400" dirty="0" smtClean="0"/>
              <a:t>     =    60 mm,</a:t>
            </a:r>
          </a:p>
          <a:p>
            <a:pPr>
              <a:buFont typeface="Arial" charset="0"/>
              <a:buNone/>
            </a:pPr>
            <a:r>
              <a:rPr lang="hu-HU" sz="1400" dirty="0" smtClean="0"/>
              <a:t>		A</a:t>
            </a:r>
            <a:r>
              <a:rPr lang="hu-HU" sz="1400" baseline="-25000" dirty="0" smtClean="0"/>
              <a:t>3</a:t>
            </a:r>
            <a:r>
              <a:rPr lang="hu-HU" sz="1400" dirty="0" smtClean="0"/>
              <a:t>     =    37 mm,</a:t>
            </a:r>
          </a:p>
          <a:p>
            <a:pPr>
              <a:buFont typeface="Arial" charset="0"/>
              <a:buNone/>
            </a:pPr>
            <a:r>
              <a:rPr lang="hu-HU" sz="1400" dirty="0" smtClean="0"/>
              <a:t>		A</a:t>
            </a:r>
            <a:r>
              <a:rPr lang="hu-HU" sz="1400" baseline="-25000" dirty="0" smtClean="0"/>
              <a:t>4</a:t>
            </a:r>
            <a:r>
              <a:rPr lang="hu-HU" sz="1400" dirty="0" smtClean="0"/>
              <a:t>     =    77 mm</a:t>
            </a:r>
          </a:p>
          <a:p>
            <a:pPr>
              <a:buFont typeface="Arial" charset="0"/>
              <a:buNone/>
            </a:pPr>
            <a:r>
              <a:rPr lang="hu-HU" sz="1400" dirty="0" smtClean="0"/>
              <a:t>	Visszatérő ág</a:t>
            </a:r>
          </a:p>
          <a:p>
            <a:pPr>
              <a:buFont typeface="Arial" charset="0"/>
              <a:buNone/>
            </a:pPr>
            <a:r>
              <a:rPr lang="hu-HU" sz="1400" dirty="0" smtClean="0"/>
              <a:t>		A</a:t>
            </a:r>
            <a:r>
              <a:rPr lang="hu-HU" sz="1400" baseline="-25000" dirty="0" smtClean="0"/>
              <a:t>5</a:t>
            </a:r>
            <a:r>
              <a:rPr lang="hu-HU" sz="1400" dirty="0" smtClean="0"/>
              <a:t>     =  214 mm.</a:t>
            </a:r>
          </a:p>
          <a:p>
            <a:pPr>
              <a:buFont typeface="Arial" charset="0"/>
              <a:buNone/>
            </a:pPr>
            <a:r>
              <a:rPr lang="hu-HU" sz="1400" dirty="0" smtClean="0"/>
              <a:t>	Előírás:</a:t>
            </a:r>
          </a:p>
          <a:p>
            <a:pPr>
              <a:buFont typeface="Arial" charset="0"/>
              <a:buNone/>
            </a:pPr>
            <a:r>
              <a:rPr lang="hu-HU" sz="1400" dirty="0" smtClean="0"/>
              <a:t>	 	</a:t>
            </a:r>
            <a:r>
              <a:rPr lang="el-GR" sz="1400" dirty="0" smtClean="0"/>
              <a:t>Δ</a:t>
            </a:r>
            <a:r>
              <a:rPr lang="el-GR" sz="1400" baseline="-25000" dirty="0" smtClean="0"/>
              <a:t>Δ</a:t>
            </a:r>
            <a:r>
              <a:rPr lang="hu-HU" sz="1400" baseline="-25000" dirty="0" smtClean="0"/>
              <a:t>A</a:t>
            </a:r>
            <a:r>
              <a:rPr lang="hu-HU" sz="1400" dirty="0" smtClean="0"/>
              <a:t>  = 0,025 mm legyen. 	</a:t>
            </a:r>
          </a:p>
          <a:p>
            <a:pPr>
              <a:buFont typeface="Arial" charset="0"/>
              <a:buNone/>
            </a:pPr>
            <a:r>
              <a:rPr lang="hu-HU" sz="1400" dirty="0" smtClean="0"/>
              <a:t>        Milyen tűrésértékkel rendelkezzenek az összetevő tagok (</a:t>
            </a:r>
            <a:r>
              <a:rPr lang="el-GR" sz="1400" dirty="0" smtClean="0"/>
              <a:t>Δ</a:t>
            </a:r>
            <a:r>
              <a:rPr lang="hu-HU" sz="1400" dirty="0" err="1" smtClean="0"/>
              <a:t>A</a:t>
            </a:r>
            <a:r>
              <a:rPr lang="hu-HU" sz="1400" baseline="-25000" dirty="0" err="1" smtClean="0"/>
              <a:t>i</a:t>
            </a:r>
            <a:r>
              <a:rPr lang="hu-HU" sz="1400" dirty="0" smtClean="0"/>
              <a:t>)?</a:t>
            </a:r>
          </a:p>
          <a:p>
            <a:pPr>
              <a:buFont typeface="Arial" charset="0"/>
              <a:buNone/>
            </a:pPr>
            <a:r>
              <a:rPr lang="hu-HU" sz="1400" dirty="0" smtClean="0"/>
              <a:t>	</a:t>
            </a:r>
          </a:p>
          <a:p>
            <a:pPr>
              <a:buFont typeface="Arial" charset="0"/>
              <a:buNone/>
            </a:pPr>
            <a:r>
              <a:rPr lang="hu-HU" sz="1400" dirty="0" smtClean="0"/>
              <a:t>	Az eredő névleges mérete:</a:t>
            </a:r>
          </a:p>
          <a:p>
            <a:pPr>
              <a:buNone/>
            </a:pPr>
            <a:r>
              <a:rPr lang="hu-HU" sz="1400" dirty="0" smtClean="0"/>
              <a:t>		</a:t>
            </a:r>
            <a:r>
              <a:rPr lang="el-GR" sz="1400" dirty="0"/>
              <a:t>Δ</a:t>
            </a:r>
            <a:r>
              <a:rPr lang="hu-HU" sz="1400" dirty="0" smtClean="0"/>
              <a:t>A = A</a:t>
            </a:r>
            <a:r>
              <a:rPr lang="hu-HU" sz="1400" baseline="-25000" dirty="0" smtClean="0"/>
              <a:t>1 </a:t>
            </a:r>
            <a:r>
              <a:rPr lang="hu-HU" sz="1400" dirty="0" smtClean="0"/>
              <a:t>+ </a:t>
            </a:r>
            <a:r>
              <a:rPr lang="hu-HU" sz="1400" dirty="0"/>
              <a:t>A</a:t>
            </a:r>
            <a:r>
              <a:rPr lang="hu-HU" sz="1400" baseline="-25000" dirty="0"/>
              <a:t>2</a:t>
            </a:r>
            <a:r>
              <a:rPr lang="hu-HU" sz="1400" dirty="0"/>
              <a:t> </a:t>
            </a:r>
            <a:r>
              <a:rPr lang="hu-HU" sz="1400" dirty="0" smtClean="0"/>
              <a:t>+ </a:t>
            </a:r>
            <a:r>
              <a:rPr lang="hu-HU" sz="1400" dirty="0"/>
              <a:t>A</a:t>
            </a:r>
            <a:r>
              <a:rPr lang="hu-HU" sz="1400" baseline="-25000" dirty="0"/>
              <a:t>3</a:t>
            </a:r>
            <a:r>
              <a:rPr lang="hu-HU" sz="1400" dirty="0"/>
              <a:t> </a:t>
            </a:r>
            <a:r>
              <a:rPr lang="hu-HU" sz="1400" dirty="0" smtClean="0"/>
              <a:t>+ </a:t>
            </a:r>
            <a:r>
              <a:rPr lang="hu-HU" sz="1400" dirty="0"/>
              <a:t>A</a:t>
            </a:r>
            <a:r>
              <a:rPr lang="hu-HU" sz="1400" baseline="-25000" dirty="0"/>
              <a:t>4</a:t>
            </a:r>
            <a:r>
              <a:rPr lang="hu-HU" sz="1400" dirty="0"/>
              <a:t> </a:t>
            </a:r>
            <a:r>
              <a:rPr lang="hu-HU" sz="1400" dirty="0" smtClean="0"/>
              <a:t>- A</a:t>
            </a:r>
            <a:r>
              <a:rPr lang="hu-HU" sz="1400" baseline="-25000" dirty="0" smtClean="0"/>
              <a:t>5</a:t>
            </a:r>
            <a:r>
              <a:rPr lang="hu-HU" sz="1400" dirty="0" smtClean="0"/>
              <a:t> =  40 + 60 + 37 + 77 – 214 = 0</a:t>
            </a:r>
          </a:p>
          <a:p>
            <a:pPr>
              <a:buNone/>
            </a:pPr>
            <a:r>
              <a:rPr lang="hu-HU" sz="1400" dirty="0" smtClean="0"/>
              <a:t>	Az adott esetben az átlagos tűrésérték: </a:t>
            </a:r>
            <a:r>
              <a:rPr lang="el-GR" sz="1400" dirty="0" smtClean="0"/>
              <a:t>Δ</a:t>
            </a:r>
            <a:r>
              <a:rPr lang="hu-HU" sz="1400" dirty="0" err="1" smtClean="0"/>
              <a:t>A</a:t>
            </a:r>
            <a:r>
              <a:rPr lang="hu-HU" sz="1400" baseline="-25000" dirty="0" err="1" smtClean="0"/>
              <a:t>i</a:t>
            </a:r>
            <a:r>
              <a:rPr lang="hu-HU" sz="1400" dirty="0" smtClean="0"/>
              <a:t>  = 0,025 / 5 = 0,005.</a:t>
            </a:r>
          </a:p>
          <a:p>
            <a:pPr>
              <a:buNone/>
            </a:pPr>
            <a:endParaRPr lang="hu-HU" sz="1400" dirty="0" smtClean="0"/>
          </a:p>
          <a:p>
            <a:pPr>
              <a:buNone/>
            </a:pPr>
            <a:r>
              <a:rPr lang="hu-HU" sz="1400" dirty="0" smtClean="0"/>
              <a:t>	Nem célszerű a nagyobb és kisebb méretek esetén azonos tűrésértéket előírni (kisebb méretek esetén kisebb, nagyobb méreteknél nagyobb tűrésmező), ezért egy helyes megoldás például:</a:t>
            </a:r>
          </a:p>
          <a:p>
            <a:pPr>
              <a:buNone/>
            </a:pPr>
            <a:r>
              <a:rPr lang="hu-HU" sz="1400" dirty="0" smtClean="0"/>
              <a:t>		</a:t>
            </a:r>
            <a:r>
              <a:rPr lang="el-GR" sz="1400" dirty="0" smtClean="0"/>
              <a:t> Δ</a:t>
            </a:r>
            <a:r>
              <a:rPr lang="hu-HU" sz="1400" dirty="0" smtClean="0"/>
              <a:t>A</a:t>
            </a:r>
            <a:r>
              <a:rPr lang="hu-HU" sz="1400" baseline="-25000" dirty="0" smtClean="0"/>
              <a:t>1</a:t>
            </a:r>
            <a:r>
              <a:rPr lang="hu-HU" sz="1400" dirty="0" smtClean="0"/>
              <a:t>  =  0,002</a:t>
            </a:r>
          </a:p>
          <a:p>
            <a:pPr>
              <a:buNone/>
            </a:pPr>
            <a:r>
              <a:rPr lang="hu-HU" sz="1400" dirty="0" smtClean="0"/>
              <a:t>		</a:t>
            </a:r>
            <a:r>
              <a:rPr lang="el-GR" sz="1400" dirty="0" smtClean="0"/>
              <a:t> Δ</a:t>
            </a:r>
            <a:r>
              <a:rPr lang="hu-HU" sz="1400" dirty="0" smtClean="0"/>
              <a:t>A</a:t>
            </a:r>
            <a:r>
              <a:rPr lang="hu-HU" sz="1400" baseline="-25000" dirty="0" smtClean="0"/>
              <a:t>2</a:t>
            </a:r>
            <a:r>
              <a:rPr lang="hu-HU" sz="1400" dirty="0" smtClean="0"/>
              <a:t>  =  0,005</a:t>
            </a:r>
          </a:p>
          <a:p>
            <a:pPr>
              <a:buNone/>
            </a:pPr>
            <a:r>
              <a:rPr lang="hu-HU" sz="1400" dirty="0" smtClean="0"/>
              <a:t>		</a:t>
            </a:r>
            <a:r>
              <a:rPr lang="el-GR" sz="1400" dirty="0" smtClean="0"/>
              <a:t> Δ</a:t>
            </a:r>
            <a:r>
              <a:rPr lang="hu-HU" sz="1400" dirty="0" smtClean="0"/>
              <a:t>A</a:t>
            </a:r>
            <a:r>
              <a:rPr lang="hu-HU" sz="1400" baseline="-25000" dirty="0" smtClean="0"/>
              <a:t>3</a:t>
            </a:r>
            <a:r>
              <a:rPr lang="hu-HU" sz="1400" dirty="0" smtClean="0"/>
              <a:t>  =  0,002</a:t>
            </a:r>
          </a:p>
          <a:p>
            <a:pPr>
              <a:buNone/>
            </a:pPr>
            <a:r>
              <a:rPr lang="hu-HU" sz="1400" dirty="0" smtClean="0"/>
              <a:t>		</a:t>
            </a:r>
            <a:r>
              <a:rPr lang="el-GR" sz="1400" dirty="0" smtClean="0"/>
              <a:t> Δ</a:t>
            </a:r>
            <a:r>
              <a:rPr lang="hu-HU" sz="1400" dirty="0" smtClean="0"/>
              <a:t>A</a:t>
            </a:r>
            <a:r>
              <a:rPr lang="hu-HU" sz="1400" baseline="-25000" dirty="0" smtClean="0"/>
              <a:t>4</a:t>
            </a:r>
            <a:r>
              <a:rPr lang="hu-HU" sz="1400" dirty="0" smtClean="0"/>
              <a:t>  =  0,005</a:t>
            </a:r>
          </a:p>
          <a:p>
            <a:pPr>
              <a:buNone/>
            </a:pPr>
            <a:r>
              <a:rPr lang="hu-HU" sz="1400" dirty="0" smtClean="0"/>
              <a:t>		</a:t>
            </a:r>
            <a:r>
              <a:rPr lang="el-GR" sz="1400" dirty="0" smtClean="0"/>
              <a:t> Δ</a:t>
            </a:r>
            <a:r>
              <a:rPr lang="hu-HU" sz="1400" dirty="0" smtClean="0"/>
              <a:t>A</a:t>
            </a:r>
            <a:r>
              <a:rPr lang="hu-HU" sz="1400" baseline="-25000" dirty="0" smtClean="0"/>
              <a:t>5</a:t>
            </a:r>
            <a:r>
              <a:rPr lang="hu-HU" sz="1400" dirty="0" smtClean="0"/>
              <a:t>  =  0,011</a:t>
            </a:r>
          </a:p>
          <a:p>
            <a:pPr>
              <a:buNone/>
            </a:pPr>
            <a:r>
              <a:rPr lang="hu-HU" sz="1400" dirty="0" smtClean="0"/>
              <a:t>                 Összesen: 0, 025 lehet!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</a:t>
            </a:r>
            <a:endParaRPr lang="hu-HU" sz="2000" baseline="-25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artalom helye 2"/>
          <p:cNvSpPr>
            <a:spLocks noGrp="1"/>
          </p:cNvSpPr>
          <p:nvPr>
            <p:ph idx="1"/>
          </p:nvPr>
        </p:nvSpPr>
        <p:spPr>
          <a:xfrm>
            <a:off x="179512" y="214312"/>
            <a:ext cx="8856984" cy="6311031"/>
          </a:xfrm>
        </p:spPr>
        <p:txBody>
          <a:bodyPr/>
          <a:lstStyle/>
          <a:p>
            <a:r>
              <a:rPr lang="hu-HU" sz="2400" dirty="0" smtClean="0"/>
              <a:t>2. Részleges cserélhetőség</a:t>
            </a:r>
          </a:p>
          <a:p>
            <a:pPr algn="just">
              <a:buFont typeface="Arial" charset="0"/>
              <a:buNone/>
            </a:pPr>
            <a:r>
              <a:rPr lang="hu-HU" sz="2400" dirty="0" smtClean="0"/>
              <a:t>		A gyártási pontosság és a gyártási önköltség kapcsolata,</a:t>
            </a:r>
          </a:p>
          <a:p>
            <a:pPr algn="just">
              <a:buFont typeface="Arial" charset="0"/>
              <a:buNone/>
            </a:pPr>
            <a:r>
              <a:rPr lang="hu-HU" sz="2400" dirty="0" smtClean="0"/>
              <a:t>		törekvés a gazdaságos gyártású alkatrészek előállítására,</a:t>
            </a:r>
          </a:p>
          <a:p>
            <a:pPr algn="just">
              <a:buFont typeface="Arial" charset="0"/>
              <a:buNone/>
            </a:pPr>
            <a:r>
              <a:rPr lang="hu-HU" sz="2400" dirty="0" smtClean="0"/>
              <a:t>		a gyártási méretszóródás   → Gauss normál eloszlás.</a:t>
            </a:r>
          </a:p>
          <a:p>
            <a:endParaRPr lang="hu-HU" sz="2400" dirty="0" smtClean="0"/>
          </a:p>
          <a:p>
            <a:pPr>
              <a:buFont typeface="Arial" charset="0"/>
              <a:buNone/>
            </a:pPr>
            <a:r>
              <a:rPr lang="hu-HU" sz="2400" dirty="0" smtClean="0"/>
              <a:t>		</a:t>
            </a:r>
            <a:r>
              <a:rPr lang="hu-HU" sz="2000" dirty="0" smtClean="0"/>
              <a:t>б = [(x</a:t>
            </a:r>
            <a:r>
              <a:rPr lang="hu-HU" sz="2000" baseline="-25000" dirty="0" smtClean="0"/>
              <a:t>1</a:t>
            </a:r>
            <a:r>
              <a:rPr lang="hu-HU" sz="2000" dirty="0" smtClean="0"/>
              <a:t> – </a:t>
            </a:r>
            <a:r>
              <a:rPr lang="hu-HU" sz="2000" dirty="0" err="1" smtClean="0"/>
              <a:t>x</a:t>
            </a:r>
            <a:r>
              <a:rPr lang="hu-HU" sz="2000" baseline="-25000" dirty="0" err="1" smtClean="0"/>
              <a:t>átl</a:t>
            </a:r>
            <a:r>
              <a:rPr lang="hu-HU" sz="2000" baseline="-25000" dirty="0" smtClean="0"/>
              <a:t> </a:t>
            </a:r>
            <a:r>
              <a:rPr lang="hu-HU" sz="2000" dirty="0" smtClean="0"/>
              <a:t> )</a:t>
            </a:r>
            <a:r>
              <a:rPr lang="hu-HU" sz="2000" baseline="30000" dirty="0" smtClean="0"/>
              <a:t>2</a:t>
            </a:r>
            <a:r>
              <a:rPr lang="hu-HU" sz="2000" dirty="0" smtClean="0"/>
              <a:t> + (x</a:t>
            </a:r>
            <a:r>
              <a:rPr lang="hu-HU" sz="2000" baseline="-25000" dirty="0" smtClean="0"/>
              <a:t>2</a:t>
            </a:r>
            <a:r>
              <a:rPr lang="hu-HU" sz="2000" dirty="0" smtClean="0"/>
              <a:t> – </a:t>
            </a:r>
            <a:r>
              <a:rPr lang="hu-HU" sz="2000" dirty="0" err="1" smtClean="0"/>
              <a:t>x</a:t>
            </a:r>
            <a:r>
              <a:rPr lang="hu-HU" sz="2000" baseline="-25000" dirty="0" err="1" smtClean="0"/>
              <a:t>átl</a:t>
            </a:r>
            <a:r>
              <a:rPr lang="hu-HU" sz="2000" baseline="-25000" dirty="0" smtClean="0"/>
              <a:t> </a:t>
            </a:r>
            <a:r>
              <a:rPr lang="hu-HU" sz="2000" dirty="0" smtClean="0"/>
              <a:t> )</a:t>
            </a:r>
            <a:r>
              <a:rPr lang="hu-HU" sz="2000" baseline="30000" dirty="0" smtClean="0"/>
              <a:t>2</a:t>
            </a:r>
            <a:r>
              <a:rPr lang="hu-HU" sz="2000" dirty="0" smtClean="0"/>
              <a:t> +….+ (</a:t>
            </a:r>
            <a:r>
              <a:rPr lang="hu-HU" sz="2000" dirty="0" err="1" smtClean="0"/>
              <a:t>x</a:t>
            </a:r>
            <a:r>
              <a:rPr lang="hu-HU" sz="2000" baseline="-25000" dirty="0" err="1" smtClean="0"/>
              <a:t>i</a:t>
            </a:r>
            <a:r>
              <a:rPr lang="hu-HU" sz="2000" dirty="0" smtClean="0"/>
              <a:t> – </a:t>
            </a:r>
            <a:r>
              <a:rPr lang="hu-HU" sz="2000" dirty="0" err="1" smtClean="0"/>
              <a:t>x</a:t>
            </a:r>
            <a:r>
              <a:rPr lang="hu-HU" sz="2000" baseline="-25000" dirty="0" err="1" smtClean="0"/>
              <a:t>átl</a:t>
            </a:r>
            <a:r>
              <a:rPr lang="hu-HU" sz="2000" baseline="-25000" dirty="0" smtClean="0"/>
              <a:t> </a:t>
            </a:r>
            <a:r>
              <a:rPr lang="hu-HU" sz="2000" dirty="0" smtClean="0"/>
              <a:t> )</a:t>
            </a:r>
            <a:r>
              <a:rPr lang="hu-HU" sz="2000" baseline="30000" dirty="0" err="1" smtClean="0"/>
              <a:t>2</a:t>
            </a:r>
            <a:r>
              <a:rPr lang="hu-HU" sz="2000" dirty="0" smtClean="0"/>
              <a:t> / n]</a:t>
            </a:r>
            <a:r>
              <a:rPr lang="hu-HU" sz="2000" baseline="30000" dirty="0" smtClean="0"/>
              <a:t>0,5</a:t>
            </a:r>
          </a:p>
          <a:p>
            <a:pPr>
              <a:buFont typeface="Arial" charset="0"/>
              <a:buNone/>
            </a:pPr>
            <a:endParaRPr lang="hu-HU" sz="2000" baseline="30000" dirty="0" smtClean="0"/>
          </a:p>
          <a:p>
            <a:pPr>
              <a:buFont typeface="Arial" charset="0"/>
              <a:buNone/>
            </a:pPr>
            <a:r>
              <a:rPr lang="hu-HU" sz="2000" dirty="0" smtClean="0"/>
              <a:t>		</a:t>
            </a:r>
            <a:r>
              <a:rPr lang="hu-HU" sz="2000" dirty="0" err="1" smtClean="0"/>
              <a:t>x</a:t>
            </a:r>
            <a:r>
              <a:rPr lang="hu-HU" sz="2000" baseline="-25000" dirty="0" err="1" smtClean="0"/>
              <a:t>átl</a:t>
            </a:r>
            <a:r>
              <a:rPr lang="hu-HU" sz="2000" baseline="-25000" dirty="0" smtClean="0"/>
              <a:t> </a:t>
            </a:r>
            <a:r>
              <a:rPr lang="hu-HU" sz="2000" dirty="0" smtClean="0"/>
              <a:t> = </a:t>
            </a:r>
            <a:r>
              <a:rPr lang="el-GR" sz="2000" dirty="0" smtClean="0"/>
              <a:t>Σ</a:t>
            </a:r>
            <a:r>
              <a:rPr lang="hu-HU" sz="2000" dirty="0" smtClean="0"/>
              <a:t> </a:t>
            </a:r>
            <a:r>
              <a:rPr lang="hu-HU" sz="2000" dirty="0" err="1" smtClean="0"/>
              <a:t>x</a:t>
            </a:r>
            <a:r>
              <a:rPr lang="hu-HU" sz="2000" baseline="-25000" dirty="0" err="1" smtClean="0"/>
              <a:t>i</a:t>
            </a:r>
            <a:r>
              <a:rPr lang="hu-HU" sz="2000" baseline="-25000" dirty="0" smtClean="0"/>
              <a:t> </a:t>
            </a:r>
            <a:r>
              <a:rPr lang="hu-HU" sz="2000" dirty="0" smtClean="0"/>
              <a:t> / n</a:t>
            </a:r>
          </a:p>
          <a:p>
            <a:endParaRPr lang="hu-HU" sz="2000" baseline="-25000" dirty="0" smtClean="0"/>
          </a:p>
          <a:p>
            <a:pPr>
              <a:buFont typeface="Arial" charset="0"/>
              <a:buNone/>
            </a:pPr>
            <a:r>
              <a:rPr lang="hu-HU" sz="2000" dirty="0" smtClean="0"/>
              <a:t>		x = ±</a:t>
            </a:r>
            <a:r>
              <a:rPr lang="hu-HU" sz="2000" baseline="-25000" dirty="0" smtClean="0"/>
              <a:t> </a:t>
            </a:r>
            <a:r>
              <a:rPr lang="hu-HU" sz="2000" dirty="0" smtClean="0"/>
              <a:t>0,3</a:t>
            </a:r>
            <a:r>
              <a:rPr lang="hu-HU" sz="2000" baseline="-25000" dirty="0" smtClean="0"/>
              <a:t> </a:t>
            </a:r>
            <a:r>
              <a:rPr lang="hu-HU" sz="2000" dirty="0" smtClean="0"/>
              <a:t>б → 25 % megfelelő </a:t>
            </a:r>
            <a:r>
              <a:rPr lang="hu-HU" sz="2000" dirty="0" err="1" smtClean="0"/>
              <a:t>alk</a:t>
            </a:r>
            <a:r>
              <a:rPr lang="hu-HU" sz="2000" dirty="0" smtClean="0"/>
              <a:t>.,</a:t>
            </a:r>
          </a:p>
          <a:p>
            <a:pPr>
              <a:buFont typeface="Arial" charset="0"/>
              <a:buNone/>
            </a:pPr>
            <a:r>
              <a:rPr lang="hu-HU" sz="2000" baseline="-25000" dirty="0" smtClean="0"/>
              <a:t>		</a:t>
            </a:r>
            <a:r>
              <a:rPr lang="hu-HU" sz="2000" dirty="0" smtClean="0"/>
              <a:t>     </a:t>
            </a:r>
            <a:r>
              <a:rPr lang="hu-HU" sz="2000" baseline="-25000" dirty="0" smtClean="0"/>
              <a:t> </a:t>
            </a:r>
            <a:r>
              <a:rPr lang="hu-HU" sz="2000" dirty="0" smtClean="0"/>
              <a:t>±</a:t>
            </a:r>
            <a:r>
              <a:rPr lang="hu-HU" sz="2000" baseline="-25000" dirty="0" smtClean="0"/>
              <a:t> </a:t>
            </a:r>
            <a:r>
              <a:rPr lang="hu-HU" sz="2000" dirty="0" smtClean="0"/>
              <a:t>0,7</a:t>
            </a:r>
            <a:r>
              <a:rPr lang="hu-HU" sz="2000" baseline="-25000" dirty="0" smtClean="0"/>
              <a:t> </a:t>
            </a:r>
            <a:r>
              <a:rPr lang="hu-HU" sz="2000" dirty="0" smtClean="0"/>
              <a:t>б → 50 % megfelelő </a:t>
            </a:r>
            <a:r>
              <a:rPr lang="hu-HU" sz="2000" dirty="0" err="1" smtClean="0"/>
              <a:t>alk</a:t>
            </a:r>
            <a:r>
              <a:rPr lang="hu-HU" sz="2000" dirty="0" smtClean="0"/>
              <a:t>.,</a:t>
            </a:r>
          </a:p>
          <a:p>
            <a:pPr>
              <a:buFont typeface="Arial" charset="0"/>
              <a:buNone/>
            </a:pPr>
            <a:r>
              <a:rPr lang="hu-HU" sz="2000" baseline="-25000" dirty="0" smtClean="0"/>
              <a:t>	</a:t>
            </a:r>
            <a:r>
              <a:rPr lang="hu-HU" sz="2000" dirty="0" smtClean="0"/>
              <a:t>                ±</a:t>
            </a:r>
            <a:r>
              <a:rPr lang="hu-HU" sz="2000" baseline="-25000" dirty="0" smtClean="0"/>
              <a:t> </a:t>
            </a:r>
            <a:r>
              <a:rPr lang="hu-HU" sz="2000" dirty="0" smtClean="0"/>
              <a:t>1,</a:t>
            </a:r>
            <a:r>
              <a:rPr lang="hu-HU" sz="2000" dirty="0" err="1" smtClean="0"/>
              <a:t>1</a:t>
            </a:r>
            <a:r>
              <a:rPr lang="hu-HU" sz="2000" baseline="-25000" dirty="0" smtClean="0"/>
              <a:t> </a:t>
            </a:r>
            <a:r>
              <a:rPr lang="hu-HU" sz="2000" dirty="0" smtClean="0"/>
              <a:t>б → 75 % megfelelő </a:t>
            </a:r>
            <a:r>
              <a:rPr lang="hu-HU" sz="2000" dirty="0" err="1" smtClean="0"/>
              <a:t>alk</a:t>
            </a:r>
            <a:r>
              <a:rPr lang="hu-HU" sz="2000" dirty="0" smtClean="0"/>
              <a:t>.,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	</a:t>
            </a:r>
            <a:r>
              <a:rPr lang="hu-HU" sz="2000" b="1" dirty="0" smtClean="0"/>
              <a:t>      ±</a:t>
            </a:r>
            <a:r>
              <a:rPr lang="hu-HU" sz="2000" b="1" baseline="-25000" dirty="0" smtClean="0"/>
              <a:t> </a:t>
            </a:r>
            <a:r>
              <a:rPr lang="hu-HU" sz="2000" b="1" dirty="0" smtClean="0"/>
              <a:t>3,0</a:t>
            </a:r>
            <a:r>
              <a:rPr lang="hu-HU" sz="2000" b="1" baseline="-25000" dirty="0" smtClean="0"/>
              <a:t> </a:t>
            </a:r>
            <a:r>
              <a:rPr lang="hu-HU" sz="2000" b="1" dirty="0" smtClean="0"/>
              <a:t>б → 99,73 % megfelelő </a:t>
            </a:r>
            <a:r>
              <a:rPr lang="hu-HU" sz="2000" b="1" dirty="0" err="1" smtClean="0"/>
              <a:t>alk</a:t>
            </a:r>
            <a:r>
              <a:rPr lang="hu-HU" sz="2000" b="1" dirty="0" smtClean="0"/>
              <a:t>.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	            Utóbbi esetben </a:t>
            </a:r>
            <a:r>
              <a:rPr lang="hu-HU" sz="2000" b="1" dirty="0" smtClean="0"/>
              <a:t>0,27 % selejt</a:t>
            </a:r>
            <a:r>
              <a:rPr lang="hu-HU" sz="2000" dirty="0" smtClean="0"/>
              <a:t>!!! </a:t>
            </a:r>
            <a:r>
              <a:rPr lang="hu-HU" sz="2000" baseline="-25000" dirty="0" smtClean="0"/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957583"/>
            <a:ext cx="3312368" cy="2883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artalom helye 2"/>
          <p:cNvSpPr>
            <a:spLocks noGrp="1"/>
          </p:cNvSpPr>
          <p:nvPr>
            <p:ph idx="1"/>
          </p:nvPr>
        </p:nvSpPr>
        <p:spPr>
          <a:xfrm>
            <a:off x="323528" y="214313"/>
            <a:ext cx="8820472" cy="5911850"/>
          </a:xfrm>
        </p:spPr>
        <p:txBody>
          <a:bodyPr/>
          <a:lstStyle/>
          <a:p>
            <a:r>
              <a:rPr lang="hu-HU" sz="1400" b="1" dirty="0" smtClean="0"/>
              <a:t>Példa a részleges cserélhetőség megítélésére (3 </a:t>
            </a:r>
            <a:r>
              <a:rPr lang="hu-HU" sz="1400" b="1" dirty="0" err="1" smtClean="0"/>
              <a:t>alk</a:t>
            </a:r>
            <a:r>
              <a:rPr lang="hu-HU" sz="1400" b="1" dirty="0" smtClean="0"/>
              <a:t>. összeépítése)</a:t>
            </a:r>
          </a:p>
          <a:p>
            <a:pPr>
              <a:buFont typeface="Arial" charset="0"/>
              <a:buNone/>
            </a:pPr>
            <a:r>
              <a:rPr lang="hu-HU" sz="1400" dirty="0" smtClean="0"/>
              <a:t>	Adott a három alkatrész mérete és tűrése, kérdés az összeépített egység mérete és tűrése.</a:t>
            </a:r>
          </a:p>
          <a:p>
            <a:pPr>
              <a:buFont typeface="Arial" charset="0"/>
              <a:buNone/>
            </a:pPr>
            <a:r>
              <a:rPr lang="hu-HU" sz="1400" dirty="0" smtClean="0"/>
              <a:t>	Az adott esetben mindhárom alkatrész tűrése  =  ±</a:t>
            </a:r>
            <a:r>
              <a:rPr lang="hu-HU" sz="1400" baseline="-25000" dirty="0" smtClean="0"/>
              <a:t> </a:t>
            </a:r>
            <a:r>
              <a:rPr lang="hu-HU" sz="1400" dirty="0" smtClean="0"/>
              <a:t>3,0</a:t>
            </a:r>
            <a:r>
              <a:rPr lang="hu-HU" sz="1400" baseline="-25000" dirty="0" smtClean="0"/>
              <a:t> </a:t>
            </a:r>
            <a:r>
              <a:rPr lang="hu-HU" sz="1400" dirty="0" smtClean="0"/>
              <a:t>б.</a:t>
            </a:r>
          </a:p>
          <a:p>
            <a:pPr>
              <a:buNone/>
            </a:pPr>
            <a:r>
              <a:rPr lang="hu-HU" sz="1400" dirty="0" smtClean="0"/>
              <a:t>	Az egy alkatrész б értéke így: (2 * 0,25) / 6 = 0,083 = </a:t>
            </a:r>
            <a:r>
              <a:rPr lang="hu-HU" sz="1400" dirty="0" err="1" smtClean="0"/>
              <a:t>б</a:t>
            </a:r>
            <a:r>
              <a:rPr lang="hu-HU" sz="1400" baseline="-25000" dirty="0" err="1" smtClean="0"/>
              <a:t>i</a:t>
            </a:r>
            <a:endParaRPr lang="hu-HU" sz="1400" baseline="-25000" dirty="0" smtClean="0"/>
          </a:p>
          <a:p>
            <a:pPr>
              <a:buNone/>
            </a:pPr>
            <a:r>
              <a:rPr lang="hu-HU" sz="1400" dirty="0" smtClean="0"/>
              <a:t> 	Mindhárom alkatrész gyártási körülményei azonosak, így az eredő</a:t>
            </a:r>
          </a:p>
          <a:p>
            <a:pPr>
              <a:buNone/>
            </a:pPr>
            <a:r>
              <a:rPr lang="hu-HU" sz="1400" dirty="0" smtClean="0"/>
              <a:t>	méretszóródás:</a:t>
            </a:r>
          </a:p>
          <a:p>
            <a:pPr>
              <a:buNone/>
            </a:pPr>
            <a:r>
              <a:rPr lang="hu-HU" sz="1400" dirty="0" smtClean="0"/>
              <a:t>	          </a:t>
            </a:r>
            <a:r>
              <a:rPr lang="hu-HU" sz="1400" dirty="0" err="1" smtClean="0"/>
              <a:t>б</a:t>
            </a:r>
            <a:r>
              <a:rPr lang="hu-HU" sz="1400" baseline="-25000" dirty="0" err="1" smtClean="0"/>
              <a:t>T</a:t>
            </a:r>
            <a:r>
              <a:rPr lang="hu-HU" sz="1400" dirty="0" smtClean="0"/>
              <a:t> = (</a:t>
            </a:r>
            <a:r>
              <a:rPr lang="hu-HU" sz="1400" dirty="0" err="1" smtClean="0"/>
              <a:t>б</a:t>
            </a:r>
            <a:r>
              <a:rPr lang="hu-HU" sz="1400" baseline="-25000" dirty="0" err="1" smtClean="0"/>
              <a:t>A</a:t>
            </a:r>
            <a:r>
              <a:rPr lang="hu-HU" sz="1400" dirty="0" smtClean="0"/>
              <a:t> </a:t>
            </a:r>
            <a:r>
              <a:rPr lang="hu-HU" sz="1400" baseline="30000" dirty="0" smtClean="0"/>
              <a:t>2</a:t>
            </a:r>
            <a:r>
              <a:rPr lang="hu-HU" sz="1400" dirty="0" smtClean="0"/>
              <a:t> + </a:t>
            </a:r>
            <a:r>
              <a:rPr lang="hu-HU" sz="1400" dirty="0" err="1" smtClean="0"/>
              <a:t>б</a:t>
            </a:r>
            <a:r>
              <a:rPr lang="hu-HU" sz="1400" baseline="-25000" dirty="0" err="1" smtClean="0"/>
              <a:t>B</a:t>
            </a:r>
            <a:r>
              <a:rPr lang="hu-HU" sz="1400" dirty="0" smtClean="0"/>
              <a:t> </a:t>
            </a:r>
            <a:r>
              <a:rPr lang="hu-HU" sz="1400" baseline="30000" dirty="0" err="1" smtClean="0"/>
              <a:t>2</a:t>
            </a:r>
            <a:r>
              <a:rPr lang="hu-HU" sz="1400" baseline="30000" dirty="0" smtClean="0"/>
              <a:t> </a:t>
            </a:r>
            <a:r>
              <a:rPr lang="hu-HU" sz="1400" dirty="0" smtClean="0"/>
              <a:t> + </a:t>
            </a:r>
            <a:r>
              <a:rPr lang="hu-HU" sz="1400" dirty="0" err="1" smtClean="0"/>
              <a:t>б</a:t>
            </a:r>
            <a:r>
              <a:rPr lang="hu-HU" sz="1400" baseline="-25000" dirty="0" err="1" smtClean="0"/>
              <a:t>C</a:t>
            </a:r>
            <a:r>
              <a:rPr lang="hu-HU" sz="1400" dirty="0" smtClean="0"/>
              <a:t> </a:t>
            </a:r>
            <a:r>
              <a:rPr lang="hu-HU" sz="1400" baseline="30000" dirty="0" err="1" smtClean="0"/>
              <a:t>2</a:t>
            </a:r>
            <a:r>
              <a:rPr lang="hu-HU" sz="1400" dirty="0" smtClean="0"/>
              <a:t>)</a:t>
            </a:r>
            <a:r>
              <a:rPr lang="hu-HU" sz="1400" baseline="30000" dirty="0" smtClean="0"/>
              <a:t>0,5</a:t>
            </a:r>
          </a:p>
          <a:p>
            <a:pPr>
              <a:buNone/>
            </a:pPr>
            <a:r>
              <a:rPr lang="hu-HU" sz="1400" dirty="0" smtClean="0"/>
              <a:t>                 </a:t>
            </a:r>
            <a:r>
              <a:rPr lang="hu-HU" sz="1400" dirty="0" err="1" smtClean="0"/>
              <a:t>б</a:t>
            </a:r>
            <a:r>
              <a:rPr lang="hu-HU" sz="1400" baseline="-25000" dirty="0" err="1" smtClean="0"/>
              <a:t>T</a:t>
            </a:r>
            <a:r>
              <a:rPr lang="hu-HU" sz="1400" dirty="0" smtClean="0"/>
              <a:t> = (0,083</a:t>
            </a:r>
            <a:r>
              <a:rPr lang="hu-HU" sz="1400" baseline="30000" dirty="0" smtClean="0"/>
              <a:t>2</a:t>
            </a:r>
            <a:r>
              <a:rPr lang="hu-HU" sz="1400" dirty="0" smtClean="0"/>
              <a:t>  + 0,083</a:t>
            </a:r>
            <a:r>
              <a:rPr lang="hu-HU" sz="1400" baseline="30000" dirty="0" smtClean="0"/>
              <a:t>2</a:t>
            </a:r>
            <a:r>
              <a:rPr lang="hu-HU" sz="1400" dirty="0" smtClean="0"/>
              <a:t> + 0,083</a:t>
            </a:r>
            <a:r>
              <a:rPr lang="hu-HU" sz="1400" baseline="30000" dirty="0" smtClean="0"/>
              <a:t>2</a:t>
            </a:r>
            <a:r>
              <a:rPr lang="hu-HU" sz="1400" dirty="0" smtClean="0"/>
              <a:t> )</a:t>
            </a:r>
            <a:r>
              <a:rPr lang="hu-HU" sz="1400" baseline="30000" dirty="0"/>
              <a:t> </a:t>
            </a:r>
            <a:r>
              <a:rPr lang="hu-HU" sz="1400" baseline="30000" dirty="0" smtClean="0"/>
              <a:t>0,5</a:t>
            </a:r>
            <a:r>
              <a:rPr lang="hu-HU" sz="1400" dirty="0" smtClean="0"/>
              <a:t>  = 0,083 * 3</a:t>
            </a:r>
            <a:r>
              <a:rPr lang="hu-HU" sz="1400" baseline="30000" dirty="0" smtClean="0"/>
              <a:t>0,5</a:t>
            </a:r>
            <a:r>
              <a:rPr lang="hu-HU" sz="1400" dirty="0" smtClean="0"/>
              <a:t> = 0,144</a:t>
            </a:r>
          </a:p>
          <a:p>
            <a:pPr>
              <a:buNone/>
            </a:pPr>
            <a:r>
              <a:rPr lang="hu-HU" sz="1400" dirty="0" smtClean="0"/>
              <a:t>	        </a:t>
            </a:r>
            <a:r>
              <a:rPr lang="hu-HU" sz="1400" b="1" dirty="0" smtClean="0"/>
              <a:t>± </a:t>
            </a:r>
            <a:r>
              <a:rPr lang="hu-HU" sz="1400" dirty="0" smtClean="0"/>
              <a:t>3 </a:t>
            </a:r>
            <a:r>
              <a:rPr lang="hu-HU" sz="1400" dirty="0" err="1" smtClean="0"/>
              <a:t>б</a:t>
            </a:r>
            <a:r>
              <a:rPr lang="hu-HU" sz="1400" baseline="-25000" dirty="0" err="1" smtClean="0"/>
              <a:t>T</a:t>
            </a:r>
            <a:r>
              <a:rPr lang="hu-HU" sz="1400" dirty="0" smtClean="0"/>
              <a:t> = </a:t>
            </a:r>
            <a:r>
              <a:rPr lang="hu-HU" sz="1400" dirty="0" err="1" smtClean="0"/>
              <a:t>3</a:t>
            </a:r>
            <a:r>
              <a:rPr lang="hu-HU" sz="1400" dirty="0" smtClean="0"/>
              <a:t> * 0,144 =  </a:t>
            </a:r>
            <a:r>
              <a:rPr lang="hu-HU" sz="1400" b="1" dirty="0" smtClean="0"/>
              <a:t>± 0,432 szemben a ± 0,75-tel</a:t>
            </a:r>
            <a:r>
              <a:rPr lang="hu-HU" sz="1400" dirty="0" smtClean="0"/>
              <a:t>. </a:t>
            </a:r>
          </a:p>
          <a:p>
            <a:pPr>
              <a:buNone/>
            </a:pPr>
            <a:r>
              <a:rPr lang="hu-HU" sz="1400" dirty="0" smtClean="0"/>
              <a:t>	</a:t>
            </a:r>
          </a:p>
          <a:p>
            <a:pPr>
              <a:buNone/>
            </a:pPr>
            <a:endParaRPr lang="hu-HU" sz="1400" dirty="0" smtClean="0"/>
          </a:p>
          <a:p>
            <a:pPr>
              <a:buNone/>
            </a:pPr>
            <a:r>
              <a:rPr lang="hu-HU" sz="1400" dirty="0" smtClean="0"/>
              <a:t>	Megvizsgálható az is, hogy az alkatrészeket milyen tűréssel</a:t>
            </a:r>
          </a:p>
          <a:p>
            <a:pPr>
              <a:buNone/>
            </a:pPr>
            <a:r>
              <a:rPr lang="hu-HU" sz="1400" dirty="0" smtClean="0"/>
              <a:t>        kell legyártani, hogy összeszerelés után 600 ± 0,75 méret adódjon. </a:t>
            </a:r>
          </a:p>
          <a:p>
            <a:pPr>
              <a:buNone/>
            </a:pPr>
            <a:r>
              <a:rPr lang="hu-HU" sz="1400" dirty="0" smtClean="0"/>
              <a:t>	Ebben az esetben </a:t>
            </a:r>
          </a:p>
          <a:p>
            <a:pPr>
              <a:buNone/>
            </a:pPr>
            <a:r>
              <a:rPr lang="hu-HU" sz="1400" dirty="0" smtClean="0"/>
              <a:t>                     (2 * 0,75) / 6 = 0,25 = </a:t>
            </a:r>
            <a:r>
              <a:rPr lang="hu-HU" sz="1400" dirty="0" err="1" smtClean="0"/>
              <a:t>б</a:t>
            </a:r>
            <a:r>
              <a:rPr lang="hu-HU" sz="1400" baseline="-25000" dirty="0" err="1" smtClean="0"/>
              <a:t>T</a:t>
            </a:r>
            <a:endParaRPr lang="hu-HU" sz="1400" baseline="-25000" dirty="0" smtClean="0"/>
          </a:p>
          <a:p>
            <a:pPr>
              <a:buNone/>
            </a:pPr>
            <a:r>
              <a:rPr lang="hu-HU" sz="1400" dirty="0" smtClean="0"/>
              <a:t>		 </a:t>
            </a:r>
            <a:r>
              <a:rPr lang="hu-HU" sz="1400" dirty="0" err="1" smtClean="0"/>
              <a:t>б</a:t>
            </a:r>
            <a:r>
              <a:rPr lang="hu-HU" sz="1400" baseline="-25000" dirty="0" err="1" smtClean="0"/>
              <a:t>T</a:t>
            </a:r>
            <a:r>
              <a:rPr lang="hu-HU" sz="1400" dirty="0" smtClean="0"/>
              <a:t> = б * 3</a:t>
            </a:r>
            <a:r>
              <a:rPr lang="hu-HU" sz="1400" baseline="30000" dirty="0" smtClean="0"/>
              <a:t>0,5</a:t>
            </a:r>
            <a:r>
              <a:rPr lang="hu-HU" sz="1400" dirty="0" smtClean="0"/>
              <a:t>   →     б = 0,25 / 1,73 = 0,144 </a:t>
            </a:r>
          </a:p>
          <a:p>
            <a:pPr>
              <a:buNone/>
            </a:pPr>
            <a:r>
              <a:rPr lang="hu-HU" sz="1400" dirty="0" smtClean="0"/>
              <a:t>  	        </a:t>
            </a:r>
            <a:r>
              <a:rPr lang="hu-HU" sz="1400" b="1" dirty="0" smtClean="0"/>
              <a:t>± </a:t>
            </a:r>
            <a:r>
              <a:rPr lang="hu-HU" sz="1400" dirty="0" smtClean="0"/>
              <a:t>3 б  = 3 * 0,144 =  </a:t>
            </a:r>
            <a:r>
              <a:rPr lang="hu-HU" sz="1400" b="1" dirty="0" smtClean="0"/>
              <a:t>± 0,432 szemben a ± 0,25-tel</a:t>
            </a:r>
            <a:r>
              <a:rPr lang="hu-HU" sz="1400" dirty="0" smtClean="0"/>
              <a:t>, ami a </a:t>
            </a:r>
          </a:p>
          <a:p>
            <a:pPr>
              <a:buNone/>
            </a:pPr>
            <a:r>
              <a:rPr lang="hu-HU" sz="1400" dirty="0" smtClean="0"/>
              <a:t>	gyártási feltételek erőteljes fellazítását jelenti.</a:t>
            </a:r>
          </a:p>
          <a:p>
            <a:pPr>
              <a:buFont typeface="Arial" charset="0"/>
              <a:buNone/>
            </a:pPr>
            <a:r>
              <a:rPr lang="hu-HU" sz="1400" dirty="0" smtClean="0"/>
              <a:t>	</a:t>
            </a:r>
            <a:endParaRPr lang="hu-HU" sz="1400" baseline="-25000" dirty="0" smtClean="0"/>
          </a:p>
          <a:p>
            <a:pPr>
              <a:buFont typeface="Arial" charset="0"/>
              <a:buNone/>
            </a:pPr>
            <a:r>
              <a:rPr lang="hu-HU" sz="1400" dirty="0" smtClean="0"/>
              <a:t>	</a:t>
            </a:r>
          </a:p>
        </p:txBody>
      </p:sp>
      <p:pic>
        <p:nvPicPr>
          <p:cNvPr id="3174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34025" y="1071563"/>
            <a:ext cx="3609975" cy="414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r>
              <a:rPr lang="hu-HU" sz="2000" b="1" dirty="0" smtClean="0"/>
              <a:t>Példa aszimmetrikus tűrés számítására</a:t>
            </a:r>
          </a:p>
          <a:p>
            <a:pPr algn="just">
              <a:buNone/>
            </a:pPr>
            <a:r>
              <a:rPr lang="hu-HU" sz="2000" dirty="0" smtClean="0"/>
              <a:t>	A méretláncok aszimmetrikus tűrései valószínűségelmélet és a matematikai statisztika alkalmazásával számíthatók ki. A számítási módszer lényege, hogy meghatározzák a tűrésmező középértékét és a  méretszóródást, majd erre vonatkoztatva  az alábbi eljárás alkalmazható.</a:t>
            </a:r>
            <a:endParaRPr lang="hu-HU" sz="2000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25" y="1916832"/>
            <a:ext cx="6762750" cy="404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16632"/>
            <a:ext cx="8435280" cy="6552728"/>
          </a:xfrm>
        </p:spPr>
        <p:txBody>
          <a:bodyPr/>
          <a:lstStyle/>
          <a:p>
            <a:r>
              <a:rPr lang="hu-HU" sz="1600" dirty="0" smtClean="0"/>
              <a:t>Jelöljük </a:t>
            </a:r>
            <a:r>
              <a:rPr lang="hu-HU" sz="1600" dirty="0" err="1" smtClean="0"/>
              <a:t>a</a:t>
            </a:r>
            <a:r>
              <a:rPr lang="hu-HU" sz="1600" baseline="-25000" dirty="0" err="1" smtClean="0"/>
              <a:t>i</a:t>
            </a:r>
            <a:r>
              <a:rPr lang="hu-HU" sz="1600" dirty="0" err="1" smtClean="0"/>
              <a:t>-vel</a:t>
            </a:r>
            <a:r>
              <a:rPr lang="hu-HU" sz="1600" dirty="0" smtClean="0"/>
              <a:t> az </a:t>
            </a:r>
            <a:r>
              <a:rPr lang="hu-HU" sz="1600" dirty="0" err="1" smtClean="0"/>
              <a:t>i-dik</a:t>
            </a:r>
            <a:r>
              <a:rPr lang="hu-HU" sz="1600" dirty="0" smtClean="0"/>
              <a:t> méret tűrésmezejének algebrai (előjel figyelembevételével számított) középértékét és </a:t>
            </a:r>
            <a:r>
              <a:rPr lang="el-GR" sz="1600" dirty="0" smtClean="0"/>
              <a:t>δ</a:t>
            </a:r>
            <a:r>
              <a:rPr lang="hu-HU" sz="1600" baseline="-25000" dirty="0" smtClean="0"/>
              <a:t>i</a:t>
            </a:r>
            <a:r>
              <a:rPr lang="hu-HU" sz="1600" dirty="0" smtClean="0"/>
              <a:t>-vel a tűrésmezők abszolút értékeinek (előjel figyelembevétele nélkül meghatározott) középértékét.</a:t>
            </a:r>
          </a:p>
          <a:p>
            <a:pPr>
              <a:buNone/>
            </a:pPr>
            <a:r>
              <a:rPr lang="hu-HU" sz="1600" dirty="0" smtClean="0"/>
              <a:t>	Ekkor a méretlánc közös tűrése:</a:t>
            </a:r>
          </a:p>
          <a:p>
            <a:pPr>
              <a:buNone/>
            </a:pPr>
            <a:endParaRPr lang="hu-HU" sz="1600" dirty="0" smtClean="0"/>
          </a:p>
          <a:p>
            <a:pPr>
              <a:buNone/>
            </a:pPr>
            <a:r>
              <a:rPr lang="hu-HU" sz="1600" dirty="0" smtClean="0"/>
              <a:t>	Az A</a:t>
            </a:r>
            <a:r>
              <a:rPr lang="hu-HU" sz="1600" baseline="-25000" dirty="0" smtClean="0"/>
              <a:t>2</a:t>
            </a:r>
            <a:r>
              <a:rPr lang="hu-HU" sz="1600" dirty="0" smtClean="0"/>
              <a:t> alkatrész a és </a:t>
            </a:r>
            <a:r>
              <a:rPr lang="el-GR" sz="1600" dirty="0" smtClean="0"/>
              <a:t>δ</a:t>
            </a:r>
            <a:r>
              <a:rPr lang="hu-HU" sz="1600" dirty="0" smtClean="0"/>
              <a:t> értékei:</a:t>
            </a:r>
          </a:p>
          <a:p>
            <a:pPr>
              <a:buNone/>
            </a:pPr>
            <a:r>
              <a:rPr lang="hu-HU" sz="1600" dirty="0" smtClean="0"/>
              <a:t>		 a</a:t>
            </a:r>
            <a:r>
              <a:rPr lang="hu-HU" sz="1600" baseline="-25000" dirty="0" smtClean="0"/>
              <a:t>A2 </a:t>
            </a:r>
            <a:r>
              <a:rPr lang="hu-HU" sz="1600" dirty="0" smtClean="0"/>
              <a:t> = (0,05 – 0,15) / 2 = - 0,05,           </a:t>
            </a:r>
            <a:r>
              <a:rPr lang="el-GR" sz="1600" dirty="0" smtClean="0"/>
              <a:t>δ</a:t>
            </a:r>
            <a:r>
              <a:rPr lang="hu-HU" sz="1600" baseline="-25000" dirty="0" smtClean="0"/>
              <a:t>A2 </a:t>
            </a:r>
            <a:r>
              <a:rPr lang="hu-HU" sz="1600" dirty="0" smtClean="0"/>
              <a:t> = (0,05 + 0,15) / 2 = 0,10</a:t>
            </a:r>
          </a:p>
          <a:p>
            <a:pPr>
              <a:buNone/>
            </a:pPr>
            <a:r>
              <a:rPr lang="hu-HU" sz="1600" dirty="0" smtClean="0"/>
              <a:t>	A többi alkatrész értékei hasonló megfontolásokkal, ill. számítással:</a:t>
            </a:r>
          </a:p>
          <a:p>
            <a:pPr>
              <a:buNone/>
            </a:pPr>
            <a:r>
              <a:rPr lang="hu-HU" sz="1600" dirty="0" smtClean="0"/>
              <a:t>		 a</a:t>
            </a:r>
            <a:r>
              <a:rPr lang="hu-HU" sz="1600" baseline="-25000" dirty="0" smtClean="0"/>
              <a:t>A3 </a:t>
            </a:r>
            <a:r>
              <a:rPr lang="hu-HU" sz="1600" dirty="0" smtClean="0"/>
              <a:t> = (0,05 – 0,15) / 2 = - 0,05,           </a:t>
            </a:r>
            <a:r>
              <a:rPr lang="el-GR" sz="1600" dirty="0" smtClean="0"/>
              <a:t>δ</a:t>
            </a:r>
            <a:r>
              <a:rPr lang="hu-HU" sz="1600" baseline="-25000" dirty="0" smtClean="0"/>
              <a:t>A3</a:t>
            </a:r>
            <a:r>
              <a:rPr lang="hu-HU" sz="1600" dirty="0" smtClean="0"/>
              <a:t> = (0,05 + 0,15) / 2 = 0,10</a:t>
            </a:r>
          </a:p>
          <a:p>
            <a:pPr>
              <a:buNone/>
            </a:pPr>
            <a:r>
              <a:rPr lang="hu-HU" sz="1600" dirty="0" smtClean="0"/>
              <a:t>		 a</a:t>
            </a:r>
            <a:r>
              <a:rPr lang="hu-HU" sz="1600" baseline="-25000" dirty="0" smtClean="0"/>
              <a:t>A4 </a:t>
            </a:r>
            <a:r>
              <a:rPr lang="hu-HU" sz="1600" dirty="0" smtClean="0"/>
              <a:t> = (0,05 – 0,15) / 2 = - 0,05,           </a:t>
            </a:r>
            <a:r>
              <a:rPr lang="el-GR" sz="1600" dirty="0" smtClean="0"/>
              <a:t>δ</a:t>
            </a:r>
            <a:r>
              <a:rPr lang="hu-HU" sz="1600" baseline="-25000" dirty="0" smtClean="0"/>
              <a:t>A4</a:t>
            </a:r>
            <a:r>
              <a:rPr lang="hu-HU" sz="1600" dirty="0" smtClean="0"/>
              <a:t> = (0,05 + 0,15) / 2 = 0,10</a:t>
            </a:r>
          </a:p>
          <a:p>
            <a:pPr>
              <a:buNone/>
            </a:pPr>
            <a:r>
              <a:rPr lang="hu-HU" sz="1600" dirty="0" smtClean="0"/>
              <a:t>		 a</a:t>
            </a:r>
            <a:r>
              <a:rPr lang="hu-HU" sz="1600" baseline="-25000" dirty="0" smtClean="0"/>
              <a:t>A5 </a:t>
            </a:r>
            <a:r>
              <a:rPr lang="hu-HU" sz="1600" dirty="0" smtClean="0"/>
              <a:t> = (0,05 – 0,15) / 2 = - 0,05,           </a:t>
            </a:r>
            <a:r>
              <a:rPr lang="el-GR" sz="1600" dirty="0" smtClean="0"/>
              <a:t>δ</a:t>
            </a:r>
            <a:r>
              <a:rPr lang="hu-HU" sz="1600" baseline="-25000" dirty="0" smtClean="0"/>
              <a:t>A6</a:t>
            </a:r>
            <a:r>
              <a:rPr lang="hu-HU" sz="1600" dirty="0" smtClean="0"/>
              <a:t> = (0,05 + 0,15) / 2 = 0,10</a:t>
            </a:r>
          </a:p>
          <a:p>
            <a:pPr>
              <a:buNone/>
            </a:pPr>
            <a:r>
              <a:rPr lang="hu-HU" sz="1600" dirty="0" smtClean="0"/>
              <a:t>		 a</a:t>
            </a:r>
            <a:r>
              <a:rPr lang="hu-HU" sz="1600" baseline="-25000" dirty="0" smtClean="0"/>
              <a:t>A6 </a:t>
            </a:r>
            <a:r>
              <a:rPr lang="hu-HU" sz="1600" dirty="0" smtClean="0"/>
              <a:t> = (0,05 – 0,15) / 2 = - 0,05,           </a:t>
            </a:r>
            <a:r>
              <a:rPr lang="el-GR" sz="1600" dirty="0" smtClean="0"/>
              <a:t>δ</a:t>
            </a:r>
            <a:r>
              <a:rPr lang="hu-HU" sz="1600" baseline="-25000" dirty="0" smtClean="0"/>
              <a:t>A6</a:t>
            </a:r>
            <a:r>
              <a:rPr lang="hu-HU" sz="1600" dirty="0" smtClean="0"/>
              <a:t> = (0,05 + 0,15) / 2 = 0,10.</a:t>
            </a:r>
          </a:p>
          <a:p>
            <a:pPr>
              <a:buNone/>
            </a:pPr>
            <a:r>
              <a:rPr lang="hu-HU" sz="1600" dirty="0" smtClean="0"/>
              <a:t>	Így a közös valószínűségi tűrés:</a:t>
            </a:r>
          </a:p>
          <a:p>
            <a:pPr>
              <a:buNone/>
            </a:pPr>
            <a:r>
              <a:rPr lang="hu-HU" sz="1600" dirty="0" smtClean="0"/>
              <a:t>		 </a:t>
            </a:r>
            <a:r>
              <a:rPr lang="hu-HU" sz="1600" dirty="0" err="1" smtClean="0"/>
              <a:t>dA</a:t>
            </a:r>
            <a:r>
              <a:rPr lang="hu-HU" sz="1600" baseline="-25000" dirty="0" err="1" smtClean="0"/>
              <a:t>k</a:t>
            </a:r>
            <a:r>
              <a:rPr lang="hu-HU" sz="1600" dirty="0" smtClean="0"/>
              <a:t> = 5(- 0,05) ± (5 * 0,10</a:t>
            </a:r>
            <a:r>
              <a:rPr lang="hu-HU" sz="1600" baseline="30000" dirty="0" smtClean="0"/>
              <a:t>2</a:t>
            </a:r>
            <a:r>
              <a:rPr lang="hu-HU" sz="1600" dirty="0" smtClean="0"/>
              <a:t>)</a:t>
            </a:r>
            <a:r>
              <a:rPr lang="hu-HU" sz="1600" baseline="30000" dirty="0" smtClean="0"/>
              <a:t>0,5</a:t>
            </a:r>
            <a:r>
              <a:rPr lang="hu-HU" sz="1600" dirty="0" smtClean="0"/>
              <a:t> = - 0,25 </a:t>
            </a:r>
            <a:r>
              <a:rPr lang="hu-HU" sz="1600" baseline="30000" dirty="0" smtClean="0"/>
              <a:t>± 0,224</a:t>
            </a:r>
          </a:p>
          <a:p>
            <a:pPr>
              <a:buNone/>
            </a:pPr>
            <a:r>
              <a:rPr lang="hu-HU" sz="1600" dirty="0" smtClean="0"/>
              <a:t>	A végleges méret tehát:</a:t>
            </a:r>
          </a:p>
          <a:p>
            <a:pPr>
              <a:buNone/>
            </a:pPr>
            <a:r>
              <a:rPr lang="hu-HU" sz="1600" dirty="0" smtClean="0"/>
              <a:t>		920 – 0,25 ± 0,224 = 919,75 </a:t>
            </a:r>
            <a:r>
              <a:rPr lang="hu-HU" sz="1600" baseline="30000" dirty="0" smtClean="0"/>
              <a:t>± 0,224 </a:t>
            </a:r>
          </a:p>
          <a:p>
            <a:pPr>
              <a:buNone/>
            </a:pPr>
            <a:r>
              <a:rPr lang="hu-HU" sz="1600" dirty="0" smtClean="0"/>
              <a:t>	Az A</a:t>
            </a:r>
            <a:r>
              <a:rPr lang="hu-HU" sz="1600" baseline="-25000" dirty="0" smtClean="0"/>
              <a:t>1</a:t>
            </a:r>
            <a:r>
              <a:rPr lang="hu-HU" sz="1600" dirty="0" smtClean="0"/>
              <a:t> méretnek megfelelő (A</a:t>
            </a:r>
            <a:r>
              <a:rPr lang="hu-HU" sz="1600" baseline="-25000" dirty="0" smtClean="0"/>
              <a:t>1</a:t>
            </a:r>
            <a:r>
              <a:rPr lang="hu-HU" sz="1600" dirty="0" smtClean="0"/>
              <a:t> = 920</a:t>
            </a:r>
            <a:r>
              <a:rPr lang="hu-HU" sz="1600" baseline="30000" dirty="0" smtClean="0"/>
              <a:t>+0,2</a:t>
            </a:r>
            <a:r>
              <a:rPr lang="hu-HU" sz="1600" baseline="-25000" dirty="0" smtClean="0"/>
              <a:t>-0</a:t>
            </a:r>
            <a:r>
              <a:rPr lang="hu-HU" sz="1600" dirty="0" smtClean="0"/>
              <a:t>) szimmetrikus tűrés értéke: 920,1 </a:t>
            </a:r>
            <a:r>
              <a:rPr lang="hu-HU" sz="1600" baseline="30000" dirty="0" smtClean="0"/>
              <a:t>± 0,1</a:t>
            </a:r>
            <a:r>
              <a:rPr lang="hu-HU" sz="1600" dirty="0" smtClean="0"/>
              <a:t>,</a:t>
            </a:r>
          </a:p>
          <a:p>
            <a:pPr>
              <a:buNone/>
            </a:pPr>
            <a:r>
              <a:rPr lang="hu-HU" sz="1600" dirty="0" smtClean="0"/>
              <a:t>	A kiegyenlítő tag mérete a méretek maximum – minimum számítása alapján határozható meg:</a:t>
            </a:r>
          </a:p>
          <a:p>
            <a:pPr>
              <a:buNone/>
            </a:pPr>
            <a:r>
              <a:rPr lang="hu-HU" sz="1600" dirty="0" smtClean="0"/>
              <a:t>		920,1 </a:t>
            </a:r>
            <a:r>
              <a:rPr lang="hu-HU" sz="1600" baseline="30000" dirty="0" smtClean="0"/>
              <a:t>± 0,100</a:t>
            </a:r>
            <a:r>
              <a:rPr lang="hu-HU" sz="1600" dirty="0" smtClean="0"/>
              <a:t>, illetve 919,75 </a:t>
            </a:r>
            <a:r>
              <a:rPr lang="hu-HU" sz="1600" baseline="30000" dirty="0" smtClean="0"/>
              <a:t>± 0,224</a:t>
            </a:r>
            <a:r>
              <a:rPr lang="hu-HU" sz="1600" dirty="0" smtClean="0"/>
              <a:t>.</a:t>
            </a:r>
          </a:p>
          <a:p>
            <a:pPr>
              <a:buNone/>
            </a:pPr>
            <a:r>
              <a:rPr lang="hu-HU" sz="1600" dirty="0" smtClean="0"/>
              <a:t>	Így az eredő eltérés határértékei: </a:t>
            </a:r>
          </a:p>
          <a:p>
            <a:pPr>
              <a:buNone/>
            </a:pPr>
            <a:r>
              <a:rPr lang="hu-HU" sz="1600" dirty="0" smtClean="0"/>
              <a:t>				</a:t>
            </a:r>
            <a:r>
              <a:rPr lang="hu-HU" sz="1600" dirty="0" err="1" smtClean="0"/>
              <a:t>dA</a:t>
            </a:r>
            <a:r>
              <a:rPr lang="hu-HU" sz="1600" baseline="-25000" dirty="0" err="1" smtClean="0"/>
              <a:t>max</a:t>
            </a:r>
            <a:r>
              <a:rPr lang="hu-HU" sz="1600" dirty="0" smtClean="0"/>
              <a:t> = 0,674,</a:t>
            </a:r>
          </a:p>
          <a:p>
            <a:pPr>
              <a:buNone/>
            </a:pPr>
            <a:r>
              <a:rPr lang="hu-HU" sz="1600" dirty="0"/>
              <a:t>	</a:t>
            </a:r>
            <a:r>
              <a:rPr lang="hu-HU" sz="1600" dirty="0" smtClean="0"/>
              <a:t>			 </a:t>
            </a:r>
            <a:r>
              <a:rPr lang="hu-HU" sz="1600" dirty="0" err="1" smtClean="0"/>
              <a:t>dA</a:t>
            </a:r>
            <a:r>
              <a:rPr lang="hu-HU" sz="1600" baseline="-25000" dirty="0" err="1" smtClean="0"/>
              <a:t>min</a:t>
            </a:r>
            <a:r>
              <a:rPr lang="hu-HU" sz="1600" baseline="-25000" dirty="0" smtClean="0"/>
              <a:t> </a:t>
            </a:r>
            <a:r>
              <a:rPr lang="hu-HU" sz="1600" dirty="0" smtClean="0"/>
              <a:t>= 0,026.</a:t>
            </a:r>
          </a:p>
          <a:p>
            <a:pPr>
              <a:buNone/>
            </a:pPr>
            <a:r>
              <a:rPr lang="hu-HU" sz="1600" dirty="0" smtClean="0"/>
              <a:t>	</a:t>
            </a:r>
            <a:endParaRPr lang="hu-HU" sz="1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1268760"/>
            <a:ext cx="1438275" cy="272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artalom helye 2"/>
          <p:cNvSpPr>
            <a:spLocks noGrp="1"/>
          </p:cNvSpPr>
          <p:nvPr>
            <p:ph idx="1"/>
          </p:nvPr>
        </p:nvSpPr>
        <p:spPr>
          <a:xfrm>
            <a:off x="428625" y="285750"/>
            <a:ext cx="8229600" cy="5840413"/>
          </a:xfrm>
        </p:spPr>
        <p:txBody>
          <a:bodyPr/>
          <a:lstStyle/>
          <a:p>
            <a:r>
              <a:rPr lang="hu-HU" sz="1600" b="1" dirty="0" smtClean="0"/>
              <a:t>Számpélda</a:t>
            </a:r>
          </a:p>
          <a:p>
            <a:pPr algn="just">
              <a:buFont typeface="Arial" charset="0"/>
              <a:buNone/>
            </a:pPr>
            <a:r>
              <a:rPr lang="hu-HU" sz="1600" dirty="0" smtClean="0"/>
              <a:t>	Az ábra csapágy beépítését szemlélteti. Milyen cserélhetőséggel lehet  a csapágyat  gazdaságosan szerelni?</a:t>
            </a:r>
          </a:p>
          <a:p>
            <a:pPr>
              <a:buFont typeface="Arial" charset="0"/>
              <a:buNone/>
            </a:pPr>
            <a:endParaRPr lang="hu-HU" sz="1600" dirty="0" smtClean="0"/>
          </a:p>
          <a:p>
            <a:pPr>
              <a:buFont typeface="Arial" charset="0"/>
              <a:buNone/>
            </a:pPr>
            <a:r>
              <a:rPr lang="hu-HU" sz="1600" dirty="0" smtClean="0"/>
              <a:t>	  	 A</a:t>
            </a:r>
            <a:r>
              <a:rPr lang="hu-HU" sz="1600" baseline="-25000" dirty="0" smtClean="0"/>
              <a:t>1</a:t>
            </a:r>
            <a:r>
              <a:rPr lang="hu-HU" sz="1600" dirty="0" smtClean="0"/>
              <a:t> =    5</a:t>
            </a:r>
            <a:r>
              <a:rPr lang="hu-HU" sz="1600" baseline="30000" dirty="0" smtClean="0"/>
              <a:t>+0</a:t>
            </a:r>
            <a:r>
              <a:rPr lang="hu-HU" sz="1600" baseline="-25000" dirty="0" smtClean="0"/>
              <a:t>– </a:t>
            </a:r>
            <a:r>
              <a:rPr lang="hu-HU" sz="1600" baseline="-25000" dirty="0" err="1" smtClean="0"/>
              <a:t>0</a:t>
            </a:r>
            <a:r>
              <a:rPr lang="hu-HU" sz="1600" baseline="-25000" dirty="0" smtClean="0"/>
              <a:t>,075,</a:t>
            </a:r>
          </a:p>
          <a:p>
            <a:pPr>
              <a:buFont typeface="Arial" charset="0"/>
              <a:buNone/>
            </a:pPr>
            <a:r>
              <a:rPr lang="hu-HU" sz="1600" baseline="-25000" dirty="0" smtClean="0"/>
              <a:t>		</a:t>
            </a:r>
            <a:r>
              <a:rPr lang="hu-HU" sz="1600" dirty="0" smtClean="0"/>
              <a:t> A</a:t>
            </a:r>
            <a:r>
              <a:rPr lang="hu-HU" sz="1600" baseline="-25000" dirty="0" smtClean="0"/>
              <a:t>2</a:t>
            </a:r>
            <a:r>
              <a:rPr lang="hu-HU" sz="1600" dirty="0" smtClean="0"/>
              <a:t> =    4</a:t>
            </a:r>
            <a:r>
              <a:rPr lang="hu-HU" sz="1600" baseline="30000" dirty="0" smtClean="0"/>
              <a:t> +0</a:t>
            </a:r>
            <a:r>
              <a:rPr lang="hu-HU" sz="1600" baseline="-25000" dirty="0" smtClean="0"/>
              <a:t>– </a:t>
            </a:r>
            <a:r>
              <a:rPr lang="hu-HU" sz="1600" baseline="-25000" dirty="0" err="1" smtClean="0"/>
              <a:t>0</a:t>
            </a:r>
            <a:r>
              <a:rPr lang="hu-HU" sz="1600" baseline="-25000" dirty="0" smtClean="0"/>
              <a:t>,030,</a:t>
            </a:r>
            <a:r>
              <a:rPr lang="hu-HU" sz="1600" dirty="0" smtClean="0"/>
              <a:t>   </a:t>
            </a:r>
          </a:p>
          <a:p>
            <a:pPr>
              <a:buFont typeface="Arial" charset="0"/>
              <a:buNone/>
            </a:pPr>
            <a:r>
              <a:rPr lang="hu-HU" sz="1600" baseline="-25000" dirty="0" smtClean="0"/>
              <a:t>		</a:t>
            </a:r>
            <a:r>
              <a:rPr lang="hu-HU" sz="1600" dirty="0" smtClean="0"/>
              <a:t> A</a:t>
            </a:r>
            <a:r>
              <a:rPr lang="hu-HU" sz="1600" baseline="-25000" dirty="0" smtClean="0"/>
              <a:t>3</a:t>
            </a:r>
            <a:r>
              <a:rPr lang="hu-HU" sz="1600" dirty="0" smtClean="0"/>
              <a:t> = 40</a:t>
            </a:r>
            <a:r>
              <a:rPr lang="hu-HU" sz="1600" baseline="30000" dirty="0" smtClean="0"/>
              <a:t> +0</a:t>
            </a:r>
            <a:r>
              <a:rPr lang="hu-HU" sz="1600" baseline="-25000" dirty="0" smtClean="0"/>
              <a:t>– </a:t>
            </a:r>
            <a:r>
              <a:rPr lang="hu-HU" sz="1600" baseline="-25000" dirty="0" err="1" smtClean="0"/>
              <a:t>0</a:t>
            </a:r>
            <a:r>
              <a:rPr lang="hu-HU" sz="1600" baseline="-25000" dirty="0" smtClean="0"/>
              <a:t>,016,  </a:t>
            </a:r>
            <a:r>
              <a:rPr lang="hu-HU" sz="1600" dirty="0" smtClean="0"/>
              <a:t> </a:t>
            </a:r>
          </a:p>
          <a:p>
            <a:pPr>
              <a:buFont typeface="Arial" charset="0"/>
              <a:buNone/>
            </a:pPr>
            <a:r>
              <a:rPr lang="hu-HU" sz="1600" dirty="0" smtClean="0"/>
              <a:t>		A</a:t>
            </a:r>
            <a:r>
              <a:rPr lang="hu-HU" sz="1600" baseline="-25000" dirty="0" smtClean="0"/>
              <a:t>4</a:t>
            </a:r>
            <a:r>
              <a:rPr lang="hu-HU" sz="1600" dirty="0" smtClean="0"/>
              <a:t>  =   4</a:t>
            </a:r>
            <a:r>
              <a:rPr lang="hu-HU" sz="1600" baseline="30000" dirty="0" smtClean="0"/>
              <a:t> +0</a:t>
            </a:r>
            <a:r>
              <a:rPr lang="hu-HU" sz="1600" baseline="-25000" dirty="0" smtClean="0"/>
              <a:t>– </a:t>
            </a:r>
            <a:r>
              <a:rPr lang="hu-HU" sz="1600" baseline="-25000" dirty="0" err="1" smtClean="0"/>
              <a:t>0</a:t>
            </a:r>
            <a:r>
              <a:rPr lang="hu-HU" sz="1600" baseline="-25000" dirty="0" smtClean="0"/>
              <a:t>,030,</a:t>
            </a:r>
            <a:r>
              <a:rPr lang="hu-HU" sz="1600" dirty="0" smtClean="0"/>
              <a:t> </a:t>
            </a:r>
          </a:p>
          <a:p>
            <a:pPr>
              <a:buFont typeface="Arial" charset="0"/>
              <a:buNone/>
            </a:pPr>
            <a:r>
              <a:rPr lang="hu-HU" sz="1600" dirty="0" smtClean="0"/>
              <a:t>		A</a:t>
            </a:r>
            <a:r>
              <a:rPr lang="hu-HU" sz="1600" baseline="-25000" dirty="0" smtClean="0"/>
              <a:t>5</a:t>
            </a:r>
            <a:r>
              <a:rPr lang="hu-HU" sz="1600" dirty="0" smtClean="0"/>
              <a:t>  =   5</a:t>
            </a:r>
            <a:r>
              <a:rPr lang="hu-HU" sz="1600" baseline="30000" dirty="0" smtClean="0"/>
              <a:t>+0</a:t>
            </a:r>
            <a:r>
              <a:rPr lang="hu-HU" sz="1600" baseline="-25000" dirty="0" smtClean="0"/>
              <a:t>– </a:t>
            </a:r>
            <a:r>
              <a:rPr lang="hu-HU" sz="1600" baseline="-25000" dirty="0" err="1" smtClean="0"/>
              <a:t>0</a:t>
            </a:r>
            <a:r>
              <a:rPr lang="hu-HU" sz="1600" baseline="-25000" dirty="0" smtClean="0"/>
              <a:t>,075.</a:t>
            </a:r>
          </a:p>
          <a:p>
            <a:pPr>
              <a:buFont typeface="Arial" charset="0"/>
              <a:buNone/>
            </a:pPr>
            <a:endParaRPr lang="hu-HU" sz="1600" baseline="-25000" dirty="0" smtClean="0"/>
          </a:p>
          <a:p>
            <a:pPr>
              <a:buFont typeface="Arial" charset="0"/>
              <a:buNone/>
            </a:pPr>
            <a:r>
              <a:rPr lang="hu-HU" sz="1600" baseline="-25000" dirty="0" smtClean="0"/>
              <a:t>	             </a:t>
            </a:r>
            <a:r>
              <a:rPr lang="el-GR" sz="1600" dirty="0" smtClean="0"/>
              <a:t>Δ</a:t>
            </a:r>
            <a:r>
              <a:rPr lang="hu-HU" sz="1600" dirty="0" smtClean="0"/>
              <a:t>A  = 58 </a:t>
            </a:r>
            <a:r>
              <a:rPr lang="hu-HU" sz="1600" baseline="30000" dirty="0" smtClean="0"/>
              <a:t>± 0,1 </a:t>
            </a:r>
            <a:r>
              <a:rPr lang="hu-HU" sz="1600" dirty="0" smtClean="0"/>
              <a:t>legyen!</a:t>
            </a:r>
          </a:p>
          <a:p>
            <a:pPr>
              <a:buFont typeface="Arial" charset="0"/>
              <a:buNone/>
            </a:pPr>
            <a:r>
              <a:rPr lang="hu-HU" sz="1600" dirty="0" smtClean="0"/>
              <a:t>	Meg kell vizsgálni, hogy az előírt alkatrész</a:t>
            </a:r>
          </a:p>
          <a:p>
            <a:pPr>
              <a:buFont typeface="Arial" charset="0"/>
              <a:buNone/>
            </a:pPr>
            <a:r>
              <a:rPr lang="hu-HU" sz="1600" dirty="0" smtClean="0"/>
              <a:t>	tűrésértékek milyen eredményt adnak.</a:t>
            </a:r>
          </a:p>
          <a:p>
            <a:pPr>
              <a:buFont typeface="Arial" charset="0"/>
              <a:buNone/>
            </a:pPr>
            <a:r>
              <a:rPr lang="hu-HU" sz="1600" dirty="0" smtClean="0"/>
              <a:t>	</a:t>
            </a:r>
          </a:p>
          <a:p>
            <a:pPr>
              <a:buFont typeface="Arial" charset="0"/>
              <a:buNone/>
            </a:pPr>
            <a:r>
              <a:rPr lang="hu-HU" sz="1600" dirty="0" smtClean="0"/>
              <a:t>	Összeadva a tűrésértékeket, megállapítható,</a:t>
            </a:r>
          </a:p>
          <a:p>
            <a:pPr>
              <a:buFont typeface="Arial" charset="0"/>
              <a:buNone/>
            </a:pPr>
            <a:r>
              <a:rPr lang="hu-HU" sz="1600" dirty="0" smtClean="0"/>
              <a:t>	hogy az nem tesz eleget az előírásnak, mert</a:t>
            </a:r>
          </a:p>
          <a:p>
            <a:pPr>
              <a:buNone/>
            </a:pPr>
            <a:r>
              <a:rPr lang="hu-HU" sz="1600" dirty="0" smtClean="0"/>
              <a:t>	</a:t>
            </a:r>
            <a:r>
              <a:rPr lang="el-GR" sz="1600" dirty="0" smtClean="0"/>
              <a:t> Δ</a:t>
            </a:r>
            <a:r>
              <a:rPr lang="hu-HU" sz="1600" dirty="0" smtClean="0"/>
              <a:t>A  = 58 </a:t>
            </a:r>
            <a:r>
              <a:rPr lang="hu-HU" sz="1600" baseline="30000" dirty="0" smtClean="0"/>
              <a:t>+0</a:t>
            </a:r>
            <a:r>
              <a:rPr lang="hu-HU" sz="1600" dirty="0" smtClean="0"/>
              <a:t> </a:t>
            </a:r>
            <a:r>
              <a:rPr lang="hu-HU" sz="1600" baseline="-25000" dirty="0" smtClean="0"/>
              <a:t>– </a:t>
            </a:r>
            <a:r>
              <a:rPr lang="hu-HU" sz="1600" baseline="-25000" dirty="0" err="1" smtClean="0"/>
              <a:t>0</a:t>
            </a:r>
            <a:r>
              <a:rPr lang="hu-HU" sz="1600" baseline="-25000" dirty="0" smtClean="0"/>
              <a:t>,226 </a:t>
            </a:r>
            <a:r>
              <a:rPr lang="hu-HU" sz="1600" dirty="0" smtClean="0"/>
              <a:t>értékre adódik. Így az mondható,  hogy a teljes cserélhetőség esete nem áll fenn, csak valamelyik másik megoldás (pl.: részleges cserélhetőség) választható az előírt  feltételek teljesítéséhez.</a:t>
            </a:r>
          </a:p>
          <a:p>
            <a:pPr>
              <a:buNone/>
            </a:pPr>
            <a:r>
              <a:rPr lang="hu-HU" sz="1600" baseline="30000" dirty="0" smtClean="0"/>
              <a:t>-</a:t>
            </a:r>
          </a:p>
          <a:p>
            <a:pPr>
              <a:buFont typeface="Arial" charset="0"/>
              <a:buNone/>
            </a:pPr>
            <a:r>
              <a:rPr lang="hu-HU" sz="1600" dirty="0" smtClean="0"/>
              <a:t>	</a:t>
            </a:r>
          </a:p>
          <a:p>
            <a:pPr>
              <a:buFont typeface="Arial" charset="0"/>
              <a:buNone/>
            </a:pPr>
            <a:r>
              <a:rPr lang="hu-HU" sz="1600" baseline="-25000" dirty="0" smtClean="0"/>
              <a:t>		</a:t>
            </a:r>
          </a:p>
        </p:txBody>
      </p:sp>
      <p:pic>
        <p:nvPicPr>
          <p:cNvPr id="3277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3" y="1571625"/>
            <a:ext cx="3357562" cy="313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artalom helye 2"/>
          <p:cNvSpPr>
            <a:spLocks noGrp="1"/>
          </p:cNvSpPr>
          <p:nvPr>
            <p:ph idx="1"/>
          </p:nvPr>
        </p:nvSpPr>
        <p:spPr>
          <a:xfrm>
            <a:off x="457200" y="214313"/>
            <a:ext cx="8229600" cy="5911850"/>
          </a:xfrm>
        </p:spPr>
        <p:txBody>
          <a:bodyPr/>
          <a:lstStyle/>
          <a:p>
            <a:r>
              <a:rPr lang="hu-HU" sz="2400" smtClean="0"/>
              <a:t>3. Alkatrész párosítás (válogató módszer)</a:t>
            </a:r>
          </a:p>
          <a:p>
            <a:pPr algn="just">
              <a:buFont typeface="Arial" charset="0"/>
              <a:buNone/>
            </a:pPr>
            <a:r>
              <a:rPr lang="hu-HU" sz="2000" smtClean="0"/>
              <a:t>	Cél a gazdaságos tűréssel történő alkatrészgyártás biztosítása</a:t>
            </a:r>
          </a:p>
          <a:p>
            <a:pPr algn="just">
              <a:buFont typeface="Arial" charset="0"/>
              <a:buNone/>
            </a:pPr>
            <a:r>
              <a:rPr lang="hu-HU" sz="2000" smtClean="0"/>
              <a:t>	Amennyiben az adott alkatrész több méretlánc tagja is, ez a módszer nem alkalmazható!</a:t>
            </a:r>
          </a:p>
          <a:p>
            <a:pPr algn="just">
              <a:buFont typeface="Arial" charset="0"/>
              <a:buNone/>
            </a:pPr>
            <a:r>
              <a:rPr lang="hu-HU" sz="2000" smtClean="0"/>
              <a:t>	Alkatrész gyártásnál megmunkálási idő megtakarítás, de szereléskor többletmunka a válogatás és a külön raktározás.</a:t>
            </a:r>
          </a:p>
          <a:p>
            <a:pPr>
              <a:buFont typeface="Arial" charset="0"/>
              <a:buNone/>
            </a:pPr>
            <a:r>
              <a:rPr lang="hu-HU" sz="2000" smtClean="0"/>
              <a:t>	</a:t>
            </a:r>
            <a:r>
              <a:rPr lang="hu-HU" sz="2400" smtClean="0"/>
              <a:t>Csoportosítás:</a:t>
            </a:r>
          </a:p>
          <a:p>
            <a:pPr>
              <a:buFont typeface="Arial" charset="0"/>
              <a:buNone/>
            </a:pPr>
            <a:r>
              <a:rPr lang="hu-HU" sz="2400" smtClean="0"/>
              <a:t>	</a:t>
            </a:r>
            <a:r>
              <a:rPr lang="hu-HU" sz="2000" smtClean="0"/>
              <a:t>- egyoldali válogatás,</a:t>
            </a:r>
          </a:p>
          <a:p>
            <a:pPr>
              <a:buFont typeface="Arial" charset="0"/>
              <a:buNone/>
            </a:pPr>
            <a:r>
              <a:rPr lang="hu-HU" sz="2000" smtClean="0"/>
              <a:t>	- kétoldali válogatás.</a:t>
            </a:r>
          </a:p>
        </p:txBody>
      </p:sp>
      <p:pic>
        <p:nvPicPr>
          <p:cNvPr id="3379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75" y="2714625"/>
            <a:ext cx="4657725" cy="324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r>
              <a:rPr lang="hu-HU" sz="2400" smtClean="0"/>
              <a:t>4. Utólagos illesztési módszer</a:t>
            </a:r>
          </a:p>
          <a:p>
            <a:pPr>
              <a:buFont typeface="Arial" charset="0"/>
              <a:buNone/>
            </a:pPr>
            <a:r>
              <a:rPr lang="hu-HU" sz="2000" smtClean="0"/>
              <a:t>	Kiegyenlítő tag mérete utólagos megmunkálással feleltethető meg.</a:t>
            </a:r>
          </a:p>
          <a:p>
            <a:pPr>
              <a:buFont typeface="Arial" charset="0"/>
              <a:buNone/>
            </a:pPr>
            <a:r>
              <a:rPr lang="hu-HU" sz="2000" smtClean="0"/>
              <a:t>	A többi alkatrész gazdaságos tűréssel gyártható.</a:t>
            </a:r>
          </a:p>
          <a:p>
            <a:pPr>
              <a:buFont typeface="Arial" charset="0"/>
              <a:buNone/>
            </a:pPr>
            <a:r>
              <a:rPr lang="hu-HU" sz="2000" smtClean="0"/>
              <a:t>	Méretlánc tagjainak gazdaságos tűrései: </a:t>
            </a:r>
            <a:r>
              <a:rPr lang="el-GR" sz="2000" smtClean="0"/>
              <a:t>Δ</a:t>
            </a:r>
            <a:r>
              <a:rPr lang="hu-HU" sz="2000" smtClean="0"/>
              <a:t>A</a:t>
            </a:r>
            <a:r>
              <a:rPr lang="hu-HU" sz="2000" baseline="-25000" smtClean="0"/>
              <a:t>1</a:t>
            </a:r>
            <a:r>
              <a:rPr lang="hu-HU" sz="2000" smtClean="0"/>
              <a:t>, </a:t>
            </a:r>
            <a:r>
              <a:rPr lang="el-GR" sz="2000" smtClean="0"/>
              <a:t>Δ</a:t>
            </a:r>
            <a:r>
              <a:rPr lang="hu-HU" sz="2000" smtClean="0"/>
              <a:t>A</a:t>
            </a:r>
            <a:r>
              <a:rPr lang="hu-HU" sz="2000" baseline="-25000" smtClean="0"/>
              <a:t>2</a:t>
            </a:r>
            <a:r>
              <a:rPr lang="hu-HU" sz="2000" smtClean="0"/>
              <a:t>, stb.</a:t>
            </a:r>
          </a:p>
          <a:p>
            <a:pPr>
              <a:buFont typeface="Arial" charset="0"/>
              <a:buNone/>
            </a:pPr>
            <a:r>
              <a:rPr lang="hu-HU" sz="2000" baseline="-25000" smtClean="0"/>
              <a:t>	</a:t>
            </a:r>
            <a:r>
              <a:rPr lang="hu-HU" sz="2000" smtClean="0"/>
              <a:t>Ezek összesítése után a záró tag tűrési értéke az előírt </a:t>
            </a:r>
            <a:r>
              <a:rPr lang="el-GR" sz="2000" smtClean="0"/>
              <a:t>δ</a:t>
            </a:r>
            <a:r>
              <a:rPr lang="el-GR" sz="2000" baseline="-25000" smtClean="0"/>
              <a:t>Δ</a:t>
            </a:r>
            <a:r>
              <a:rPr lang="hu-HU" sz="2000" baseline="-25000" smtClean="0"/>
              <a:t>A</a:t>
            </a:r>
            <a:r>
              <a:rPr lang="hu-HU" sz="2000" smtClean="0"/>
              <a:t> értéknél nagyobb: </a:t>
            </a:r>
            <a:r>
              <a:rPr lang="el-GR" sz="2000" smtClean="0"/>
              <a:t>δ</a:t>
            </a:r>
            <a:r>
              <a:rPr lang="hu-HU" sz="2000" smtClean="0"/>
              <a:t>’</a:t>
            </a:r>
            <a:r>
              <a:rPr lang="el-GR" sz="2000" baseline="-25000" smtClean="0"/>
              <a:t>Δ</a:t>
            </a:r>
            <a:r>
              <a:rPr lang="hu-HU" sz="2000" baseline="-25000" smtClean="0"/>
              <a:t>A. </a:t>
            </a:r>
            <a:r>
              <a:rPr lang="hu-HU" sz="2000" smtClean="0"/>
              <a:t> A kiegyenlítő érték:</a:t>
            </a:r>
            <a:endParaRPr lang="hu-HU" sz="2000" baseline="-25000" smtClean="0"/>
          </a:p>
          <a:p>
            <a:pPr algn="ctr">
              <a:buFont typeface="Arial" charset="0"/>
              <a:buNone/>
            </a:pPr>
            <a:r>
              <a:rPr lang="hu-HU" sz="2000" smtClean="0"/>
              <a:t>      </a:t>
            </a:r>
            <a:r>
              <a:rPr lang="el-GR" sz="2000" smtClean="0"/>
              <a:t>δ</a:t>
            </a:r>
            <a:r>
              <a:rPr lang="hu-HU" sz="2000" baseline="-25000" smtClean="0"/>
              <a:t>K  </a:t>
            </a:r>
            <a:r>
              <a:rPr lang="hu-HU" sz="2000" smtClean="0"/>
              <a:t> =  </a:t>
            </a:r>
            <a:r>
              <a:rPr lang="el-GR" sz="2000" smtClean="0"/>
              <a:t>δ</a:t>
            </a:r>
            <a:r>
              <a:rPr lang="hu-HU" sz="2000" smtClean="0"/>
              <a:t>’</a:t>
            </a:r>
            <a:r>
              <a:rPr lang="el-GR" sz="2000" baseline="-25000" smtClean="0"/>
              <a:t>Δ</a:t>
            </a:r>
            <a:r>
              <a:rPr lang="hu-HU" sz="2000" baseline="-25000" smtClean="0"/>
              <a:t>A  </a:t>
            </a:r>
            <a:r>
              <a:rPr lang="hu-HU" sz="2000" smtClean="0"/>
              <a:t> -  </a:t>
            </a:r>
            <a:r>
              <a:rPr lang="el-GR" sz="2000" smtClean="0"/>
              <a:t>δ</a:t>
            </a:r>
            <a:r>
              <a:rPr lang="el-GR" sz="2000" baseline="-25000" smtClean="0"/>
              <a:t>Δ</a:t>
            </a:r>
            <a:r>
              <a:rPr lang="hu-HU" sz="2000" baseline="-25000" smtClean="0"/>
              <a:t>A</a:t>
            </a:r>
          </a:p>
          <a:p>
            <a:pPr algn="just">
              <a:buFont typeface="Arial" charset="0"/>
              <a:buNone/>
            </a:pPr>
            <a:r>
              <a:rPr lang="hu-HU" sz="2000" baseline="-25000" smtClean="0"/>
              <a:t>	</a:t>
            </a:r>
            <a:r>
              <a:rPr lang="hu-HU" sz="2000" smtClean="0"/>
              <a:t>A ráhagyás nagysága:               r  =   (</a:t>
            </a:r>
            <a:r>
              <a:rPr lang="el-GR" sz="2000" smtClean="0"/>
              <a:t>δ</a:t>
            </a:r>
            <a:r>
              <a:rPr lang="hu-HU" sz="2000" smtClean="0"/>
              <a:t>’</a:t>
            </a:r>
            <a:r>
              <a:rPr lang="el-GR" sz="2000" baseline="-25000" smtClean="0"/>
              <a:t>Δ</a:t>
            </a:r>
            <a:r>
              <a:rPr lang="hu-HU" sz="2000" baseline="-25000" smtClean="0"/>
              <a:t>A  </a:t>
            </a:r>
            <a:r>
              <a:rPr lang="hu-HU" sz="2000" smtClean="0"/>
              <a:t> -  </a:t>
            </a:r>
            <a:r>
              <a:rPr lang="el-GR" sz="2000" smtClean="0"/>
              <a:t>δ</a:t>
            </a:r>
            <a:r>
              <a:rPr lang="el-GR" sz="2000" baseline="-25000" smtClean="0"/>
              <a:t>Δ</a:t>
            </a:r>
            <a:r>
              <a:rPr lang="hu-HU" sz="2000" baseline="-25000" smtClean="0"/>
              <a:t>A</a:t>
            </a:r>
            <a:r>
              <a:rPr lang="hu-HU" sz="2000" smtClean="0"/>
              <a:t>) / 2  </a:t>
            </a:r>
          </a:p>
          <a:p>
            <a:pPr algn="just">
              <a:buFont typeface="Arial" charset="0"/>
              <a:buNone/>
            </a:pPr>
            <a:endParaRPr lang="hu-HU" sz="2000" smtClean="0"/>
          </a:p>
          <a:p>
            <a:pPr algn="just">
              <a:buFont typeface="Arial" charset="0"/>
              <a:buNone/>
            </a:pPr>
            <a:r>
              <a:rPr lang="hu-HU" sz="2000" smtClean="0"/>
              <a:t>	A megoldás hátrányai:</a:t>
            </a:r>
          </a:p>
          <a:p>
            <a:pPr algn="just">
              <a:buFont typeface="Arial" charset="0"/>
              <a:buNone/>
            </a:pPr>
            <a:r>
              <a:rPr lang="hu-HU" sz="2000" smtClean="0"/>
              <a:t>		- sok forgácsoló munkát igényel,</a:t>
            </a:r>
          </a:p>
          <a:p>
            <a:pPr algn="just">
              <a:buFont typeface="Arial" charset="0"/>
              <a:buNone/>
            </a:pPr>
            <a:r>
              <a:rPr lang="hu-HU" sz="2000" smtClean="0"/>
              <a:t>		- sok a kézi megmunkálás → költségnövekedés,</a:t>
            </a:r>
          </a:p>
          <a:p>
            <a:pPr algn="just">
              <a:buFont typeface="Arial" charset="0"/>
              <a:buNone/>
            </a:pPr>
            <a:r>
              <a:rPr lang="hu-HU" sz="2000" smtClean="0"/>
              <a:t>		- szakképzett munkaerő szükséges,</a:t>
            </a:r>
          </a:p>
          <a:p>
            <a:pPr algn="just">
              <a:buFont typeface="Arial" charset="0"/>
              <a:buNone/>
            </a:pPr>
            <a:r>
              <a:rPr lang="hu-HU" sz="2000" smtClean="0"/>
              <a:t>		- a kötött ütemű szerelés ebben az esetben kizárt.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artalom helye 2"/>
          <p:cNvSpPr>
            <a:spLocks noGrp="1"/>
          </p:cNvSpPr>
          <p:nvPr>
            <p:ph idx="1"/>
          </p:nvPr>
        </p:nvSpPr>
        <p:spPr>
          <a:xfrm>
            <a:off x="457200" y="357188"/>
            <a:ext cx="8579296" cy="5768975"/>
          </a:xfrm>
        </p:spPr>
        <p:txBody>
          <a:bodyPr/>
          <a:lstStyle/>
          <a:p>
            <a:r>
              <a:rPr lang="hu-HU" sz="1600" b="1" dirty="0" smtClean="0"/>
              <a:t>Számpélda az utólagos illesztés módszeréhez</a:t>
            </a:r>
          </a:p>
          <a:p>
            <a:pPr>
              <a:buFont typeface="Arial" charset="0"/>
              <a:buNone/>
            </a:pPr>
            <a:r>
              <a:rPr lang="hu-HU" sz="1600" dirty="0" smtClean="0"/>
              <a:t>	Az ábrán látható szerkezet tagjainak tűréstartományai az alábbiak:</a:t>
            </a:r>
          </a:p>
          <a:p>
            <a:pPr>
              <a:buFont typeface="Arial" charset="0"/>
              <a:buNone/>
            </a:pPr>
            <a:r>
              <a:rPr lang="hu-HU" sz="1600" dirty="0" smtClean="0"/>
              <a:t>	T</a:t>
            </a:r>
            <a:r>
              <a:rPr lang="hu-HU" sz="1600" baseline="-25000" dirty="0" smtClean="0"/>
              <a:t>1</a:t>
            </a:r>
            <a:r>
              <a:rPr lang="hu-HU" sz="1600" dirty="0" smtClean="0"/>
              <a:t> = 0,06,</a:t>
            </a:r>
          </a:p>
          <a:p>
            <a:pPr>
              <a:buFont typeface="Arial" charset="0"/>
              <a:buNone/>
            </a:pPr>
            <a:r>
              <a:rPr lang="hu-HU" sz="1600" dirty="0" smtClean="0"/>
              <a:t>	T</a:t>
            </a:r>
            <a:r>
              <a:rPr lang="hu-HU" sz="1600" baseline="-25000" dirty="0" smtClean="0"/>
              <a:t>2</a:t>
            </a:r>
            <a:r>
              <a:rPr lang="hu-HU" sz="1600" dirty="0" smtClean="0"/>
              <a:t> = 0,06,</a:t>
            </a:r>
          </a:p>
          <a:p>
            <a:pPr>
              <a:buFont typeface="Arial" charset="0"/>
              <a:buNone/>
            </a:pPr>
            <a:r>
              <a:rPr lang="hu-HU" sz="1600" dirty="0" smtClean="0"/>
              <a:t>	T</a:t>
            </a:r>
            <a:r>
              <a:rPr lang="hu-HU" sz="1600" baseline="-25000" dirty="0" smtClean="0"/>
              <a:t>3</a:t>
            </a:r>
            <a:r>
              <a:rPr lang="hu-HU" sz="1600" dirty="0" smtClean="0"/>
              <a:t> = 0,08,</a:t>
            </a:r>
          </a:p>
          <a:p>
            <a:pPr>
              <a:buFont typeface="Arial" charset="0"/>
              <a:buNone/>
            </a:pPr>
            <a:r>
              <a:rPr lang="hu-HU" sz="1600" dirty="0" smtClean="0"/>
              <a:t>	T</a:t>
            </a:r>
            <a:r>
              <a:rPr lang="hu-HU" sz="1600" baseline="-25000" dirty="0" smtClean="0"/>
              <a:t>4</a:t>
            </a:r>
            <a:r>
              <a:rPr lang="hu-HU" sz="1600" dirty="0" smtClean="0"/>
              <a:t> = 0,04 és</a:t>
            </a:r>
          </a:p>
          <a:p>
            <a:pPr>
              <a:buNone/>
            </a:pPr>
            <a:r>
              <a:rPr lang="hu-HU" sz="1600" dirty="0" smtClean="0"/>
              <a:t>	 </a:t>
            </a:r>
            <a:r>
              <a:rPr lang="hu-HU" sz="1600" dirty="0" err="1" smtClean="0"/>
              <a:t>T</a:t>
            </a:r>
            <a:r>
              <a:rPr lang="hu-HU" sz="1600" baseline="-25000" dirty="0" err="1" smtClean="0"/>
              <a:t>z</a:t>
            </a:r>
            <a:r>
              <a:rPr lang="hu-HU" sz="1600" dirty="0" smtClean="0"/>
              <a:t> = </a:t>
            </a:r>
            <a:r>
              <a:rPr lang="el-GR" sz="1600" dirty="0" smtClean="0"/>
              <a:t>δ</a:t>
            </a:r>
            <a:r>
              <a:rPr lang="el-GR" sz="1600" baseline="-25000" dirty="0" smtClean="0"/>
              <a:t>Δ</a:t>
            </a:r>
            <a:r>
              <a:rPr lang="hu-HU" sz="1600" baseline="-25000" dirty="0" smtClean="0"/>
              <a:t>A </a:t>
            </a:r>
            <a:r>
              <a:rPr lang="hu-HU" sz="1600" dirty="0" smtClean="0"/>
              <a:t> = 0,08</a:t>
            </a:r>
          </a:p>
          <a:p>
            <a:pPr>
              <a:buNone/>
            </a:pPr>
            <a:r>
              <a:rPr lang="hu-HU" sz="1600" dirty="0" smtClean="0"/>
              <a:t>	 T</a:t>
            </a:r>
            <a:r>
              <a:rPr lang="hu-HU" sz="1600" baseline="-25000" dirty="0" smtClean="0"/>
              <a:t>i</a:t>
            </a:r>
            <a:r>
              <a:rPr lang="hu-HU" sz="1600" dirty="0" smtClean="0"/>
              <a:t> = </a:t>
            </a:r>
            <a:r>
              <a:rPr lang="el-GR" sz="1600" dirty="0" smtClean="0"/>
              <a:t>Δ</a:t>
            </a:r>
            <a:r>
              <a:rPr lang="hu-HU" sz="1600" dirty="0" err="1" smtClean="0"/>
              <a:t>a</a:t>
            </a:r>
            <a:r>
              <a:rPr lang="hu-HU" sz="1600" baseline="-25000" dirty="0" err="1" smtClean="0"/>
              <a:t>i</a:t>
            </a:r>
            <a:endParaRPr lang="hu-HU" sz="1600" baseline="-25000" dirty="0" smtClean="0"/>
          </a:p>
          <a:p>
            <a:pPr>
              <a:buNone/>
            </a:pPr>
            <a:endParaRPr lang="hu-HU" sz="1600" dirty="0" smtClean="0"/>
          </a:p>
          <a:p>
            <a:pPr>
              <a:buFont typeface="Arial" charset="0"/>
              <a:buNone/>
            </a:pPr>
            <a:r>
              <a:rPr lang="hu-HU" sz="1600" dirty="0" smtClean="0"/>
              <a:t>	Mekkora értékű a minimálisan szükséges </a:t>
            </a:r>
          </a:p>
          <a:p>
            <a:pPr>
              <a:buFont typeface="Arial" charset="0"/>
              <a:buNone/>
            </a:pPr>
            <a:r>
              <a:rPr lang="hu-HU" sz="1600" dirty="0" smtClean="0"/>
              <a:t>	ráhagyás és mekkora a maximális kiegyenlítési</a:t>
            </a:r>
          </a:p>
          <a:p>
            <a:pPr>
              <a:buFont typeface="Arial" charset="0"/>
              <a:buNone/>
            </a:pPr>
            <a:r>
              <a:rPr lang="hu-HU" sz="1600" dirty="0" smtClean="0"/>
              <a:t>	érték?</a:t>
            </a:r>
          </a:p>
          <a:p>
            <a:pPr>
              <a:buFont typeface="Arial" charset="0"/>
              <a:buNone/>
            </a:pPr>
            <a:r>
              <a:rPr lang="hu-HU" sz="1600" dirty="0" smtClean="0"/>
              <a:t>	</a:t>
            </a:r>
            <a:endParaRPr lang="hu-HU" sz="1600" baseline="-25000" dirty="0" smtClean="0"/>
          </a:p>
          <a:p>
            <a:pPr>
              <a:buFont typeface="Arial" charset="0"/>
              <a:buNone/>
            </a:pPr>
            <a:r>
              <a:rPr lang="hu-HU" sz="1600" baseline="-25000" dirty="0" smtClean="0"/>
              <a:t>	</a:t>
            </a:r>
            <a:r>
              <a:rPr lang="el-GR" sz="1600" dirty="0" smtClean="0"/>
              <a:t> δ</a:t>
            </a:r>
            <a:r>
              <a:rPr lang="hu-HU" sz="1600" dirty="0" smtClean="0"/>
              <a:t>’</a:t>
            </a:r>
            <a:r>
              <a:rPr lang="el-GR" sz="1600" baseline="-25000" dirty="0" smtClean="0"/>
              <a:t>Δ</a:t>
            </a:r>
            <a:r>
              <a:rPr lang="hu-HU" sz="1600" baseline="-25000" dirty="0" smtClean="0"/>
              <a:t>A </a:t>
            </a:r>
            <a:r>
              <a:rPr lang="hu-HU" sz="1600" dirty="0" smtClean="0"/>
              <a:t> = 0,06 + 0,06 + 0,08 +0,04 = 0,24</a:t>
            </a:r>
          </a:p>
          <a:p>
            <a:pPr>
              <a:buFont typeface="Arial" charset="0"/>
              <a:buNone/>
            </a:pPr>
            <a:r>
              <a:rPr lang="hu-HU" sz="1600" dirty="0" smtClean="0"/>
              <a:t>	 </a:t>
            </a:r>
            <a:r>
              <a:rPr lang="hu-HU" sz="1600" dirty="0" err="1" smtClean="0"/>
              <a:t>T</a:t>
            </a:r>
            <a:r>
              <a:rPr lang="hu-HU" sz="1600" baseline="-25000" dirty="0" err="1" smtClean="0"/>
              <a:t>z</a:t>
            </a:r>
            <a:r>
              <a:rPr lang="hu-HU" sz="1600" dirty="0" smtClean="0"/>
              <a:t> = </a:t>
            </a:r>
            <a:r>
              <a:rPr lang="el-GR" sz="1600" dirty="0" smtClean="0"/>
              <a:t>δ</a:t>
            </a:r>
            <a:r>
              <a:rPr lang="el-GR" sz="1600" baseline="-25000" dirty="0" smtClean="0"/>
              <a:t>Δ</a:t>
            </a:r>
            <a:r>
              <a:rPr lang="hu-HU" sz="1600" baseline="-25000" dirty="0" smtClean="0"/>
              <a:t>A </a:t>
            </a:r>
            <a:r>
              <a:rPr lang="hu-HU" sz="1600" dirty="0" smtClean="0"/>
              <a:t> = 0,08</a:t>
            </a:r>
          </a:p>
          <a:p>
            <a:pPr>
              <a:buNone/>
            </a:pPr>
            <a:r>
              <a:rPr lang="hu-HU" sz="1600" dirty="0" smtClean="0"/>
              <a:t>	  r   = (</a:t>
            </a:r>
            <a:r>
              <a:rPr lang="el-GR" sz="1600" dirty="0" smtClean="0"/>
              <a:t>δ</a:t>
            </a:r>
            <a:r>
              <a:rPr lang="hu-HU" sz="1600" dirty="0" smtClean="0"/>
              <a:t>’</a:t>
            </a:r>
            <a:r>
              <a:rPr lang="el-GR" sz="1600" baseline="-25000" dirty="0" smtClean="0"/>
              <a:t>Δ</a:t>
            </a:r>
            <a:r>
              <a:rPr lang="hu-HU" sz="1600" baseline="-25000" dirty="0" smtClean="0"/>
              <a:t>A </a:t>
            </a:r>
            <a:r>
              <a:rPr lang="hu-HU" sz="1600" dirty="0" smtClean="0"/>
              <a:t> - </a:t>
            </a:r>
            <a:r>
              <a:rPr lang="el-GR" sz="1600" dirty="0" smtClean="0"/>
              <a:t>δ</a:t>
            </a:r>
            <a:r>
              <a:rPr lang="el-GR" sz="1600" baseline="-25000" dirty="0" smtClean="0"/>
              <a:t>Δ</a:t>
            </a:r>
            <a:r>
              <a:rPr lang="hu-HU" sz="1600" baseline="-25000" dirty="0" smtClean="0"/>
              <a:t>A </a:t>
            </a:r>
            <a:r>
              <a:rPr lang="hu-HU" sz="1600" dirty="0" smtClean="0"/>
              <a:t> ) / 2 = (0,24 – 0,08) / 2 = 0,08 és</a:t>
            </a:r>
          </a:p>
          <a:p>
            <a:pPr>
              <a:buNone/>
            </a:pPr>
            <a:r>
              <a:rPr lang="hu-HU" sz="1600" dirty="0" smtClean="0"/>
              <a:t>	  </a:t>
            </a:r>
            <a:r>
              <a:rPr lang="el-GR" sz="1600" dirty="0" smtClean="0"/>
              <a:t>δ</a:t>
            </a:r>
            <a:r>
              <a:rPr lang="hu-HU" sz="1600" baseline="-25000" dirty="0" smtClean="0"/>
              <a:t>k </a:t>
            </a:r>
            <a:r>
              <a:rPr lang="hu-HU" sz="1600" dirty="0" smtClean="0"/>
              <a:t> =  </a:t>
            </a:r>
            <a:r>
              <a:rPr lang="el-GR" sz="1600" dirty="0" smtClean="0"/>
              <a:t>δ</a:t>
            </a:r>
            <a:r>
              <a:rPr lang="hu-HU" sz="1600" dirty="0" smtClean="0"/>
              <a:t>’</a:t>
            </a:r>
            <a:r>
              <a:rPr lang="el-GR" sz="1600" baseline="-25000" dirty="0" smtClean="0"/>
              <a:t>Δ</a:t>
            </a:r>
            <a:r>
              <a:rPr lang="hu-HU" sz="1600" baseline="-25000" dirty="0" smtClean="0"/>
              <a:t>A </a:t>
            </a:r>
            <a:r>
              <a:rPr lang="hu-HU" sz="1600" dirty="0" smtClean="0"/>
              <a:t> - </a:t>
            </a:r>
            <a:r>
              <a:rPr lang="el-GR" sz="1600" dirty="0" smtClean="0"/>
              <a:t>δ</a:t>
            </a:r>
            <a:r>
              <a:rPr lang="el-GR" sz="1600" baseline="-25000" dirty="0" smtClean="0"/>
              <a:t>Δ</a:t>
            </a:r>
            <a:r>
              <a:rPr lang="hu-HU" sz="1600" baseline="-25000" dirty="0" smtClean="0"/>
              <a:t>A </a:t>
            </a:r>
            <a:r>
              <a:rPr lang="hu-HU" sz="1600" dirty="0" smtClean="0"/>
              <a:t>  = 0,24 – 0,08 = 0,16</a:t>
            </a:r>
          </a:p>
          <a:p>
            <a:pPr>
              <a:buFont typeface="Arial" charset="0"/>
              <a:buNone/>
            </a:pPr>
            <a:r>
              <a:rPr lang="hu-HU" sz="1600" baseline="-25000" dirty="0" smtClean="0"/>
              <a:t>	</a:t>
            </a:r>
          </a:p>
          <a:p>
            <a:pPr>
              <a:buFont typeface="Arial" charset="0"/>
              <a:buNone/>
            </a:pPr>
            <a:r>
              <a:rPr lang="hu-HU" sz="1600" baseline="-25000" dirty="0" smtClean="0"/>
              <a:t>	</a:t>
            </a:r>
            <a:r>
              <a:rPr lang="hu-HU" sz="1600" dirty="0" smtClean="0"/>
              <a:t>  </a:t>
            </a:r>
            <a:endParaRPr lang="hu-HU" sz="1600" baseline="-25000" dirty="0" smtClean="0"/>
          </a:p>
        </p:txBody>
      </p:sp>
      <p:pic>
        <p:nvPicPr>
          <p:cNvPr id="3584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13411" y="1214438"/>
            <a:ext cx="4035327" cy="3438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r>
              <a:rPr lang="hu-HU" sz="2400" smtClean="0"/>
              <a:t>5. Beszabályozási módszer</a:t>
            </a:r>
          </a:p>
          <a:p>
            <a:pPr algn="just">
              <a:buFont typeface="Arial" charset="0"/>
              <a:buNone/>
            </a:pPr>
            <a:r>
              <a:rPr lang="hu-HU" sz="2400" smtClean="0"/>
              <a:t>	</a:t>
            </a:r>
            <a:r>
              <a:rPr lang="hu-HU" sz="2000" smtClean="0"/>
              <a:t>Az utólagos illesztéshez annyiban hasonlít, hogy itt a kiegyenlítő tag méretét forgácsolás nélkül lehet megváltoztatni.</a:t>
            </a:r>
          </a:p>
          <a:p>
            <a:pPr algn="just">
              <a:buFont typeface="Arial" charset="0"/>
              <a:buNone/>
            </a:pPr>
            <a:r>
              <a:rPr lang="hu-HU" sz="2000" smtClean="0"/>
              <a:t>	Csoportosíthatósága:</a:t>
            </a:r>
          </a:p>
          <a:p>
            <a:pPr>
              <a:buFont typeface="Arial" charset="0"/>
              <a:buNone/>
            </a:pPr>
            <a:r>
              <a:rPr lang="hu-HU" sz="2000" smtClean="0"/>
              <a:t>		- mozgó kiegyenlítő taggal (pl.: állítható persely),</a:t>
            </a:r>
          </a:p>
          <a:p>
            <a:pPr>
              <a:buFont typeface="Arial" charset="0"/>
              <a:buNone/>
            </a:pPr>
            <a:r>
              <a:rPr lang="hu-HU" sz="2000" smtClean="0"/>
              <a:t>		- álló kiegyenlítő taggal.</a:t>
            </a:r>
          </a:p>
          <a:p>
            <a:pPr>
              <a:buFont typeface="Arial" charset="0"/>
              <a:buNone/>
            </a:pPr>
            <a:endParaRPr lang="hu-HU" sz="2000" smtClean="0"/>
          </a:p>
          <a:p>
            <a:pPr>
              <a:buFont typeface="Arial" charset="0"/>
              <a:buNone/>
            </a:pPr>
            <a:r>
              <a:rPr lang="hu-HU" sz="2000" smtClean="0"/>
              <a:t>	A módszer előnyei:</a:t>
            </a:r>
          </a:p>
          <a:p>
            <a:pPr>
              <a:buFont typeface="Arial" charset="0"/>
              <a:buNone/>
            </a:pPr>
            <a:r>
              <a:rPr lang="hu-HU" sz="2000" smtClean="0"/>
              <a:t>	- az összetevő tagok gazdaságos gyártása mellett</a:t>
            </a:r>
          </a:p>
          <a:p>
            <a:pPr>
              <a:buFont typeface="Arial" charset="0"/>
              <a:buNone/>
            </a:pPr>
            <a:r>
              <a:rPr lang="hu-HU" sz="2000" smtClean="0"/>
              <a:t>	  biztosítható a záró tag előírt pontossága,</a:t>
            </a:r>
          </a:p>
          <a:p>
            <a:pPr>
              <a:buFont typeface="Arial" charset="0"/>
              <a:buNone/>
            </a:pPr>
            <a:r>
              <a:rPr lang="hu-HU" sz="2000" smtClean="0"/>
              <a:t>	- szerelésnél nincs illesztési művelet,</a:t>
            </a:r>
          </a:p>
          <a:p>
            <a:pPr>
              <a:buFont typeface="Arial" charset="0"/>
              <a:buNone/>
            </a:pPr>
            <a:r>
              <a:rPr lang="hu-HU" sz="2000" smtClean="0"/>
              <a:t>	- a záró tag pontossága folyamatosan fenntartható,</a:t>
            </a:r>
          </a:p>
          <a:p>
            <a:pPr>
              <a:buFont typeface="Arial" charset="0"/>
              <a:buNone/>
            </a:pPr>
            <a:r>
              <a:rPr lang="hu-HU" sz="2000" smtClean="0"/>
              <a:t>        a kiegyenlítő tag időszakos cseréjével vagy </a:t>
            </a:r>
          </a:p>
          <a:p>
            <a:pPr>
              <a:buFont typeface="Arial" charset="0"/>
              <a:buNone/>
            </a:pPr>
            <a:r>
              <a:rPr lang="hu-HU" sz="2000" smtClean="0"/>
              <a:t>        állításával helyreállítható.</a:t>
            </a:r>
            <a:endParaRPr lang="hu-HU" sz="2400" smtClean="0"/>
          </a:p>
        </p:txBody>
      </p:sp>
      <p:pic>
        <p:nvPicPr>
          <p:cNvPr id="3686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72313" y="1357313"/>
            <a:ext cx="1071562" cy="2417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688" y="4143375"/>
            <a:ext cx="1857375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6286500"/>
          </a:xfrm>
        </p:spPr>
        <p:txBody>
          <a:bodyPr/>
          <a:lstStyle/>
          <a:p>
            <a:r>
              <a:rPr lang="hu-HU" sz="2400" dirty="0" smtClean="0"/>
              <a:t>A beszabályozási módszer számítása</a:t>
            </a:r>
          </a:p>
          <a:p>
            <a:pPr>
              <a:buFont typeface="Arial" charset="0"/>
              <a:buNone/>
            </a:pPr>
            <a:r>
              <a:rPr lang="hu-HU" sz="2400" dirty="0" smtClean="0"/>
              <a:t>	</a:t>
            </a:r>
            <a:r>
              <a:rPr lang="hu-HU" sz="2000" dirty="0" smtClean="0"/>
              <a:t>Mozgó kiegyenlítéssel</a:t>
            </a:r>
          </a:p>
          <a:p>
            <a:pPr lvl="1"/>
            <a:r>
              <a:rPr lang="hu-HU" sz="2000" smtClean="0"/>
              <a:t>Teljesen hasonló, </a:t>
            </a:r>
            <a:r>
              <a:rPr lang="hu-HU" sz="2000" dirty="0" smtClean="0"/>
              <a:t>mint az utólagos illesztésnél alkalmazott számítás.</a:t>
            </a:r>
          </a:p>
          <a:p>
            <a:pPr lvl="4">
              <a:buFont typeface="Arial" charset="0"/>
              <a:buNone/>
            </a:pPr>
            <a:r>
              <a:rPr lang="el-GR" dirty="0" smtClean="0"/>
              <a:t>δ</a:t>
            </a:r>
            <a:r>
              <a:rPr lang="hu-HU" baseline="-25000" dirty="0" smtClean="0"/>
              <a:t>K  </a:t>
            </a:r>
            <a:r>
              <a:rPr lang="hu-HU" dirty="0" smtClean="0"/>
              <a:t> = </a:t>
            </a:r>
            <a:r>
              <a:rPr lang="el-GR" dirty="0" smtClean="0"/>
              <a:t>δ</a:t>
            </a:r>
            <a:r>
              <a:rPr lang="hu-HU" dirty="0" smtClean="0"/>
              <a:t>’</a:t>
            </a:r>
            <a:r>
              <a:rPr lang="el-GR" baseline="-25000" dirty="0" smtClean="0"/>
              <a:t>Δ</a:t>
            </a:r>
            <a:r>
              <a:rPr lang="hu-HU" baseline="-25000" dirty="0" smtClean="0"/>
              <a:t>A  </a:t>
            </a:r>
            <a:r>
              <a:rPr lang="hu-HU" dirty="0" smtClean="0"/>
              <a:t> -  </a:t>
            </a:r>
            <a:r>
              <a:rPr lang="el-GR" dirty="0" smtClean="0"/>
              <a:t>δ</a:t>
            </a:r>
            <a:r>
              <a:rPr lang="el-GR" baseline="-25000" dirty="0" smtClean="0"/>
              <a:t>Δ</a:t>
            </a:r>
            <a:r>
              <a:rPr lang="hu-HU" baseline="-25000" dirty="0" smtClean="0"/>
              <a:t>A</a:t>
            </a:r>
          </a:p>
          <a:p>
            <a:pPr lvl="4">
              <a:buFont typeface="Arial" charset="0"/>
              <a:buNone/>
            </a:pPr>
            <a:r>
              <a:rPr lang="hu-HU" dirty="0" smtClean="0"/>
              <a:t>r  =   (</a:t>
            </a:r>
            <a:r>
              <a:rPr lang="el-GR" dirty="0" smtClean="0"/>
              <a:t>δ</a:t>
            </a:r>
            <a:r>
              <a:rPr lang="hu-HU" dirty="0" smtClean="0"/>
              <a:t>’</a:t>
            </a:r>
            <a:r>
              <a:rPr lang="el-GR" baseline="-25000" dirty="0" smtClean="0"/>
              <a:t>Δ</a:t>
            </a:r>
            <a:r>
              <a:rPr lang="hu-HU" baseline="-25000" dirty="0" smtClean="0"/>
              <a:t>A  </a:t>
            </a:r>
            <a:r>
              <a:rPr lang="hu-HU" dirty="0" smtClean="0"/>
              <a:t> -  </a:t>
            </a:r>
            <a:r>
              <a:rPr lang="el-GR" dirty="0" smtClean="0"/>
              <a:t>δ</a:t>
            </a:r>
            <a:r>
              <a:rPr lang="el-GR" baseline="-25000" dirty="0" smtClean="0"/>
              <a:t>Δ</a:t>
            </a:r>
            <a:r>
              <a:rPr lang="hu-HU" baseline="-25000" dirty="0" smtClean="0"/>
              <a:t>A</a:t>
            </a:r>
            <a:r>
              <a:rPr lang="hu-HU" dirty="0" smtClean="0"/>
              <a:t>) / 2 </a:t>
            </a:r>
          </a:p>
          <a:p>
            <a:pPr lvl="4">
              <a:buFont typeface="Arial" charset="0"/>
              <a:buNone/>
            </a:pPr>
            <a:r>
              <a:rPr lang="hu-HU" dirty="0" smtClean="0"/>
              <a:t>A’</a:t>
            </a:r>
            <a:r>
              <a:rPr lang="hu-HU" baseline="-25000" dirty="0" smtClean="0"/>
              <a:t>1</a:t>
            </a:r>
            <a:r>
              <a:rPr lang="hu-HU" dirty="0" smtClean="0"/>
              <a:t> = A</a:t>
            </a:r>
            <a:r>
              <a:rPr lang="hu-HU" baseline="-25000" dirty="0" smtClean="0"/>
              <a:t>1</a:t>
            </a:r>
            <a:r>
              <a:rPr lang="hu-HU" dirty="0" smtClean="0"/>
              <a:t> ± r  - a kiegyenlítő tag módosított mérete.</a:t>
            </a:r>
          </a:p>
          <a:p>
            <a:pPr>
              <a:buFont typeface="Arial" charset="0"/>
              <a:buNone/>
            </a:pPr>
            <a:r>
              <a:rPr lang="hu-HU" sz="2400" dirty="0" smtClean="0"/>
              <a:t>	</a:t>
            </a:r>
            <a:r>
              <a:rPr lang="hu-HU" sz="2000" dirty="0" smtClean="0"/>
              <a:t>Álló kiegyenlítéssel</a:t>
            </a:r>
          </a:p>
          <a:p>
            <a:pPr>
              <a:buFont typeface="Arial" charset="0"/>
              <a:buNone/>
            </a:pPr>
            <a:r>
              <a:rPr lang="hu-HU" sz="2400" dirty="0" smtClean="0"/>
              <a:t>	-     </a:t>
            </a:r>
            <a:r>
              <a:rPr lang="hu-HU" sz="2000" dirty="0" smtClean="0"/>
              <a:t>Egy egyszerű alkatrészt (pl.: alátét, távtartó, gyűrű, stb.) 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            többféle méretben előre le kell gyártani és szereléskor a                     </a:t>
            </a:r>
            <a:br>
              <a:rPr lang="hu-HU" sz="2000" dirty="0" smtClean="0"/>
            </a:br>
            <a:r>
              <a:rPr lang="hu-HU" sz="2000" dirty="0" smtClean="0"/>
              <a:t>       megfelelő méretűt kell beépíteni.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       Méretfokozatok száma:   N = </a:t>
            </a:r>
            <a:r>
              <a:rPr lang="el-GR" sz="2000" dirty="0" smtClean="0"/>
              <a:t>δ</a:t>
            </a:r>
            <a:r>
              <a:rPr lang="hu-HU" sz="2000" dirty="0" smtClean="0"/>
              <a:t>’</a:t>
            </a:r>
            <a:r>
              <a:rPr lang="el-GR" sz="2000" baseline="-25000" dirty="0" smtClean="0"/>
              <a:t>Δ</a:t>
            </a:r>
            <a:r>
              <a:rPr lang="hu-HU" sz="2000" baseline="-25000" dirty="0" smtClean="0"/>
              <a:t>A  </a:t>
            </a:r>
            <a:r>
              <a:rPr lang="hu-HU" sz="2000" dirty="0" smtClean="0"/>
              <a:t> / </a:t>
            </a:r>
            <a:r>
              <a:rPr lang="el-GR" sz="2000" dirty="0" smtClean="0"/>
              <a:t>δ</a:t>
            </a:r>
            <a:r>
              <a:rPr lang="el-GR" sz="2000" baseline="-25000" dirty="0" smtClean="0"/>
              <a:t>Δ</a:t>
            </a:r>
            <a:r>
              <a:rPr lang="hu-HU" sz="2000" baseline="-25000" dirty="0" smtClean="0"/>
              <a:t>A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       Az i. kiegyenlítő tag mérete:  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		A</a:t>
            </a:r>
            <a:r>
              <a:rPr lang="hu-HU" sz="2000" baseline="-25000" dirty="0" smtClean="0"/>
              <a:t>ki</a:t>
            </a:r>
            <a:r>
              <a:rPr lang="hu-HU" sz="2000" dirty="0" smtClean="0"/>
              <a:t> = [</a:t>
            </a:r>
            <a:r>
              <a:rPr lang="hu-HU" sz="2000" dirty="0" err="1" smtClean="0"/>
              <a:t>A</a:t>
            </a:r>
            <a:r>
              <a:rPr lang="hu-HU" sz="2000" baseline="-25000" dirty="0" err="1" smtClean="0"/>
              <a:t>kmin</a:t>
            </a:r>
            <a:r>
              <a:rPr lang="hu-HU" sz="2000" dirty="0" smtClean="0"/>
              <a:t> + (i – 1)</a:t>
            </a:r>
            <a:r>
              <a:rPr lang="el-GR" sz="2000" dirty="0" smtClean="0"/>
              <a:t> δ</a:t>
            </a:r>
            <a:r>
              <a:rPr lang="el-GR" sz="2000" baseline="-25000" dirty="0" smtClean="0"/>
              <a:t>Δ</a:t>
            </a:r>
            <a:r>
              <a:rPr lang="hu-HU" sz="2000" baseline="-25000" dirty="0" smtClean="0"/>
              <a:t>A </a:t>
            </a:r>
            <a:r>
              <a:rPr lang="hu-HU" sz="2000" dirty="0" smtClean="0"/>
              <a:t> + </a:t>
            </a:r>
            <a:r>
              <a:rPr lang="el-GR" sz="2000" dirty="0" smtClean="0"/>
              <a:t>δ</a:t>
            </a:r>
            <a:r>
              <a:rPr lang="hu-HU" sz="2000" dirty="0" smtClean="0"/>
              <a:t>’</a:t>
            </a:r>
            <a:r>
              <a:rPr lang="el-GR" sz="2000" baseline="-25000" dirty="0" smtClean="0"/>
              <a:t>Δ</a:t>
            </a:r>
            <a:r>
              <a:rPr lang="hu-HU" sz="2000" baseline="-25000" dirty="0" smtClean="0"/>
              <a:t>A</a:t>
            </a:r>
            <a:r>
              <a:rPr lang="hu-HU" sz="2000" dirty="0" smtClean="0"/>
              <a:t> /2] </a:t>
            </a:r>
            <a:r>
              <a:rPr lang="hu-HU" sz="2000" baseline="30000" dirty="0" smtClean="0"/>
              <a:t>±</a:t>
            </a:r>
            <a:r>
              <a:rPr lang="el-GR" sz="2000" baseline="30000" dirty="0" smtClean="0"/>
              <a:t> δ</a:t>
            </a:r>
            <a:r>
              <a:rPr lang="el-GR" sz="2000" baseline="10000" dirty="0" smtClean="0"/>
              <a:t>Δ</a:t>
            </a:r>
            <a:r>
              <a:rPr lang="hu-HU" sz="2000" baseline="10000" dirty="0" smtClean="0"/>
              <a:t>A</a:t>
            </a:r>
            <a:r>
              <a:rPr lang="hu-HU" sz="2000" dirty="0" smtClean="0"/>
              <a:t> </a:t>
            </a:r>
            <a:r>
              <a:rPr lang="hu-HU" sz="2000" baseline="30000" dirty="0" smtClean="0"/>
              <a:t>/2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       A kiegyenlítő tag minimális érétke: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		 </a:t>
            </a:r>
            <a:r>
              <a:rPr lang="hu-HU" sz="2000" dirty="0" err="1" smtClean="0"/>
              <a:t>A</a:t>
            </a:r>
            <a:r>
              <a:rPr lang="hu-HU" sz="2000" baseline="-25000" dirty="0" err="1" smtClean="0"/>
              <a:t>kmin</a:t>
            </a:r>
            <a:r>
              <a:rPr lang="hu-HU" sz="2000" dirty="0" smtClean="0"/>
              <a:t>  =  </a:t>
            </a:r>
            <a:r>
              <a:rPr lang="hu-HU" sz="2000" dirty="0" err="1" smtClean="0"/>
              <a:t>A</a:t>
            </a:r>
            <a:r>
              <a:rPr lang="hu-HU" sz="2000" baseline="-25000" dirty="0" err="1" smtClean="0"/>
              <a:t>k</a:t>
            </a:r>
            <a:r>
              <a:rPr lang="hu-HU" sz="2000" dirty="0" smtClean="0"/>
              <a:t> - </a:t>
            </a:r>
            <a:r>
              <a:rPr lang="el-GR" sz="2000" dirty="0" smtClean="0"/>
              <a:t>δ</a:t>
            </a:r>
            <a:r>
              <a:rPr lang="hu-HU" sz="2000" dirty="0" smtClean="0"/>
              <a:t>’</a:t>
            </a:r>
            <a:r>
              <a:rPr lang="el-GR" sz="2000" baseline="-25000" dirty="0" smtClean="0"/>
              <a:t>Δ</a:t>
            </a:r>
            <a:r>
              <a:rPr lang="hu-HU" sz="2000" baseline="-25000" dirty="0" smtClean="0"/>
              <a:t>A</a:t>
            </a:r>
            <a:r>
              <a:rPr lang="hu-HU" sz="2000" dirty="0" smtClean="0"/>
              <a:t> /2</a:t>
            </a:r>
            <a:endParaRPr lang="hu-HU" sz="2000" baseline="-25000" dirty="0" smtClean="0"/>
          </a:p>
          <a:p>
            <a:pPr lvl="4">
              <a:buFont typeface="Arial" charset="0"/>
              <a:buNone/>
            </a:pPr>
            <a:r>
              <a:rPr lang="hu-HU" sz="1200" dirty="0" smtClean="0"/>
              <a:t>								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artalom helye 2"/>
          <p:cNvSpPr>
            <a:spLocks noGrp="1"/>
          </p:cNvSpPr>
          <p:nvPr>
            <p:ph idx="1"/>
          </p:nvPr>
        </p:nvSpPr>
        <p:spPr>
          <a:xfrm>
            <a:off x="457200" y="357188"/>
            <a:ext cx="8229600" cy="5768975"/>
          </a:xfrm>
        </p:spPr>
        <p:txBody>
          <a:bodyPr/>
          <a:lstStyle/>
          <a:p>
            <a:r>
              <a:rPr lang="hu-HU" sz="2000" b="1" dirty="0" smtClean="0"/>
              <a:t>Számítási példa az álló taggal történő beszabályozásra</a:t>
            </a:r>
            <a:endParaRPr lang="hu-HU" sz="2400" dirty="0" smtClean="0"/>
          </a:p>
          <a:p>
            <a:pPr algn="just">
              <a:buFont typeface="Arial" charset="0"/>
              <a:buNone/>
            </a:pPr>
            <a:r>
              <a:rPr lang="hu-HU" sz="2400" dirty="0" smtClean="0"/>
              <a:t>	</a:t>
            </a:r>
            <a:r>
              <a:rPr lang="hu-HU" sz="2000" dirty="0" smtClean="0"/>
              <a:t>Öttagú méretlánc záró tagjának előírt tűrése 0,04 mm. Gyárthatóság végett ezt az értéket 0,12 mm-re kell növelni. A növelő ágban lesz a  kiegyenlítő tag. Ennek a tagnak a névleges mérete 20 mm. Szereléskor mennyivel kell növelni ezt a méretet, ha álló kiegyenlítést alkalmaznak?</a:t>
            </a:r>
          </a:p>
          <a:p>
            <a:pPr algn="just">
              <a:buFont typeface="Arial" charset="0"/>
              <a:buNone/>
            </a:pPr>
            <a:r>
              <a:rPr lang="hu-HU" sz="2000" dirty="0" smtClean="0"/>
              <a:t>		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	N  = </a:t>
            </a:r>
            <a:r>
              <a:rPr lang="el-GR" sz="2000" dirty="0" smtClean="0"/>
              <a:t>δ</a:t>
            </a:r>
            <a:r>
              <a:rPr lang="hu-HU" sz="2000" dirty="0" smtClean="0"/>
              <a:t>’</a:t>
            </a:r>
            <a:r>
              <a:rPr lang="el-GR" sz="2000" baseline="-25000" dirty="0" smtClean="0"/>
              <a:t>Δ</a:t>
            </a:r>
            <a:r>
              <a:rPr lang="hu-HU" sz="2000" baseline="-25000" dirty="0" smtClean="0"/>
              <a:t>A  </a:t>
            </a:r>
            <a:r>
              <a:rPr lang="hu-HU" sz="2000" dirty="0" smtClean="0"/>
              <a:t> / </a:t>
            </a:r>
            <a:r>
              <a:rPr lang="el-GR" sz="2000" dirty="0" smtClean="0"/>
              <a:t>δ</a:t>
            </a:r>
            <a:r>
              <a:rPr lang="el-GR" sz="2000" baseline="-25000" dirty="0" smtClean="0"/>
              <a:t>Δ</a:t>
            </a:r>
            <a:r>
              <a:rPr lang="hu-HU" sz="2000" baseline="-25000" dirty="0" smtClean="0"/>
              <a:t>A</a:t>
            </a:r>
            <a:r>
              <a:rPr lang="hu-HU" sz="2000" dirty="0" smtClean="0"/>
              <a:t>  =  0,12 / 0,04  =  3 </a:t>
            </a:r>
          </a:p>
          <a:p>
            <a:pPr>
              <a:buFont typeface="Arial" charset="0"/>
              <a:buNone/>
            </a:pPr>
            <a:endParaRPr lang="hu-HU" sz="2000" dirty="0" smtClean="0"/>
          </a:p>
          <a:p>
            <a:pPr>
              <a:buFont typeface="Arial" charset="0"/>
              <a:buNone/>
            </a:pPr>
            <a:r>
              <a:rPr lang="hu-HU" sz="2000" dirty="0" smtClean="0"/>
              <a:t>		 </a:t>
            </a:r>
            <a:r>
              <a:rPr lang="hu-HU" sz="2000" dirty="0" err="1" smtClean="0"/>
              <a:t>A</a:t>
            </a:r>
            <a:r>
              <a:rPr lang="hu-HU" sz="2000" baseline="-25000" dirty="0" err="1" smtClean="0"/>
              <a:t>kmin</a:t>
            </a:r>
            <a:r>
              <a:rPr lang="hu-HU" sz="2000" dirty="0" smtClean="0"/>
              <a:t>  =  </a:t>
            </a:r>
            <a:r>
              <a:rPr lang="hu-HU" sz="2000" dirty="0" err="1" smtClean="0"/>
              <a:t>A</a:t>
            </a:r>
            <a:r>
              <a:rPr lang="hu-HU" sz="2000" baseline="-25000" dirty="0" err="1" smtClean="0"/>
              <a:t>k</a:t>
            </a:r>
            <a:r>
              <a:rPr lang="hu-HU" sz="2000" dirty="0" smtClean="0"/>
              <a:t> - </a:t>
            </a:r>
            <a:r>
              <a:rPr lang="el-GR" sz="2000" dirty="0" smtClean="0"/>
              <a:t>δ</a:t>
            </a:r>
            <a:r>
              <a:rPr lang="hu-HU" sz="2000" dirty="0" smtClean="0"/>
              <a:t>’</a:t>
            </a:r>
            <a:r>
              <a:rPr lang="el-GR" sz="2000" baseline="-25000" dirty="0" smtClean="0"/>
              <a:t>Δ</a:t>
            </a:r>
            <a:r>
              <a:rPr lang="hu-HU" sz="2000" baseline="-25000" dirty="0" smtClean="0"/>
              <a:t>A</a:t>
            </a:r>
            <a:r>
              <a:rPr lang="hu-HU" sz="2000" dirty="0" smtClean="0"/>
              <a:t> /2  =  20 – 0,12 / 2  =  20 – 0,06  =  19,94</a:t>
            </a:r>
          </a:p>
          <a:p>
            <a:pPr>
              <a:buFont typeface="Arial" charset="0"/>
              <a:buNone/>
            </a:pPr>
            <a:endParaRPr lang="hu-HU" sz="2000" dirty="0" smtClean="0"/>
          </a:p>
          <a:p>
            <a:pPr>
              <a:buFont typeface="Arial" charset="0"/>
              <a:buNone/>
            </a:pPr>
            <a:r>
              <a:rPr lang="hu-HU" sz="2000" dirty="0" smtClean="0"/>
              <a:t>		 A</a:t>
            </a:r>
            <a:r>
              <a:rPr lang="hu-HU" sz="2000" baseline="-25000" dirty="0" smtClean="0"/>
              <a:t>k1</a:t>
            </a:r>
            <a:r>
              <a:rPr lang="hu-HU" sz="2000" dirty="0" smtClean="0"/>
              <a:t> = [19,94 + (1 – </a:t>
            </a:r>
            <a:r>
              <a:rPr lang="hu-HU" sz="2000" dirty="0" err="1" smtClean="0"/>
              <a:t>1</a:t>
            </a:r>
            <a:r>
              <a:rPr lang="hu-HU" sz="2000" dirty="0" smtClean="0"/>
              <a:t>)</a:t>
            </a:r>
            <a:r>
              <a:rPr lang="el-GR" sz="2000" dirty="0" smtClean="0"/>
              <a:t> </a:t>
            </a:r>
            <a:r>
              <a:rPr lang="hu-HU" sz="2000" dirty="0" smtClean="0"/>
              <a:t>0,04</a:t>
            </a:r>
            <a:r>
              <a:rPr lang="hu-HU" sz="2000" baseline="-25000" dirty="0" smtClean="0"/>
              <a:t> </a:t>
            </a:r>
            <a:r>
              <a:rPr lang="hu-HU" sz="2000" dirty="0" smtClean="0"/>
              <a:t> + 0,12 /2] ±</a:t>
            </a:r>
            <a:r>
              <a:rPr lang="el-GR" sz="2000" dirty="0" smtClean="0"/>
              <a:t> </a:t>
            </a:r>
            <a:r>
              <a:rPr lang="hu-HU" sz="2000" dirty="0" smtClean="0"/>
              <a:t>0,04 /2  =  20,00 </a:t>
            </a:r>
            <a:r>
              <a:rPr lang="hu-HU" sz="2000" baseline="30000" smtClean="0"/>
              <a:t>± 0,02</a:t>
            </a:r>
            <a:endParaRPr lang="hu-HU" sz="2000" baseline="30000" dirty="0" smtClean="0"/>
          </a:p>
          <a:p>
            <a:pPr>
              <a:buFont typeface="Arial" charset="0"/>
              <a:buNone/>
            </a:pPr>
            <a:endParaRPr lang="hu-HU" sz="2000" dirty="0" smtClean="0"/>
          </a:p>
          <a:p>
            <a:pPr>
              <a:buFont typeface="Arial" charset="0"/>
              <a:buNone/>
            </a:pPr>
            <a:r>
              <a:rPr lang="hu-HU" sz="2000" dirty="0" smtClean="0"/>
              <a:t>		 A</a:t>
            </a:r>
            <a:r>
              <a:rPr lang="hu-HU" sz="2000" baseline="-25000" dirty="0" smtClean="0"/>
              <a:t>k2</a:t>
            </a:r>
            <a:r>
              <a:rPr lang="hu-HU" sz="2000" dirty="0" smtClean="0"/>
              <a:t> = [19,94 + (2 – 1)</a:t>
            </a:r>
            <a:r>
              <a:rPr lang="el-GR" sz="2000" dirty="0" smtClean="0"/>
              <a:t> </a:t>
            </a:r>
            <a:r>
              <a:rPr lang="hu-HU" sz="2000" dirty="0" smtClean="0"/>
              <a:t>0,04</a:t>
            </a:r>
            <a:r>
              <a:rPr lang="hu-HU" sz="2000" baseline="-25000" dirty="0" smtClean="0"/>
              <a:t> </a:t>
            </a:r>
            <a:r>
              <a:rPr lang="hu-HU" sz="2000" dirty="0" smtClean="0"/>
              <a:t> + 0,12 /2] ±</a:t>
            </a:r>
            <a:r>
              <a:rPr lang="el-GR" sz="2000" dirty="0" smtClean="0"/>
              <a:t> </a:t>
            </a:r>
            <a:r>
              <a:rPr lang="hu-HU" sz="2000" dirty="0" smtClean="0"/>
              <a:t>0,04 /2  =  20,04 </a:t>
            </a:r>
            <a:r>
              <a:rPr lang="hu-HU" sz="2000" baseline="30000" dirty="0" smtClean="0"/>
              <a:t>± 0,02</a:t>
            </a:r>
          </a:p>
          <a:p>
            <a:pPr>
              <a:buFont typeface="Arial" charset="0"/>
              <a:buNone/>
            </a:pPr>
            <a:endParaRPr lang="hu-HU" sz="2000" dirty="0" smtClean="0"/>
          </a:p>
          <a:p>
            <a:pPr>
              <a:buFont typeface="Arial" charset="0"/>
              <a:buNone/>
            </a:pPr>
            <a:r>
              <a:rPr lang="hu-HU" sz="2000" dirty="0" smtClean="0"/>
              <a:t>		 A</a:t>
            </a:r>
            <a:r>
              <a:rPr lang="hu-HU" sz="2000" baseline="-25000" dirty="0" smtClean="0"/>
              <a:t>k3</a:t>
            </a:r>
            <a:r>
              <a:rPr lang="hu-HU" sz="2000" dirty="0" smtClean="0"/>
              <a:t> = [19,94 + (3 – 1)</a:t>
            </a:r>
            <a:r>
              <a:rPr lang="el-GR" sz="2000" dirty="0" smtClean="0"/>
              <a:t> </a:t>
            </a:r>
            <a:r>
              <a:rPr lang="hu-HU" sz="2000" dirty="0" smtClean="0"/>
              <a:t>0,04</a:t>
            </a:r>
            <a:r>
              <a:rPr lang="hu-HU" sz="2000" baseline="-25000" dirty="0" smtClean="0"/>
              <a:t> </a:t>
            </a:r>
            <a:r>
              <a:rPr lang="hu-HU" sz="2000" dirty="0" smtClean="0"/>
              <a:t> + 0,12 /2] ±</a:t>
            </a:r>
            <a:r>
              <a:rPr lang="el-GR" sz="2000" dirty="0" smtClean="0"/>
              <a:t> </a:t>
            </a:r>
            <a:r>
              <a:rPr lang="hu-HU" sz="2000" dirty="0" smtClean="0"/>
              <a:t>0,04 /2  =  20,08 </a:t>
            </a:r>
            <a:r>
              <a:rPr lang="hu-HU" sz="2000" baseline="30000" dirty="0" smtClean="0"/>
              <a:t>± 0,02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	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6383610"/>
          </a:xfrm>
        </p:spPr>
        <p:txBody>
          <a:bodyPr/>
          <a:lstStyle/>
          <a:p>
            <a:r>
              <a:rPr lang="hu-HU" sz="2000" b="1" dirty="0" smtClean="0"/>
              <a:t>Példa többtagú méretlánc eredőjének számítására</a:t>
            </a:r>
          </a:p>
          <a:p>
            <a:pPr>
              <a:buFont typeface="Arial" charset="0"/>
              <a:buNone/>
            </a:pPr>
            <a:r>
              <a:rPr lang="hu-HU" sz="2400" dirty="0" smtClean="0"/>
              <a:t>	</a:t>
            </a:r>
            <a:r>
              <a:rPr lang="hu-HU" sz="2000" dirty="0" smtClean="0"/>
              <a:t>Adottak a vázlaton a retesz beépítésének méretei.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Fel kell venni a B</a:t>
            </a:r>
            <a:r>
              <a:rPr lang="hu-HU" sz="2000" baseline="-25000" dirty="0" smtClean="0"/>
              <a:t>2</a:t>
            </a:r>
            <a:r>
              <a:rPr lang="hu-HU" sz="2000" dirty="0" smtClean="0"/>
              <a:t> és C</a:t>
            </a:r>
            <a:r>
              <a:rPr lang="hu-HU" sz="2000" baseline="-25000" dirty="0" smtClean="0"/>
              <a:t>2</a:t>
            </a:r>
            <a:r>
              <a:rPr lang="hu-HU" sz="2000" dirty="0" smtClean="0"/>
              <a:t> értékeit.</a:t>
            </a:r>
          </a:p>
        </p:txBody>
      </p:sp>
      <p:pic>
        <p:nvPicPr>
          <p:cNvPr id="3993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25" y="1571625"/>
            <a:ext cx="588010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5" y="4786313"/>
            <a:ext cx="2009775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r>
              <a:rPr lang="hu-HU" sz="2000" dirty="0" smtClean="0"/>
              <a:t>A </a:t>
            </a:r>
            <a:r>
              <a:rPr lang="hu-HU" sz="2000" dirty="0" err="1" smtClean="0"/>
              <a:t>zárótagok</a:t>
            </a:r>
            <a:r>
              <a:rPr lang="hu-HU" sz="2000" dirty="0" smtClean="0"/>
              <a:t> névleges értékei.</a:t>
            </a:r>
            <a:endParaRPr lang="hu-HU" sz="1600" dirty="0" smtClean="0"/>
          </a:p>
          <a:p>
            <a:pPr>
              <a:buNone/>
            </a:pPr>
            <a:r>
              <a:rPr lang="hu-HU" sz="2000" dirty="0" smtClean="0"/>
              <a:t>	  -   </a:t>
            </a:r>
            <a:r>
              <a:rPr lang="hu-HU" sz="1600" dirty="0" smtClean="0"/>
              <a:t>x</a:t>
            </a:r>
            <a:r>
              <a:rPr lang="hu-HU" sz="1600" baseline="-25000" dirty="0" smtClean="0"/>
              <a:t>1</a:t>
            </a:r>
            <a:r>
              <a:rPr lang="hu-HU" sz="1600" dirty="0" smtClean="0"/>
              <a:t> = </a:t>
            </a:r>
            <a:r>
              <a:rPr lang="el-GR" sz="1600" dirty="0" smtClean="0"/>
              <a:t>Δ</a:t>
            </a:r>
            <a:r>
              <a:rPr lang="hu-HU" sz="1600" dirty="0" smtClean="0"/>
              <a:t>A</a:t>
            </a:r>
          </a:p>
          <a:p>
            <a:pPr marL="457200" lvl="1" indent="0">
              <a:buNone/>
            </a:pPr>
            <a:r>
              <a:rPr lang="hu-HU" sz="1600" dirty="0" smtClean="0"/>
              <a:t>      </a:t>
            </a:r>
            <a:r>
              <a:rPr lang="el-GR" sz="1600" dirty="0" smtClean="0"/>
              <a:t>Δ</a:t>
            </a:r>
            <a:r>
              <a:rPr lang="hu-HU" sz="1600" dirty="0" smtClean="0"/>
              <a:t>A      = (A1 + A3) – (a2 +  A4) = (46 + 4) – (42 + 8) = 0 mm.</a:t>
            </a:r>
          </a:p>
          <a:p>
            <a:pPr lvl="1">
              <a:buNone/>
            </a:pPr>
            <a:r>
              <a:rPr lang="hu-HU" sz="1600" dirty="0" smtClean="0"/>
              <a:t>	</a:t>
            </a:r>
            <a:r>
              <a:rPr lang="el-GR" sz="1600" dirty="0" smtClean="0"/>
              <a:t>Δ</a:t>
            </a:r>
            <a:r>
              <a:rPr lang="hu-HU" sz="1600" dirty="0" err="1" smtClean="0"/>
              <a:t>A</a:t>
            </a:r>
            <a:r>
              <a:rPr lang="hu-HU" sz="1600" baseline="-25000" dirty="0" err="1" smtClean="0"/>
              <a:t>max</a:t>
            </a:r>
            <a:r>
              <a:rPr lang="hu-HU" sz="1600" dirty="0" smtClean="0"/>
              <a:t> = (46,2 + 4,2) – (41,96 + 7,8) =  0,64</a:t>
            </a:r>
          </a:p>
          <a:p>
            <a:pPr lvl="1">
              <a:buNone/>
            </a:pPr>
            <a:r>
              <a:rPr lang="hu-HU" sz="1600" dirty="0" smtClean="0"/>
              <a:t>	</a:t>
            </a:r>
            <a:r>
              <a:rPr lang="el-GR" sz="1600" dirty="0" smtClean="0"/>
              <a:t>Δ</a:t>
            </a:r>
            <a:r>
              <a:rPr lang="hu-HU" sz="1600" dirty="0" smtClean="0"/>
              <a:t>A</a:t>
            </a:r>
            <a:r>
              <a:rPr lang="hu-HU" sz="1600" baseline="-25000" dirty="0" smtClean="0"/>
              <a:t>min</a:t>
            </a:r>
            <a:r>
              <a:rPr lang="hu-HU" sz="1600" dirty="0" smtClean="0"/>
              <a:t>  = (46 + 4) – (42 + 8) =  0</a:t>
            </a:r>
          </a:p>
          <a:p>
            <a:pPr lvl="1">
              <a:buNone/>
            </a:pPr>
            <a:r>
              <a:rPr lang="hu-HU" sz="1600" dirty="0" smtClean="0"/>
              <a:t>	</a:t>
            </a:r>
            <a:r>
              <a:rPr lang="el-GR" sz="1600" b="1" dirty="0" smtClean="0"/>
              <a:t>Δ</a:t>
            </a:r>
            <a:r>
              <a:rPr lang="hu-HU" sz="1600" b="1" dirty="0" smtClean="0"/>
              <a:t>A</a:t>
            </a:r>
            <a:r>
              <a:rPr lang="hu-HU" sz="1600" b="1" baseline="-25000" dirty="0"/>
              <a:t> </a:t>
            </a:r>
            <a:r>
              <a:rPr lang="hu-HU" sz="1600" b="1" dirty="0" smtClean="0"/>
              <a:t>      = 0 </a:t>
            </a:r>
            <a:r>
              <a:rPr lang="hu-HU" sz="1600" b="1" baseline="30000" dirty="0" smtClean="0"/>
              <a:t>+ </a:t>
            </a:r>
            <a:r>
              <a:rPr lang="hu-HU" sz="1600" b="1" baseline="30000" dirty="0" err="1" smtClean="0"/>
              <a:t>0</a:t>
            </a:r>
            <a:r>
              <a:rPr lang="hu-HU" sz="1600" b="1" baseline="30000" dirty="0" smtClean="0"/>
              <a:t>,64</a:t>
            </a:r>
            <a:r>
              <a:rPr lang="hu-HU" sz="1600" b="1" baseline="-25000" dirty="0" smtClean="0"/>
              <a:t>- 0</a:t>
            </a:r>
          </a:p>
          <a:p>
            <a:pPr lvl="1">
              <a:buNone/>
            </a:pPr>
            <a:endParaRPr lang="hu-HU" sz="1600" b="1" baseline="-25000" dirty="0" smtClean="0"/>
          </a:p>
          <a:p>
            <a:pPr lvl="1"/>
            <a:r>
              <a:rPr lang="hu-HU" sz="1600" dirty="0" smtClean="0"/>
              <a:t>x</a:t>
            </a:r>
            <a:r>
              <a:rPr lang="hu-HU" sz="1600" baseline="-25000" dirty="0" smtClean="0"/>
              <a:t>2</a:t>
            </a:r>
            <a:r>
              <a:rPr lang="hu-HU" sz="1600" dirty="0" smtClean="0"/>
              <a:t> =  </a:t>
            </a:r>
            <a:r>
              <a:rPr lang="el-GR" sz="1600" dirty="0" smtClean="0"/>
              <a:t>Δ</a:t>
            </a:r>
            <a:r>
              <a:rPr lang="hu-HU" sz="1600" dirty="0" smtClean="0"/>
              <a:t>B</a:t>
            </a:r>
          </a:p>
          <a:p>
            <a:pPr marL="457200" lvl="1" indent="0">
              <a:buNone/>
            </a:pPr>
            <a:r>
              <a:rPr lang="hu-HU" sz="1600" dirty="0" smtClean="0"/>
              <a:t>       </a:t>
            </a:r>
            <a:r>
              <a:rPr lang="el-GR" sz="1600" dirty="0" smtClean="0"/>
              <a:t>Δ</a:t>
            </a:r>
            <a:r>
              <a:rPr lang="hu-HU" sz="1600" dirty="0" smtClean="0"/>
              <a:t>B      = B</a:t>
            </a:r>
            <a:r>
              <a:rPr lang="hu-HU" sz="1600" baseline="-25000" dirty="0" smtClean="0"/>
              <a:t>2</a:t>
            </a:r>
            <a:r>
              <a:rPr lang="hu-HU" sz="1600" dirty="0" smtClean="0"/>
              <a:t> – B</a:t>
            </a:r>
            <a:r>
              <a:rPr lang="hu-HU" sz="1600" baseline="-25000" dirty="0" smtClean="0"/>
              <a:t>1</a:t>
            </a:r>
            <a:r>
              <a:rPr lang="hu-HU" sz="1600" dirty="0" smtClean="0"/>
              <a:t> = 12,13 – 12 = 0,13                     ahol B</a:t>
            </a:r>
            <a:r>
              <a:rPr lang="hu-HU" sz="1600" baseline="-25000" dirty="0" smtClean="0"/>
              <a:t>2</a:t>
            </a:r>
            <a:r>
              <a:rPr lang="hu-HU" sz="1600" dirty="0" smtClean="0"/>
              <a:t> = C</a:t>
            </a:r>
            <a:r>
              <a:rPr lang="hu-HU" sz="1600" baseline="-25000" dirty="0" smtClean="0"/>
              <a:t>2</a:t>
            </a:r>
            <a:r>
              <a:rPr lang="hu-HU" sz="1600" dirty="0" smtClean="0"/>
              <a:t> = 12,13± 0,03</a:t>
            </a:r>
          </a:p>
          <a:p>
            <a:pPr lvl="1">
              <a:buNone/>
            </a:pPr>
            <a:r>
              <a:rPr lang="hu-HU" sz="1600" dirty="0" smtClean="0"/>
              <a:t>	</a:t>
            </a:r>
            <a:r>
              <a:rPr lang="el-GR" sz="1600" dirty="0" smtClean="0"/>
              <a:t> Δ</a:t>
            </a:r>
            <a:r>
              <a:rPr lang="hu-HU" sz="1600" dirty="0" err="1" smtClean="0"/>
              <a:t>B</a:t>
            </a:r>
            <a:r>
              <a:rPr lang="hu-HU" sz="1600" baseline="-25000" dirty="0" err="1" smtClean="0"/>
              <a:t>max</a:t>
            </a:r>
            <a:r>
              <a:rPr lang="hu-HU" sz="1600" dirty="0" smtClean="0"/>
              <a:t> = 12,16 – 12 = 0,16</a:t>
            </a:r>
          </a:p>
          <a:p>
            <a:pPr lvl="1">
              <a:buNone/>
            </a:pPr>
            <a:r>
              <a:rPr lang="hu-HU" sz="1600" dirty="0" smtClean="0"/>
              <a:t>	 </a:t>
            </a:r>
            <a:r>
              <a:rPr lang="el-GR" sz="1600" dirty="0" smtClean="0"/>
              <a:t>Δ</a:t>
            </a:r>
            <a:r>
              <a:rPr lang="hu-HU" sz="1600" dirty="0" err="1" smtClean="0"/>
              <a:t>B</a:t>
            </a:r>
            <a:r>
              <a:rPr lang="hu-HU" sz="1600" baseline="-25000" dirty="0" err="1" smtClean="0"/>
              <a:t>min</a:t>
            </a:r>
            <a:r>
              <a:rPr lang="hu-HU" sz="1600" dirty="0" smtClean="0"/>
              <a:t>  = 12,1 – 12,1 = 0</a:t>
            </a:r>
          </a:p>
          <a:p>
            <a:pPr lvl="1">
              <a:buNone/>
            </a:pPr>
            <a:r>
              <a:rPr lang="hu-HU" sz="1600" dirty="0" smtClean="0"/>
              <a:t>	</a:t>
            </a:r>
            <a:r>
              <a:rPr lang="el-GR" sz="1600" b="1" dirty="0" smtClean="0"/>
              <a:t> Δ</a:t>
            </a:r>
            <a:r>
              <a:rPr lang="hu-HU" sz="1600" b="1" dirty="0" smtClean="0"/>
              <a:t>B       = 0,13 </a:t>
            </a:r>
            <a:r>
              <a:rPr lang="hu-HU" sz="1600" b="1" baseline="30000" dirty="0" smtClean="0"/>
              <a:t>+ 0,03</a:t>
            </a:r>
            <a:r>
              <a:rPr lang="hu-HU" sz="1600" b="1" baseline="-25000" dirty="0" smtClean="0"/>
              <a:t>- 0,13</a:t>
            </a:r>
            <a:endParaRPr lang="hu-HU" sz="1600" b="1" dirty="0" smtClean="0"/>
          </a:p>
          <a:p>
            <a:pPr lvl="1">
              <a:buNone/>
            </a:pPr>
            <a:endParaRPr lang="hu-HU" sz="1600" b="1" dirty="0" smtClean="0"/>
          </a:p>
          <a:p>
            <a:pPr lvl="1">
              <a:buNone/>
            </a:pPr>
            <a:r>
              <a:rPr lang="hu-HU" sz="1600" b="1" dirty="0" smtClean="0"/>
              <a:t>-	x</a:t>
            </a:r>
            <a:r>
              <a:rPr lang="hu-HU" sz="1600" b="1" baseline="-25000" dirty="0" smtClean="0"/>
              <a:t>3</a:t>
            </a:r>
            <a:r>
              <a:rPr lang="hu-HU" sz="1600" b="1" dirty="0" smtClean="0"/>
              <a:t> = </a:t>
            </a:r>
            <a:r>
              <a:rPr lang="el-GR" sz="1600" dirty="0" smtClean="0"/>
              <a:t>Δ</a:t>
            </a:r>
            <a:r>
              <a:rPr lang="hu-HU" sz="1600" dirty="0" smtClean="0"/>
              <a:t>C</a:t>
            </a:r>
            <a:endParaRPr lang="hu-HU" sz="1600" b="1" dirty="0" smtClean="0"/>
          </a:p>
          <a:p>
            <a:pPr marL="457200" lvl="1" indent="0">
              <a:buNone/>
            </a:pPr>
            <a:r>
              <a:rPr lang="hu-HU" sz="1600" dirty="0"/>
              <a:t> </a:t>
            </a:r>
            <a:r>
              <a:rPr lang="hu-HU" sz="1600" dirty="0" smtClean="0"/>
              <a:t>      </a:t>
            </a:r>
            <a:r>
              <a:rPr lang="el-GR" sz="1600" dirty="0" smtClean="0"/>
              <a:t>Δ</a:t>
            </a:r>
            <a:r>
              <a:rPr lang="hu-HU" sz="1600" dirty="0" smtClean="0"/>
              <a:t>C      = C</a:t>
            </a:r>
            <a:r>
              <a:rPr lang="hu-HU" sz="1600" baseline="-25000" dirty="0" smtClean="0"/>
              <a:t>2</a:t>
            </a:r>
            <a:r>
              <a:rPr lang="hu-HU" sz="1600" dirty="0" smtClean="0"/>
              <a:t> – C</a:t>
            </a:r>
            <a:r>
              <a:rPr lang="hu-HU" sz="1600" baseline="-25000" dirty="0" smtClean="0"/>
              <a:t>1</a:t>
            </a:r>
            <a:r>
              <a:rPr lang="hu-HU" sz="1600" dirty="0" smtClean="0"/>
              <a:t> = 12,13 – 12 = 0,13</a:t>
            </a:r>
          </a:p>
          <a:p>
            <a:pPr lvl="1">
              <a:buNone/>
            </a:pPr>
            <a:r>
              <a:rPr lang="hu-HU" sz="1600" dirty="0" smtClean="0"/>
              <a:t>	</a:t>
            </a:r>
            <a:r>
              <a:rPr lang="el-GR" sz="1600" dirty="0" smtClean="0"/>
              <a:t> Δ</a:t>
            </a:r>
            <a:r>
              <a:rPr lang="hu-HU" sz="1600" dirty="0" err="1" smtClean="0"/>
              <a:t>C</a:t>
            </a:r>
            <a:r>
              <a:rPr lang="hu-HU" sz="1600" baseline="-25000" dirty="0" err="1" smtClean="0"/>
              <a:t>max</a:t>
            </a:r>
            <a:r>
              <a:rPr lang="hu-HU" sz="1600" baseline="-25000" dirty="0" smtClean="0"/>
              <a:t>   </a:t>
            </a:r>
            <a:r>
              <a:rPr lang="hu-HU" sz="1600" dirty="0" smtClean="0"/>
              <a:t>= 12,16 – 12 = 0,16</a:t>
            </a:r>
          </a:p>
          <a:p>
            <a:pPr lvl="1">
              <a:buNone/>
            </a:pPr>
            <a:r>
              <a:rPr lang="hu-HU" sz="1600" dirty="0" smtClean="0"/>
              <a:t>	 </a:t>
            </a:r>
            <a:r>
              <a:rPr lang="el-GR" sz="1600" dirty="0" smtClean="0"/>
              <a:t>Δ</a:t>
            </a:r>
            <a:r>
              <a:rPr lang="hu-HU" sz="1600" dirty="0" err="1" smtClean="0"/>
              <a:t>C</a:t>
            </a:r>
            <a:r>
              <a:rPr lang="hu-HU" sz="1600" baseline="-25000" dirty="0" err="1" smtClean="0"/>
              <a:t>min</a:t>
            </a:r>
            <a:r>
              <a:rPr lang="hu-HU" sz="1600" dirty="0" smtClean="0"/>
              <a:t>   = 12,1 – 12,1 = 0</a:t>
            </a:r>
          </a:p>
          <a:p>
            <a:pPr lvl="1">
              <a:buNone/>
            </a:pPr>
            <a:r>
              <a:rPr lang="hu-HU" sz="1600" dirty="0" smtClean="0"/>
              <a:t>	</a:t>
            </a:r>
            <a:r>
              <a:rPr lang="el-GR" sz="1600" b="1" dirty="0" smtClean="0"/>
              <a:t> Δ</a:t>
            </a:r>
            <a:r>
              <a:rPr lang="hu-HU" sz="1600" b="1" dirty="0" smtClean="0"/>
              <a:t>C       = 0,13 </a:t>
            </a:r>
            <a:r>
              <a:rPr lang="hu-HU" sz="1600" b="1" baseline="30000" dirty="0" smtClean="0"/>
              <a:t>+ 0,03</a:t>
            </a:r>
            <a:r>
              <a:rPr lang="hu-HU" sz="1600" b="1" baseline="-25000" dirty="0" smtClean="0"/>
              <a:t>- 0,13 </a:t>
            </a:r>
            <a:endParaRPr lang="hu-HU" sz="1600" b="1" dirty="0" smtClean="0"/>
          </a:p>
          <a:p>
            <a:pPr lvl="1"/>
            <a:endParaRPr lang="hu-HU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60648"/>
            <a:ext cx="8363272" cy="5865515"/>
          </a:xfrm>
        </p:spPr>
        <p:txBody>
          <a:bodyPr/>
          <a:lstStyle/>
          <a:p>
            <a:r>
              <a:rPr lang="hu-HU" sz="2000" b="1" dirty="0" smtClean="0"/>
              <a:t>Példa tűréselégtelenségre</a:t>
            </a:r>
          </a:p>
          <a:p>
            <a:r>
              <a:rPr lang="hu-HU" sz="1400" dirty="0" smtClean="0"/>
              <a:t>Az ábrán látható I. alkatrész szereléséhez ismerni kell a II. alkatrész x  méretét. </a:t>
            </a:r>
          </a:p>
          <a:p>
            <a:pPr>
              <a:buNone/>
            </a:pPr>
            <a:r>
              <a:rPr lang="hu-HU" sz="1400" dirty="0" smtClean="0"/>
              <a:t>	Követelmény, hogy összeszerelés után az I. alkatrész nem nyúlhat ki a II. </a:t>
            </a:r>
          </a:p>
          <a:p>
            <a:pPr>
              <a:buNone/>
            </a:pPr>
            <a:r>
              <a:rPr lang="hu-HU" sz="1400" dirty="0" smtClean="0"/>
              <a:t>	alkatrészből.</a:t>
            </a:r>
          </a:p>
          <a:p>
            <a:pPr>
              <a:buNone/>
            </a:pPr>
            <a:r>
              <a:rPr lang="hu-HU" sz="1400" dirty="0" smtClean="0"/>
              <a:t>	Az I. és II. alkatrész működő hosszméreteit soros kapcsolódású méretlánccal </a:t>
            </a:r>
          </a:p>
          <a:p>
            <a:pPr>
              <a:buNone/>
            </a:pPr>
            <a:r>
              <a:rPr lang="hu-HU" sz="1400" dirty="0" smtClean="0"/>
              <a:t>	adták meg.            A = B = C = D = 30 ±0,1</a:t>
            </a:r>
          </a:p>
          <a:p>
            <a:pPr>
              <a:buNone/>
            </a:pPr>
            <a:r>
              <a:rPr lang="hu-HU" sz="1400" dirty="0" smtClean="0"/>
              <a:t>	Az I. alkatrész beépített két csapjának hossza összeszerelés után az alábbiak szerint számítható:</a:t>
            </a:r>
          </a:p>
          <a:p>
            <a:pPr>
              <a:buNone/>
            </a:pPr>
            <a:r>
              <a:rPr lang="hu-HU" sz="1400" dirty="0" smtClean="0"/>
              <a:t>			</a:t>
            </a:r>
            <a:r>
              <a:rPr lang="hu-HU" sz="1400" dirty="0" err="1" smtClean="0"/>
              <a:t>C</a:t>
            </a:r>
            <a:r>
              <a:rPr lang="hu-HU" sz="1400" baseline="-25000" dirty="0" err="1" smtClean="0"/>
              <a:t>max</a:t>
            </a:r>
            <a:r>
              <a:rPr lang="hu-HU" sz="1400" dirty="0" smtClean="0"/>
              <a:t> = </a:t>
            </a:r>
            <a:r>
              <a:rPr lang="hu-HU" sz="1400" dirty="0" err="1" smtClean="0"/>
              <a:t>Y</a:t>
            </a:r>
            <a:r>
              <a:rPr lang="hu-HU" sz="1400" baseline="-25000" dirty="0" err="1" smtClean="0"/>
              <a:t>max</a:t>
            </a:r>
            <a:r>
              <a:rPr lang="hu-HU" sz="1400" dirty="0" smtClean="0"/>
              <a:t> – </a:t>
            </a:r>
            <a:r>
              <a:rPr lang="hu-HU" sz="1400" dirty="0" err="1" smtClean="0"/>
              <a:t>D</a:t>
            </a:r>
            <a:r>
              <a:rPr lang="hu-HU" sz="1400" baseline="-25000" dirty="0" err="1" smtClean="0"/>
              <a:t>min</a:t>
            </a:r>
            <a:r>
              <a:rPr lang="hu-HU" sz="1400" baseline="-25000" dirty="0" smtClean="0"/>
              <a:t>       </a:t>
            </a:r>
            <a:r>
              <a:rPr lang="hu-HU" sz="1400" dirty="0" smtClean="0"/>
              <a:t>→ </a:t>
            </a:r>
            <a:r>
              <a:rPr lang="hu-HU" sz="1400" dirty="0" err="1" smtClean="0"/>
              <a:t>Y</a:t>
            </a:r>
            <a:r>
              <a:rPr lang="hu-HU" sz="1400" baseline="-25000" dirty="0" err="1" smtClean="0"/>
              <a:t>max</a:t>
            </a:r>
            <a:r>
              <a:rPr lang="hu-HU" sz="1400" dirty="0" smtClean="0"/>
              <a:t> = </a:t>
            </a:r>
            <a:r>
              <a:rPr lang="hu-HU" sz="1400" dirty="0" err="1" smtClean="0"/>
              <a:t>C</a:t>
            </a:r>
            <a:r>
              <a:rPr lang="hu-HU" sz="1400" baseline="-25000" dirty="0" err="1" smtClean="0"/>
              <a:t>max</a:t>
            </a:r>
            <a:r>
              <a:rPr lang="hu-HU" sz="1400" dirty="0" smtClean="0"/>
              <a:t> + </a:t>
            </a:r>
            <a:r>
              <a:rPr lang="hu-HU" sz="1400" dirty="0" err="1" smtClean="0"/>
              <a:t>D</a:t>
            </a:r>
            <a:r>
              <a:rPr lang="hu-HU" sz="1400" baseline="-25000" dirty="0" err="1" smtClean="0"/>
              <a:t>min</a:t>
            </a:r>
            <a:r>
              <a:rPr lang="hu-HU" sz="1400" dirty="0" smtClean="0"/>
              <a:t>  = 30,1 + 29,9 = 60,0</a:t>
            </a:r>
            <a:endParaRPr lang="hu-HU" sz="1400" baseline="-25000" dirty="0" smtClean="0"/>
          </a:p>
          <a:p>
            <a:pPr>
              <a:buNone/>
            </a:pPr>
            <a:r>
              <a:rPr lang="hu-HU" sz="1400" dirty="0" smtClean="0"/>
              <a:t>			</a:t>
            </a:r>
            <a:r>
              <a:rPr lang="hu-HU" sz="1400" dirty="0" err="1" smtClean="0"/>
              <a:t>C</a:t>
            </a:r>
            <a:r>
              <a:rPr lang="hu-HU" sz="1400" baseline="-25000" dirty="0" err="1" smtClean="0"/>
              <a:t>min</a:t>
            </a:r>
            <a:r>
              <a:rPr lang="hu-HU" sz="1400" dirty="0" smtClean="0"/>
              <a:t> = </a:t>
            </a:r>
            <a:r>
              <a:rPr lang="hu-HU" sz="1400" dirty="0" err="1" smtClean="0"/>
              <a:t>Y</a:t>
            </a:r>
            <a:r>
              <a:rPr lang="hu-HU" sz="1400" baseline="-25000" dirty="0" err="1" smtClean="0"/>
              <a:t>min</a:t>
            </a:r>
            <a:r>
              <a:rPr lang="hu-HU" sz="1400" dirty="0" smtClean="0"/>
              <a:t> – </a:t>
            </a:r>
            <a:r>
              <a:rPr lang="hu-HU" sz="1400" dirty="0" err="1" smtClean="0"/>
              <a:t>D</a:t>
            </a:r>
            <a:r>
              <a:rPr lang="hu-HU" sz="1400" baseline="-25000" dirty="0" err="1" smtClean="0"/>
              <a:t>max</a:t>
            </a:r>
            <a:r>
              <a:rPr lang="hu-HU" sz="1400" baseline="-25000" dirty="0" smtClean="0"/>
              <a:t> </a:t>
            </a:r>
            <a:r>
              <a:rPr lang="hu-HU" sz="1400" dirty="0" smtClean="0"/>
              <a:t>    →  </a:t>
            </a:r>
            <a:r>
              <a:rPr lang="hu-HU" sz="1400" dirty="0" err="1" smtClean="0"/>
              <a:t>Y</a:t>
            </a:r>
            <a:r>
              <a:rPr lang="hu-HU" sz="1400" baseline="-25000" dirty="0" err="1" smtClean="0"/>
              <a:t>min</a:t>
            </a:r>
            <a:r>
              <a:rPr lang="hu-HU" sz="1400" dirty="0" smtClean="0"/>
              <a:t> = </a:t>
            </a:r>
            <a:r>
              <a:rPr lang="hu-HU" sz="1400" dirty="0" err="1" smtClean="0"/>
              <a:t>C</a:t>
            </a:r>
            <a:r>
              <a:rPr lang="hu-HU" sz="1400" baseline="-25000" dirty="0" err="1" smtClean="0"/>
              <a:t>min</a:t>
            </a:r>
            <a:r>
              <a:rPr lang="hu-HU" sz="1400" dirty="0" smtClean="0"/>
              <a:t> + </a:t>
            </a:r>
            <a:r>
              <a:rPr lang="hu-HU" sz="1400" dirty="0" err="1" smtClean="0"/>
              <a:t>D</a:t>
            </a:r>
            <a:r>
              <a:rPr lang="hu-HU" sz="1400" baseline="-25000" dirty="0" err="1" smtClean="0"/>
              <a:t>max</a:t>
            </a:r>
            <a:r>
              <a:rPr lang="hu-HU" sz="1400" baseline="-25000" dirty="0" smtClean="0"/>
              <a:t> </a:t>
            </a:r>
            <a:r>
              <a:rPr lang="hu-HU" sz="1400" dirty="0" smtClean="0"/>
              <a:t> =  29,9 + 30,1 = 60,0</a:t>
            </a:r>
          </a:p>
          <a:p>
            <a:pPr>
              <a:buNone/>
            </a:pPr>
            <a:r>
              <a:rPr lang="hu-HU" sz="1400" dirty="0" smtClean="0"/>
              <a:t>	Az eredményből megállapítható, hogy ilyen méretekkel nem gyártható és nem szerelhető, mert tűréshiány jelentkezik (</a:t>
            </a:r>
            <a:r>
              <a:rPr lang="hu-HU" sz="1400" dirty="0" err="1" smtClean="0"/>
              <a:t>Y</a:t>
            </a:r>
            <a:r>
              <a:rPr lang="hu-HU" sz="1400" baseline="-25000" dirty="0" err="1" smtClean="0"/>
              <a:t>max</a:t>
            </a:r>
            <a:r>
              <a:rPr lang="hu-HU" sz="1400" dirty="0" smtClean="0"/>
              <a:t> = </a:t>
            </a:r>
            <a:r>
              <a:rPr lang="hu-HU" sz="1400" dirty="0" err="1" smtClean="0"/>
              <a:t>Y</a:t>
            </a:r>
            <a:r>
              <a:rPr lang="hu-HU" sz="1400" baseline="-25000" dirty="0" err="1" smtClean="0"/>
              <a:t>min</a:t>
            </a:r>
            <a:r>
              <a:rPr lang="hu-HU" sz="1400" dirty="0" smtClean="0"/>
              <a:t> = 60,0). Ezt az esetet nevezik </a:t>
            </a:r>
            <a:r>
              <a:rPr lang="hu-HU" sz="1400" b="1" dirty="0" smtClean="0"/>
              <a:t>tűréselégtelenségnek</a:t>
            </a:r>
            <a:r>
              <a:rPr lang="hu-HU" sz="1400" dirty="0" smtClean="0"/>
              <a:t>.</a:t>
            </a:r>
          </a:p>
          <a:p>
            <a:pPr>
              <a:buNone/>
            </a:pPr>
            <a:endParaRPr lang="hu-HU" sz="1400" dirty="0" smtClean="0"/>
          </a:p>
          <a:p>
            <a:pPr>
              <a:buNone/>
            </a:pPr>
            <a:r>
              <a:rPr lang="hu-HU" sz="1400" dirty="0" smtClean="0"/>
              <a:t>	A probléma valamelyik méret tűrésének módosításával feloldható. Pl.: C = 30 </a:t>
            </a:r>
            <a:r>
              <a:rPr lang="hu-HU" sz="1400" baseline="30000" dirty="0" smtClean="0"/>
              <a:t>+0,2 </a:t>
            </a:r>
            <a:r>
              <a:rPr lang="hu-HU" sz="1400" baseline="-25000" dirty="0" smtClean="0"/>
              <a:t>-0,1</a:t>
            </a:r>
          </a:p>
          <a:p>
            <a:pPr>
              <a:buNone/>
            </a:pPr>
            <a:r>
              <a:rPr lang="hu-HU" sz="1400" dirty="0" smtClean="0"/>
              <a:t>	</a:t>
            </a:r>
          </a:p>
          <a:p>
            <a:pPr>
              <a:buNone/>
            </a:pPr>
            <a:r>
              <a:rPr lang="hu-HU" sz="1400" dirty="0" smtClean="0"/>
              <a:t>	Ekkor a következő eredmény adódik:</a:t>
            </a:r>
          </a:p>
          <a:p>
            <a:pPr>
              <a:buNone/>
            </a:pPr>
            <a:r>
              <a:rPr lang="hu-HU" sz="1400" dirty="0" smtClean="0"/>
              <a:t>			 </a:t>
            </a:r>
            <a:r>
              <a:rPr lang="hu-HU" sz="1400" dirty="0" err="1" smtClean="0"/>
              <a:t>Y</a:t>
            </a:r>
            <a:r>
              <a:rPr lang="hu-HU" sz="1400" baseline="-25000" dirty="0" err="1" smtClean="0"/>
              <a:t>max</a:t>
            </a:r>
            <a:r>
              <a:rPr lang="hu-HU" sz="1400" dirty="0" smtClean="0"/>
              <a:t> = </a:t>
            </a:r>
            <a:r>
              <a:rPr lang="hu-HU" sz="1400" dirty="0" err="1" smtClean="0"/>
              <a:t>C</a:t>
            </a:r>
            <a:r>
              <a:rPr lang="hu-HU" sz="1400" baseline="-25000" dirty="0" err="1" smtClean="0"/>
              <a:t>max</a:t>
            </a:r>
            <a:r>
              <a:rPr lang="hu-HU" sz="1400" dirty="0" smtClean="0"/>
              <a:t> + </a:t>
            </a:r>
            <a:r>
              <a:rPr lang="hu-HU" sz="1400" dirty="0" err="1" smtClean="0"/>
              <a:t>D</a:t>
            </a:r>
            <a:r>
              <a:rPr lang="hu-HU" sz="1400" baseline="-25000" dirty="0" err="1" smtClean="0"/>
              <a:t>min</a:t>
            </a:r>
            <a:r>
              <a:rPr lang="hu-HU" sz="1400" dirty="0" smtClean="0"/>
              <a:t>  = 30,2 + 29,9 = 60,1</a:t>
            </a:r>
          </a:p>
          <a:p>
            <a:pPr>
              <a:buNone/>
            </a:pPr>
            <a:r>
              <a:rPr lang="hu-HU" sz="1400" dirty="0" smtClean="0"/>
              <a:t>			 </a:t>
            </a:r>
            <a:r>
              <a:rPr lang="hu-HU" sz="1400" dirty="0" err="1" smtClean="0"/>
              <a:t>Y</a:t>
            </a:r>
            <a:r>
              <a:rPr lang="hu-HU" sz="1400" baseline="-25000" dirty="0" err="1" smtClean="0"/>
              <a:t>min</a:t>
            </a:r>
            <a:r>
              <a:rPr lang="hu-HU" sz="1400" dirty="0" smtClean="0"/>
              <a:t> = </a:t>
            </a:r>
            <a:r>
              <a:rPr lang="hu-HU" sz="1400" dirty="0" err="1" smtClean="0"/>
              <a:t>C</a:t>
            </a:r>
            <a:r>
              <a:rPr lang="hu-HU" sz="1400" baseline="-25000" dirty="0" err="1" smtClean="0"/>
              <a:t>min</a:t>
            </a:r>
            <a:r>
              <a:rPr lang="hu-HU" sz="1400" dirty="0" smtClean="0"/>
              <a:t> + </a:t>
            </a:r>
            <a:r>
              <a:rPr lang="hu-HU" sz="1400" dirty="0" err="1" smtClean="0"/>
              <a:t>D</a:t>
            </a:r>
            <a:r>
              <a:rPr lang="hu-HU" sz="1400" baseline="-25000" dirty="0" err="1" smtClean="0"/>
              <a:t>max</a:t>
            </a:r>
            <a:r>
              <a:rPr lang="hu-HU" sz="1400" baseline="-25000" dirty="0" smtClean="0"/>
              <a:t> </a:t>
            </a:r>
            <a:r>
              <a:rPr lang="hu-HU" sz="1400" dirty="0" smtClean="0"/>
              <a:t> =  29,9 + 30,1 = 60,0</a:t>
            </a:r>
          </a:p>
          <a:p>
            <a:pPr>
              <a:buNone/>
            </a:pPr>
            <a:r>
              <a:rPr lang="hu-HU" sz="1400" dirty="0" smtClean="0"/>
              <a:t>			 Y     =  60</a:t>
            </a:r>
            <a:r>
              <a:rPr lang="hu-HU" sz="1400" baseline="30000" dirty="0" smtClean="0"/>
              <a:t>+0,1</a:t>
            </a:r>
            <a:r>
              <a:rPr lang="hu-HU" sz="1400" baseline="-25000" dirty="0" smtClean="0"/>
              <a:t>-0</a:t>
            </a:r>
          </a:p>
          <a:p>
            <a:pPr>
              <a:buNone/>
            </a:pPr>
            <a:endParaRPr lang="hu-HU" sz="1400" dirty="0" smtClean="0"/>
          </a:p>
          <a:p>
            <a:pPr>
              <a:buNone/>
            </a:pPr>
            <a:r>
              <a:rPr lang="hu-HU" sz="1400" dirty="0" smtClean="0"/>
              <a:t>	Teljesen hasonló gondolatmenettel lehet megoldani a II. alkatrész  A és B hosszainak problémáját is!</a:t>
            </a:r>
          </a:p>
          <a:p>
            <a:pPr>
              <a:buNone/>
            </a:pPr>
            <a:endParaRPr lang="hu-HU" sz="1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476672"/>
            <a:ext cx="2160240" cy="1340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artalom helye 2"/>
          <p:cNvSpPr>
            <a:spLocks noGrp="1"/>
          </p:cNvSpPr>
          <p:nvPr>
            <p:ph idx="1"/>
          </p:nvPr>
        </p:nvSpPr>
        <p:spPr>
          <a:xfrm>
            <a:off x="457200" y="357188"/>
            <a:ext cx="8229600" cy="628650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hu-HU" sz="2400" b="1" dirty="0" smtClean="0"/>
              <a:t>	3.	A SZERELÉS MŰSZAKI DOKUMENTÁCIÓJA</a:t>
            </a:r>
          </a:p>
          <a:p>
            <a:pPr>
              <a:buFont typeface="Arial" charset="0"/>
              <a:buNone/>
            </a:pPr>
            <a:endParaRPr lang="hu-HU" sz="2400" b="1" dirty="0"/>
          </a:p>
          <a:p>
            <a:pPr>
              <a:buFont typeface="Arial" charset="0"/>
              <a:buNone/>
            </a:pPr>
            <a:endParaRPr lang="hu-HU" sz="2400" b="1" dirty="0" smtClean="0"/>
          </a:p>
          <a:p>
            <a:pPr>
              <a:buFont typeface="Arial" charset="0"/>
              <a:buNone/>
            </a:pPr>
            <a:endParaRPr lang="hu-HU" sz="2400" b="1" dirty="0"/>
          </a:p>
          <a:p>
            <a:pPr>
              <a:buFont typeface="Arial" charset="0"/>
              <a:buNone/>
            </a:pPr>
            <a:endParaRPr lang="hu-HU" sz="2400" b="1" dirty="0" smtClean="0"/>
          </a:p>
          <a:p>
            <a:pPr>
              <a:buFont typeface="Arial" charset="0"/>
              <a:buNone/>
            </a:pPr>
            <a:endParaRPr lang="hu-HU" sz="2400" b="1" dirty="0"/>
          </a:p>
          <a:p>
            <a:pPr>
              <a:buFont typeface="Arial" charset="0"/>
              <a:buNone/>
            </a:pPr>
            <a:endParaRPr lang="hu-HU" sz="2400" b="1" dirty="0" smtClean="0"/>
          </a:p>
          <a:p>
            <a:pPr>
              <a:buFont typeface="Arial" charset="0"/>
              <a:buNone/>
            </a:pPr>
            <a:endParaRPr lang="hu-HU" sz="2400" b="1" dirty="0"/>
          </a:p>
          <a:p>
            <a:pPr>
              <a:buFont typeface="Arial" charset="0"/>
              <a:buNone/>
            </a:pPr>
            <a:endParaRPr lang="hu-HU" sz="2400" b="1" dirty="0" smtClean="0"/>
          </a:p>
          <a:p>
            <a:pPr>
              <a:buFont typeface="Arial" charset="0"/>
              <a:buNone/>
            </a:pPr>
            <a:endParaRPr lang="hu-HU" sz="2400" b="1" dirty="0"/>
          </a:p>
          <a:p>
            <a:pPr>
              <a:buFont typeface="Arial" charset="0"/>
              <a:buNone/>
            </a:pPr>
            <a:endParaRPr lang="hu-HU" sz="2400" b="1" dirty="0" smtClean="0"/>
          </a:p>
          <a:p>
            <a:pPr>
              <a:buFont typeface="Arial" charset="0"/>
              <a:buNone/>
            </a:pPr>
            <a:endParaRPr lang="hu-HU" sz="2400" b="1" dirty="0"/>
          </a:p>
          <a:p>
            <a:pPr>
              <a:buFont typeface="Arial" charset="0"/>
              <a:buNone/>
            </a:pPr>
            <a:endParaRPr lang="hu-HU" sz="2400" b="1" dirty="0" smtClean="0"/>
          </a:p>
          <a:p>
            <a:pPr>
              <a:buFont typeface="Arial" charset="0"/>
              <a:buNone/>
            </a:pPr>
            <a:r>
              <a:rPr lang="hu-HU" sz="2000" dirty="0" smtClean="0"/>
              <a:t>A vastagon keretezett dokumentumok feltétlenül szükségesek.</a:t>
            </a:r>
            <a:endParaRPr lang="hu-HU" sz="2000" dirty="0"/>
          </a:p>
        </p:txBody>
      </p:sp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14613" y="1100138"/>
            <a:ext cx="4189635" cy="4985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048672"/>
          </a:xfrm>
        </p:spPr>
        <p:txBody>
          <a:bodyPr/>
          <a:lstStyle/>
          <a:p>
            <a:pPr algn="just">
              <a:buNone/>
            </a:pPr>
            <a:r>
              <a:rPr lang="hu-HU" sz="2400" dirty="0"/>
              <a:t>A gyártástervező technológus az alábbi műszaki dokumentációkon keresztül közli utasításait a szerelésről.</a:t>
            </a:r>
          </a:p>
          <a:p>
            <a:pPr algn="just"/>
            <a:r>
              <a:rPr lang="hu-HU" sz="2400" dirty="0"/>
              <a:t>A szerelési összeállítási rajzzal szembeni követelmények:</a:t>
            </a:r>
          </a:p>
          <a:p>
            <a:pPr lvl="1" algn="just"/>
            <a:r>
              <a:rPr lang="hu-HU" sz="2000" dirty="0"/>
              <a:t>az összeállítási rajzon annyi nézet és metszet legyen, hogy minden alkatrész helyzetét és működését gyorsan át lehessen látni,</a:t>
            </a:r>
          </a:p>
          <a:p>
            <a:pPr lvl="1" algn="just"/>
            <a:r>
              <a:rPr lang="hu-HU" sz="2000" dirty="0"/>
              <a:t>szerepelni kell rajta minden méretnek és </a:t>
            </a:r>
            <a:r>
              <a:rPr lang="hu-HU" sz="2000" dirty="0" smtClean="0"/>
              <a:t>tűrésnek az értéke, </a:t>
            </a:r>
            <a:r>
              <a:rPr lang="hu-HU" sz="2000" dirty="0"/>
              <a:t>melyeket szereléskor meg kell valósítani,</a:t>
            </a:r>
          </a:p>
          <a:p>
            <a:pPr lvl="1" algn="just"/>
            <a:r>
              <a:rPr lang="hu-HU" sz="2000" dirty="0"/>
              <a:t>legyen megadva az egyes alkatrészek tömege.</a:t>
            </a:r>
          </a:p>
          <a:p>
            <a:pPr lvl="1" algn="just">
              <a:buNone/>
            </a:pPr>
            <a:endParaRPr lang="hu-HU" sz="2000" dirty="0"/>
          </a:p>
          <a:p>
            <a:pPr algn="just"/>
            <a:r>
              <a:rPr lang="hu-HU" sz="2400" dirty="0"/>
              <a:t>Ábrás alkatrész katalógus</a:t>
            </a:r>
          </a:p>
          <a:p>
            <a:pPr algn="just">
              <a:buNone/>
            </a:pPr>
            <a:r>
              <a:rPr lang="hu-HU" sz="2400" dirty="0"/>
              <a:t>	</a:t>
            </a:r>
            <a:r>
              <a:rPr lang="hu-HU" sz="2000" dirty="0"/>
              <a:t>Csak nagysorozatban gyártott gyártmányhoz készítik</a:t>
            </a:r>
          </a:p>
          <a:p>
            <a:pPr algn="just">
              <a:buNone/>
            </a:pPr>
            <a:endParaRPr lang="hu-HU" sz="2000" dirty="0"/>
          </a:p>
          <a:p>
            <a:pPr algn="just"/>
            <a:r>
              <a:rPr lang="hu-HU" sz="2400" dirty="0"/>
              <a:t>Szerelési családfa</a:t>
            </a:r>
          </a:p>
          <a:p>
            <a:pPr algn="just">
              <a:buNone/>
            </a:pPr>
            <a:r>
              <a:rPr lang="hu-HU" sz="2400" dirty="0"/>
              <a:t>	</a:t>
            </a:r>
            <a:r>
              <a:rPr lang="hu-HU" sz="2000" dirty="0"/>
              <a:t>A szerelési családfa az egyik legfontosabb dokumentum. Megmutatja a gyártmány struktúráját, amihez a megfelelő rajzszámrendszer is segítséget nyújt.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6090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artalom helye 2"/>
          <p:cNvSpPr>
            <a:spLocks noGrp="1"/>
          </p:cNvSpPr>
          <p:nvPr>
            <p:ph idx="1"/>
          </p:nvPr>
        </p:nvSpPr>
        <p:spPr>
          <a:xfrm>
            <a:off x="457200" y="357188"/>
            <a:ext cx="8229600" cy="5768975"/>
          </a:xfrm>
        </p:spPr>
        <p:txBody>
          <a:bodyPr/>
          <a:lstStyle/>
          <a:p>
            <a:r>
              <a:rPr lang="hu-HU" sz="2000" dirty="0" smtClean="0"/>
              <a:t>Szerelési családfa csoportosítása:</a:t>
            </a:r>
          </a:p>
          <a:p>
            <a:pPr lvl="1"/>
            <a:r>
              <a:rPr lang="hu-HU" sz="1600" dirty="0" smtClean="0"/>
              <a:t>Tagolatlan,</a:t>
            </a:r>
          </a:p>
          <a:p>
            <a:pPr lvl="1"/>
            <a:r>
              <a:rPr lang="hu-HU" sz="1600" dirty="0" smtClean="0"/>
              <a:t>Soros,</a:t>
            </a:r>
          </a:p>
          <a:p>
            <a:pPr lvl="1"/>
            <a:r>
              <a:rPr lang="hu-HU" sz="1600" dirty="0" smtClean="0"/>
              <a:t>Tagolt vagy elágazó.</a:t>
            </a:r>
          </a:p>
        </p:txBody>
      </p:sp>
      <p:pic>
        <p:nvPicPr>
          <p:cNvPr id="430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50" y="1714500"/>
            <a:ext cx="5068888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artalom helye 2"/>
          <p:cNvSpPr>
            <a:spLocks noGrp="1"/>
          </p:cNvSpPr>
          <p:nvPr>
            <p:ph idx="1"/>
          </p:nvPr>
        </p:nvSpPr>
        <p:spPr>
          <a:xfrm>
            <a:off x="428625" y="214313"/>
            <a:ext cx="8229600" cy="5840412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hu-HU" sz="2400" dirty="0" smtClean="0"/>
              <a:t>	</a:t>
            </a:r>
            <a:r>
              <a:rPr lang="hu-HU" sz="2000" dirty="0" smtClean="0"/>
              <a:t>Példa szerelési családfára.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</a:t>
            </a:r>
            <a:r>
              <a:rPr lang="hu-HU" sz="1600" dirty="0" smtClean="0"/>
              <a:t>Három adattal azonosítható:</a:t>
            </a:r>
          </a:p>
          <a:p>
            <a:pPr>
              <a:buFont typeface="Arial" charset="0"/>
              <a:buNone/>
            </a:pPr>
            <a:r>
              <a:rPr lang="hu-HU" sz="1600" dirty="0" smtClean="0"/>
              <a:t>		- rajzszám vagy tételszám,</a:t>
            </a:r>
          </a:p>
          <a:p>
            <a:pPr>
              <a:buFont typeface="Arial" charset="0"/>
              <a:buNone/>
            </a:pPr>
            <a:r>
              <a:rPr lang="hu-HU" sz="1600" dirty="0" smtClean="0"/>
              <a:t>		- darabszám,</a:t>
            </a:r>
          </a:p>
          <a:p>
            <a:pPr>
              <a:buFont typeface="Arial" charset="0"/>
              <a:buNone/>
            </a:pPr>
            <a:r>
              <a:rPr lang="hu-HU" sz="1600" dirty="0" smtClean="0"/>
              <a:t>		- megnevezés.</a:t>
            </a:r>
          </a:p>
          <a:p>
            <a:endParaRPr lang="hu-HU" sz="2400" dirty="0" smtClean="0"/>
          </a:p>
          <a:p>
            <a:pPr>
              <a:buFont typeface="Arial" charset="0"/>
              <a:buNone/>
            </a:pPr>
            <a:endParaRPr lang="hu-HU" sz="2400" dirty="0" smtClean="0"/>
          </a:p>
          <a:p>
            <a:pPr>
              <a:buFont typeface="Arial" charset="0"/>
              <a:buNone/>
            </a:pPr>
            <a:r>
              <a:rPr lang="hu-HU" sz="2400" dirty="0" smtClean="0"/>
              <a:t>	</a:t>
            </a:r>
            <a:r>
              <a:rPr lang="hu-HU" sz="2000" dirty="0" smtClean="0"/>
              <a:t>Szerelési családfa felépítése</a:t>
            </a:r>
          </a:p>
          <a:p>
            <a:pPr>
              <a:buFont typeface="Arial" charset="0"/>
              <a:buNone/>
            </a:pPr>
            <a:r>
              <a:rPr lang="hu-HU" sz="2400" dirty="0" smtClean="0"/>
              <a:t>	</a:t>
            </a:r>
          </a:p>
        </p:txBody>
      </p:sp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8" y="500063"/>
            <a:ext cx="4065587" cy="246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929063"/>
            <a:ext cx="4429125" cy="211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0" y="3286125"/>
            <a:ext cx="3676650" cy="330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r>
              <a:rPr lang="hu-HU" sz="2400" dirty="0" smtClean="0"/>
              <a:t>Szerelési vázlat</a:t>
            </a:r>
          </a:p>
          <a:p>
            <a:pPr algn="just">
              <a:buFont typeface="Arial" charset="0"/>
              <a:buNone/>
            </a:pPr>
            <a:r>
              <a:rPr lang="hu-HU" sz="2400" dirty="0" smtClean="0"/>
              <a:t>	A gyártmányt képező alkatrészek kapcsolódásának sorrendjét szemlélteti.</a:t>
            </a:r>
          </a:p>
          <a:p>
            <a:pPr algn="just">
              <a:buFont typeface="Arial" charset="0"/>
              <a:buNone/>
            </a:pPr>
            <a:r>
              <a:rPr lang="hu-HU" sz="2400" dirty="0" smtClean="0"/>
              <a:t>	</a:t>
            </a:r>
          </a:p>
          <a:p>
            <a:pPr algn="just">
              <a:buFont typeface="Arial" charset="0"/>
              <a:buNone/>
            </a:pPr>
            <a:endParaRPr lang="hu-HU" sz="2400" dirty="0"/>
          </a:p>
          <a:p>
            <a:pPr algn="just">
              <a:buFont typeface="Arial" charset="0"/>
              <a:buNone/>
            </a:pPr>
            <a:endParaRPr lang="hu-HU" sz="2400" dirty="0" smtClean="0"/>
          </a:p>
          <a:p>
            <a:pPr algn="just">
              <a:buFont typeface="Arial" charset="0"/>
              <a:buNone/>
            </a:pPr>
            <a:endParaRPr lang="hu-HU" sz="2400" dirty="0"/>
          </a:p>
          <a:p>
            <a:pPr algn="just">
              <a:buFont typeface="Arial" charset="0"/>
              <a:buNone/>
            </a:pPr>
            <a:endParaRPr lang="hu-HU" sz="2400" dirty="0" smtClean="0"/>
          </a:p>
          <a:p>
            <a:pPr algn="just">
              <a:buFont typeface="Arial" charset="0"/>
              <a:buNone/>
            </a:pPr>
            <a:r>
              <a:rPr lang="hu-HU" sz="2400" dirty="0" smtClean="0"/>
              <a:t>	Csoportosításuk:</a:t>
            </a:r>
          </a:p>
          <a:p>
            <a:pPr algn="just">
              <a:buFont typeface="Arial" charset="0"/>
              <a:buNone/>
            </a:pPr>
            <a:r>
              <a:rPr lang="hu-HU" sz="2400" dirty="0" smtClean="0"/>
              <a:t>		- fényképes szerelési vázlat (nagysorozatban vagy      </a:t>
            </a:r>
            <a:br>
              <a:rPr lang="hu-HU" sz="2400" dirty="0" smtClean="0"/>
            </a:br>
            <a:r>
              <a:rPr lang="hu-HU" sz="2400" dirty="0" smtClean="0"/>
              <a:t>            tömeggyártás esetén készül), pótalkatrész rendelést </a:t>
            </a:r>
            <a:br>
              <a:rPr lang="hu-HU" sz="2400" dirty="0" smtClean="0"/>
            </a:br>
            <a:r>
              <a:rPr lang="hu-HU" sz="2400" dirty="0" smtClean="0"/>
              <a:t>            megkönnyíti, de nagyon drága az előállítása,</a:t>
            </a:r>
          </a:p>
          <a:p>
            <a:pPr algn="just">
              <a:buFont typeface="Arial" charset="0"/>
              <a:buNone/>
            </a:pPr>
            <a:r>
              <a:rPr lang="hu-HU" sz="2400" dirty="0" smtClean="0"/>
              <a:t>		- grafikus szerelési vázlat, jelölése azonos, mint a        </a:t>
            </a:r>
            <a:br>
              <a:rPr lang="hu-HU" sz="2400" dirty="0" smtClean="0"/>
            </a:br>
            <a:r>
              <a:rPr lang="hu-HU" sz="2400" dirty="0" smtClean="0"/>
              <a:t>            szerelési családfáé.</a:t>
            </a:r>
          </a:p>
          <a:p>
            <a:pPr algn="just"/>
            <a:endParaRPr lang="hu-HU" sz="2400" dirty="0" smtClean="0"/>
          </a:p>
        </p:txBody>
      </p:sp>
      <p:pic>
        <p:nvPicPr>
          <p:cNvPr id="4098" name="Picture 2" descr="C:\Users\Csaba\Documents\Oktatás\Rajzok\szerelés 8200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299" y="1268760"/>
            <a:ext cx="4993547" cy="2532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hu-HU" dirty="0" smtClean="0"/>
              <a:t>	</a:t>
            </a:r>
            <a:r>
              <a:rPr lang="hu-HU" sz="2000" dirty="0" smtClean="0"/>
              <a:t>Példa fényképes szerelési vázlat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	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          </a:t>
            </a:r>
            <a:r>
              <a:rPr lang="hu-HU" sz="1600" dirty="0" smtClean="0"/>
              <a:t>Harántgyalugép kos-fejrész                                         Forgattyús hajtómű</a:t>
            </a:r>
          </a:p>
        </p:txBody>
      </p:sp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5" y="1714500"/>
            <a:ext cx="3322638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0" y="1928813"/>
            <a:ext cx="3571875" cy="448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hu-HU" sz="2000" dirty="0" smtClean="0"/>
              <a:t>	</a:t>
            </a:r>
            <a:r>
              <a:rPr lang="hu-HU" sz="2400" dirty="0" smtClean="0"/>
              <a:t>Grafikus szerelési vázlat</a:t>
            </a:r>
          </a:p>
          <a:p>
            <a:pPr>
              <a:buFont typeface="Arial" charset="0"/>
              <a:buNone/>
            </a:pPr>
            <a:r>
              <a:rPr lang="hu-HU" sz="2400" dirty="0" smtClean="0"/>
              <a:t>	</a:t>
            </a:r>
            <a:r>
              <a:rPr lang="hu-HU" sz="2000" dirty="0" smtClean="0"/>
              <a:t>Jelölési rendszere azonos a szerelési családfáéval.</a:t>
            </a:r>
          </a:p>
          <a:p>
            <a:pPr algn="just">
              <a:buFont typeface="Arial" charset="0"/>
              <a:buNone/>
            </a:pPr>
            <a:r>
              <a:rPr lang="hu-HU" sz="2000" dirty="0" smtClean="0"/>
              <a:t>	Kevés alkatrészből álló egységre mutat példát az ábra (a golyóscsapágyat a valóságban nem kell alkatrészeiből összeszerelni, mert az egy kereskedelmi tétel).	</a:t>
            </a:r>
          </a:p>
        </p:txBody>
      </p:sp>
      <p:pic>
        <p:nvPicPr>
          <p:cNvPr id="4710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1844824"/>
            <a:ext cx="3574331" cy="4158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artalom helye 2"/>
          <p:cNvSpPr>
            <a:spLocks noGrp="1"/>
          </p:cNvSpPr>
          <p:nvPr>
            <p:ph idx="1"/>
          </p:nvPr>
        </p:nvSpPr>
        <p:spPr>
          <a:xfrm>
            <a:off x="428625" y="357188"/>
            <a:ext cx="8229600" cy="5768975"/>
          </a:xfrm>
        </p:spPr>
        <p:txBody>
          <a:bodyPr/>
          <a:lstStyle/>
          <a:p>
            <a:pPr algn="just"/>
            <a:r>
              <a:rPr lang="hu-HU" sz="2000" dirty="0" smtClean="0"/>
              <a:t>Összevont szerelési vázlatot bonyolult, sok alkatrészből álló gépszerkezetnél alkalmaznak.</a:t>
            </a:r>
          </a:p>
          <a:p>
            <a:r>
              <a:rPr lang="hu-HU" sz="2000" dirty="0" smtClean="0"/>
              <a:t>Kibontott szerelési vázlat.</a:t>
            </a:r>
          </a:p>
        </p:txBody>
      </p:sp>
      <p:pic>
        <p:nvPicPr>
          <p:cNvPr id="4813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1857375"/>
            <a:ext cx="4643438" cy="303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49" y="1857375"/>
            <a:ext cx="4132263" cy="2434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3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0" y="4286250"/>
            <a:ext cx="9398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artalom helye 2"/>
          <p:cNvSpPr>
            <a:spLocks noGrp="1"/>
          </p:cNvSpPr>
          <p:nvPr>
            <p:ph idx="1"/>
          </p:nvPr>
        </p:nvSpPr>
        <p:spPr>
          <a:xfrm>
            <a:off x="457200" y="357188"/>
            <a:ext cx="8229600" cy="5768975"/>
          </a:xfrm>
        </p:spPr>
        <p:txBody>
          <a:bodyPr/>
          <a:lstStyle/>
          <a:p>
            <a:r>
              <a:rPr lang="hu-HU" sz="2400" dirty="0" smtClean="0"/>
              <a:t>Több részegységből álló gyártmány grafikus szerelési vázlatának szerkezete:</a:t>
            </a:r>
          </a:p>
        </p:txBody>
      </p:sp>
      <p:pic>
        <p:nvPicPr>
          <p:cNvPr id="1026" name="Picture 2" descr="C:\Users\Csaba\Documents\Oktatás\Rajzok\szerelési vázlat struktúrűja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4105" y="1268760"/>
            <a:ext cx="5040560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6286500"/>
          </a:xfrm>
        </p:spPr>
        <p:txBody>
          <a:bodyPr/>
          <a:lstStyle/>
          <a:p>
            <a:r>
              <a:rPr lang="hu-HU" sz="2400" dirty="0" smtClean="0"/>
              <a:t>Példa hibás grafikus szerelési vázlatra I.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Hiba: </a:t>
            </a:r>
            <a:r>
              <a:rPr lang="hu-HU" sz="1600" dirty="0" smtClean="0"/>
              <a:t>alkatrész hiányzik, nincsenek jelölve az előszerelt egysége, (műveletek hibás jelölése).</a:t>
            </a:r>
          </a:p>
        </p:txBody>
      </p:sp>
      <p:pic>
        <p:nvPicPr>
          <p:cNvPr id="5017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8" y="1868488"/>
            <a:ext cx="2643187" cy="2033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13" y="1143000"/>
            <a:ext cx="5708650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artalom helye 2"/>
          <p:cNvSpPr>
            <a:spLocks noGrp="1"/>
          </p:cNvSpPr>
          <p:nvPr>
            <p:ph idx="1"/>
          </p:nvPr>
        </p:nvSpPr>
        <p:spPr>
          <a:xfrm>
            <a:off x="428625" y="357188"/>
            <a:ext cx="8229600" cy="5840412"/>
          </a:xfrm>
        </p:spPr>
        <p:txBody>
          <a:bodyPr/>
          <a:lstStyle/>
          <a:p>
            <a:r>
              <a:rPr lang="hu-HU" sz="2400" dirty="0" smtClean="0"/>
              <a:t>Példa hibás grafikus szerelési vázlatra II.</a:t>
            </a:r>
          </a:p>
          <a:p>
            <a:endParaRPr lang="hu-HU" sz="2400" dirty="0" smtClean="0"/>
          </a:p>
          <a:p>
            <a:endParaRPr lang="hu-HU" sz="2400" dirty="0" smtClean="0"/>
          </a:p>
          <a:p>
            <a:endParaRPr lang="hu-HU" sz="2400" dirty="0" smtClean="0"/>
          </a:p>
          <a:p>
            <a:endParaRPr lang="hu-HU" sz="2400" dirty="0" smtClean="0"/>
          </a:p>
          <a:p>
            <a:endParaRPr lang="hu-HU" sz="2400" dirty="0" smtClean="0"/>
          </a:p>
          <a:p>
            <a:endParaRPr lang="hu-HU" sz="2400" dirty="0" smtClean="0"/>
          </a:p>
          <a:p>
            <a:pPr marL="0" indent="0">
              <a:buNone/>
            </a:pPr>
            <a:endParaRPr lang="hu-HU" sz="2400" dirty="0" smtClean="0"/>
          </a:p>
          <a:p>
            <a:endParaRPr lang="hu-HU" sz="2400" dirty="0" smtClean="0"/>
          </a:p>
          <a:p>
            <a:endParaRPr lang="hu-HU" sz="2400" dirty="0" smtClean="0"/>
          </a:p>
          <a:p>
            <a:r>
              <a:rPr lang="hu-HU" sz="2000" dirty="0" smtClean="0"/>
              <a:t>Hibák:	</a:t>
            </a:r>
          </a:p>
          <a:p>
            <a:pPr lvl="1">
              <a:buFontTx/>
              <a:buChar char="-"/>
            </a:pPr>
            <a:r>
              <a:rPr lang="hu-HU" sz="1600" dirty="0" smtClean="0"/>
              <a:t>Nincs egyidejűség,</a:t>
            </a:r>
          </a:p>
          <a:p>
            <a:pPr lvl="1">
              <a:buFontTx/>
              <a:buChar char="-"/>
            </a:pPr>
            <a:r>
              <a:rPr lang="hu-HU" sz="1600" dirty="0" smtClean="0"/>
              <a:t>Tengely mindkét végét lezárja, mielőtt a házba szerelné,</a:t>
            </a:r>
          </a:p>
          <a:p>
            <a:pPr lvl="1">
              <a:buFontTx/>
              <a:buChar char="-"/>
            </a:pPr>
            <a:r>
              <a:rPr lang="hu-HU" sz="1600" dirty="0" smtClean="0"/>
              <a:t>Nincsenek jelölve az előszerelt egységek.</a:t>
            </a:r>
          </a:p>
        </p:txBody>
      </p:sp>
      <p:pic>
        <p:nvPicPr>
          <p:cNvPr id="5120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1285875"/>
            <a:ext cx="2571750" cy="184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50" y="785813"/>
            <a:ext cx="5715000" cy="392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r>
              <a:rPr lang="hu-HU" sz="2400" dirty="0" smtClean="0"/>
              <a:t>Szerelési sorrendterv</a:t>
            </a:r>
          </a:p>
          <a:p>
            <a:r>
              <a:rPr lang="hu-HU" sz="2000" dirty="0" smtClean="0"/>
              <a:t>A sorrendterv kidolgozását segíti a szerelési vázlat.</a:t>
            </a:r>
          </a:p>
          <a:p>
            <a:endParaRPr lang="hu-HU" sz="2000" dirty="0"/>
          </a:p>
        </p:txBody>
      </p:sp>
      <p:pic>
        <p:nvPicPr>
          <p:cNvPr id="8194" name="Picture 2" descr="C:\Users\Csaba\Documents\Oktatás\Rajzok\Szerelési sorrendterv vázlat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017109"/>
            <a:ext cx="3406140" cy="1627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Csaba\Documents\Oktatás\Rajzok\Szerelési sorrendter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196751"/>
            <a:ext cx="4186659" cy="5590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393691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r>
              <a:rPr lang="hu-HU" sz="2400" dirty="0" smtClean="0"/>
              <a:t>Szerelési műveletterv.</a:t>
            </a:r>
          </a:p>
          <a:p>
            <a:pPr algn="just">
              <a:buFont typeface="Arial" charset="0"/>
              <a:buNone/>
            </a:pPr>
            <a:r>
              <a:rPr lang="hu-HU" sz="2400" dirty="0" smtClean="0"/>
              <a:t>	</a:t>
            </a:r>
            <a:r>
              <a:rPr lang="hu-HU" sz="2000" dirty="0" smtClean="0"/>
              <a:t>Az egy munkahelyen elvégezhető szerelési műveletelemeket foglalja össze. A szerelési művelet egy vagy több műveletelemből állhat. </a:t>
            </a:r>
          </a:p>
          <a:p>
            <a:pPr algn="just">
              <a:buFont typeface="Arial" charset="0"/>
              <a:buNone/>
            </a:pPr>
            <a:r>
              <a:rPr lang="hu-HU" sz="2000" dirty="0" smtClean="0"/>
              <a:t>	Egy műveletelemből áll a művelet, ha a tevékenységet egyazon munkahelyen egyazon szerszámmal végzik. </a:t>
            </a:r>
          </a:p>
          <a:p>
            <a:pPr algn="just">
              <a:buFont typeface="Arial" charset="0"/>
              <a:buNone/>
            </a:pPr>
            <a:endParaRPr lang="hu-HU" sz="2000" dirty="0" smtClean="0"/>
          </a:p>
          <a:p>
            <a:pPr algn="just">
              <a:buFont typeface="Arial" charset="0"/>
              <a:buNone/>
            </a:pPr>
            <a:r>
              <a:rPr lang="hu-HU" sz="2000" dirty="0" smtClean="0"/>
              <a:t>	A technológiai dokumentáció nincs szabványosítva, így vállalatonként változhat.</a:t>
            </a:r>
          </a:p>
          <a:p>
            <a:pPr>
              <a:buFont typeface="Arial" charset="0"/>
              <a:buNone/>
            </a:pPr>
            <a:r>
              <a:rPr lang="hu-HU" sz="2400" dirty="0" smtClean="0"/>
              <a:t>	</a:t>
            </a:r>
            <a:r>
              <a:rPr lang="hu-HU" sz="2000" dirty="0" smtClean="0"/>
              <a:t>A dokumentumnak mindenképpen kell fejléccel rendelkeznie.</a:t>
            </a:r>
          </a:p>
        </p:txBody>
      </p:sp>
      <p:pic>
        <p:nvPicPr>
          <p:cNvPr id="5222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" y="3857625"/>
            <a:ext cx="8450263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r>
              <a:rPr lang="hu-HU" sz="2000" dirty="0" smtClean="0"/>
              <a:t>A műveletterv tartalmazza a műveletelemek rövid leírását.</a:t>
            </a:r>
          </a:p>
        </p:txBody>
      </p:sp>
      <p:pic>
        <p:nvPicPr>
          <p:cNvPr id="5325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75" y="928688"/>
            <a:ext cx="5219700" cy="578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hu-HU" sz="2400" dirty="0" smtClean="0"/>
              <a:t>	Szerelési műveleti utasítás</a:t>
            </a:r>
          </a:p>
          <a:p>
            <a:pPr algn="just">
              <a:buFont typeface="Arial" charset="0"/>
              <a:buNone/>
            </a:pPr>
            <a:r>
              <a:rPr lang="hu-HU" sz="2400" dirty="0" smtClean="0"/>
              <a:t>	</a:t>
            </a:r>
            <a:r>
              <a:rPr lang="hu-HU" sz="2000" dirty="0" smtClean="0"/>
              <a:t>A művelettervben szereplő műveletelem végrehajtásának részletes leírását tartalmazza. A műveleti utasítás részletesebb, mint a műveletterv:</a:t>
            </a:r>
          </a:p>
          <a:p>
            <a:pPr algn="just">
              <a:buFont typeface="Arial" charset="0"/>
              <a:buNone/>
            </a:pPr>
            <a:r>
              <a:rPr lang="hu-HU" sz="2000" dirty="0" smtClean="0"/>
              <a:t>		- műveletelemek normaideje,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	- balesetvédelmi előírások,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	- a szerelési technológiára vonatkozó részletes adatok pl.: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			- illesztési erők nagyságát a sajtolásnál,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			- áthántolások számát a hántolásnál,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			- olajhőmérsékletet a csapágyak szerelésénél, stb.</a:t>
            </a:r>
          </a:p>
          <a:p>
            <a:pPr>
              <a:buFont typeface="Arial" charset="0"/>
              <a:buNone/>
            </a:pPr>
            <a:endParaRPr lang="hu-HU" sz="2000" dirty="0" smtClean="0"/>
          </a:p>
          <a:p>
            <a:pPr>
              <a:buFont typeface="Arial" charset="0"/>
              <a:buNone/>
            </a:pPr>
            <a:endParaRPr lang="hu-HU" sz="2000" dirty="0" smtClean="0"/>
          </a:p>
          <a:p>
            <a:r>
              <a:rPr lang="hu-HU" sz="2400" dirty="0" smtClean="0"/>
              <a:t>Gyártóeszköz gyűjtőlap</a:t>
            </a:r>
          </a:p>
          <a:p>
            <a:pPr marL="447675" lvl="1" indent="9525" algn="just">
              <a:buFont typeface="Arial" charset="0"/>
              <a:buNone/>
            </a:pPr>
            <a:r>
              <a:rPr lang="hu-HU" sz="2000" dirty="0" smtClean="0"/>
              <a:t>A szerelési feladat elvégzéséhez szükséges gyártóeszközök (szerszámok, készülékek, mérőeszközök, stb.) tételes felsorolását tartalmazza.</a:t>
            </a:r>
          </a:p>
          <a:p>
            <a:pPr algn="just">
              <a:buFont typeface="Arial" charset="0"/>
              <a:buNone/>
            </a:pPr>
            <a:r>
              <a:rPr lang="hu-HU" sz="2400" dirty="0" smtClean="0"/>
              <a:t>	</a:t>
            </a:r>
            <a:endParaRPr lang="hu-HU" sz="2000" dirty="0" smtClean="0"/>
          </a:p>
          <a:p>
            <a:pPr>
              <a:buFont typeface="Arial" charset="0"/>
              <a:buNone/>
            </a:pPr>
            <a:r>
              <a:rPr lang="hu-HU" sz="2000" dirty="0" smtClean="0"/>
              <a:t>	</a:t>
            </a:r>
            <a:endParaRPr lang="hu-HU" sz="2400" dirty="0" smtClean="0"/>
          </a:p>
          <a:p>
            <a:pPr>
              <a:buFont typeface="Arial" charset="0"/>
              <a:buNone/>
            </a:pPr>
            <a:r>
              <a:rPr lang="hu-HU" sz="2400" dirty="0" smtClean="0"/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r>
              <a:rPr lang="hu-HU" sz="2000" dirty="0" smtClean="0"/>
              <a:t>Példa a szerelési műveleti utasításra.</a:t>
            </a:r>
          </a:p>
        </p:txBody>
      </p:sp>
      <p:pic>
        <p:nvPicPr>
          <p:cNvPr id="5529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88" y="642938"/>
            <a:ext cx="4440237" cy="6072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artalom helye 2"/>
          <p:cNvSpPr>
            <a:spLocks noGrp="1"/>
          </p:cNvSpPr>
          <p:nvPr>
            <p:ph idx="1"/>
          </p:nvPr>
        </p:nvSpPr>
        <p:spPr>
          <a:xfrm>
            <a:off x="457200" y="357188"/>
            <a:ext cx="8229600" cy="5768975"/>
          </a:xfrm>
        </p:spPr>
        <p:txBody>
          <a:bodyPr/>
          <a:lstStyle/>
          <a:p>
            <a:r>
              <a:rPr lang="hu-HU" sz="2000" smtClean="0"/>
              <a:t>Szerelési műveleti utasításra egy másik példa (fogaskerék szivattyú szerelése)</a:t>
            </a:r>
          </a:p>
          <a:p>
            <a:pPr>
              <a:buFont typeface="Arial" charset="0"/>
              <a:buNone/>
            </a:pPr>
            <a:endParaRPr lang="hu-HU" sz="2000" smtClean="0"/>
          </a:p>
        </p:txBody>
      </p:sp>
      <p:pic>
        <p:nvPicPr>
          <p:cNvPr id="5632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928688"/>
            <a:ext cx="4214812" cy="585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164195">
            <a:off x="214313" y="2143125"/>
            <a:ext cx="4211637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r>
              <a:rPr lang="hu-HU" sz="2000" smtClean="0"/>
              <a:t>Példa a szerelési gyártóeszköz gyűjtőlapra.</a:t>
            </a:r>
          </a:p>
        </p:txBody>
      </p:sp>
      <p:pic>
        <p:nvPicPr>
          <p:cNvPr id="5734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88" y="714375"/>
            <a:ext cx="4214812" cy="596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401050" cy="6429375"/>
          </a:xfrm>
        </p:spPr>
        <p:txBody>
          <a:bodyPr/>
          <a:lstStyle/>
          <a:p>
            <a:pPr>
              <a:defRPr/>
            </a:pPr>
            <a:r>
              <a:rPr lang="hu-HU" sz="2400" dirty="0" smtClean="0"/>
              <a:t>Ellenőrzési és átvételi utasítás.</a:t>
            </a:r>
          </a:p>
          <a:p>
            <a:pPr algn="just">
              <a:buFont typeface="Arial" charset="0"/>
              <a:buNone/>
              <a:defRPr/>
            </a:pPr>
            <a:r>
              <a:rPr lang="hu-HU" sz="2400" dirty="0" smtClean="0"/>
              <a:t>	</a:t>
            </a:r>
            <a:r>
              <a:rPr lang="hu-HU" sz="2000" dirty="0" smtClean="0"/>
              <a:t>Az ellenőrzéshez szükséges szempontokat rögzíti, műveletenként adott munkahelyre kell elkészíteni.</a:t>
            </a:r>
          </a:p>
          <a:p>
            <a:pPr>
              <a:buFont typeface="Arial" charset="0"/>
              <a:buNone/>
              <a:defRPr/>
            </a:pPr>
            <a:endParaRPr lang="hu-HU" sz="2000" dirty="0" smtClean="0"/>
          </a:p>
          <a:p>
            <a:pPr>
              <a:buFont typeface="Arial" charset="0"/>
              <a:buNone/>
              <a:defRPr/>
            </a:pPr>
            <a:endParaRPr lang="hu-HU" sz="2000" dirty="0" smtClean="0"/>
          </a:p>
          <a:p>
            <a:pPr>
              <a:buFont typeface="Arial" charset="0"/>
              <a:buNone/>
              <a:defRPr/>
            </a:pPr>
            <a:endParaRPr lang="hu-HU" sz="2000" dirty="0" smtClean="0"/>
          </a:p>
          <a:p>
            <a:pPr>
              <a:buFont typeface="Arial" charset="0"/>
              <a:buNone/>
              <a:defRPr/>
            </a:pPr>
            <a:endParaRPr lang="hu-HU" sz="2000" dirty="0" smtClean="0"/>
          </a:p>
          <a:p>
            <a:pPr>
              <a:buFont typeface="Arial" charset="0"/>
              <a:buNone/>
              <a:defRPr/>
            </a:pPr>
            <a:endParaRPr lang="hu-HU" sz="2000" dirty="0" smtClean="0"/>
          </a:p>
          <a:p>
            <a:pPr>
              <a:buFont typeface="Arial" charset="0"/>
              <a:buNone/>
              <a:defRPr/>
            </a:pPr>
            <a:r>
              <a:rPr lang="hu-HU" sz="2000" dirty="0" smtClean="0"/>
              <a:t>	Végátvételhez Végátvételi utasítást </a:t>
            </a:r>
          </a:p>
          <a:p>
            <a:pPr>
              <a:buFont typeface="Arial" charset="0"/>
              <a:buNone/>
              <a:defRPr/>
            </a:pPr>
            <a:r>
              <a:rPr lang="hu-HU" sz="2000" dirty="0" smtClean="0"/>
              <a:t>	kell készíteni a mintához hasonlóan.</a:t>
            </a:r>
          </a:p>
          <a:p>
            <a:pPr>
              <a:buFont typeface="Arial" charset="0"/>
              <a:buNone/>
              <a:defRPr/>
            </a:pPr>
            <a:endParaRPr lang="hu-HU" sz="2000" dirty="0" smtClean="0"/>
          </a:p>
          <a:p>
            <a:pPr>
              <a:buFont typeface="Arial" charset="0"/>
              <a:buNone/>
              <a:defRPr/>
            </a:pPr>
            <a:r>
              <a:rPr lang="hu-HU" sz="2400" dirty="0" smtClean="0"/>
              <a:t>	</a:t>
            </a:r>
          </a:p>
          <a:p>
            <a:pPr>
              <a:buFont typeface="Arial" charset="0"/>
              <a:buNone/>
              <a:defRPr/>
            </a:pPr>
            <a:r>
              <a:rPr lang="hu-HU" sz="2400" dirty="0" smtClean="0"/>
              <a:t>	Szerelési időszámító lap.</a:t>
            </a:r>
          </a:p>
          <a:p>
            <a:pPr>
              <a:buFont typeface="Arial" charset="0"/>
              <a:buNone/>
              <a:defRPr/>
            </a:pPr>
            <a:r>
              <a:rPr lang="hu-HU" sz="2400" dirty="0" smtClean="0"/>
              <a:t>	</a:t>
            </a:r>
            <a:r>
              <a:rPr lang="hu-HU" sz="2000" kern="100" dirty="0" smtClean="0"/>
              <a:t>Az egyes szerelési műveletelemek</a:t>
            </a:r>
          </a:p>
          <a:p>
            <a:pPr>
              <a:buFont typeface="Arial" charset="0"/>
              <a:buNone/>
              <a:defRPr/>
            </a:pPr>
            <a:r>
              <a:rPr lang="hu-HU" sz="2000" kern="100" dirty="0" smtClean="0"/>
              <a:t>	időnormáit rögzíti.</a:t>
            </a:r>
            <a:endParaRPr lang="hu-HU" sz="2400" kern="100" dirty="0" smtClean="0"/>
          </a:p>
          <a:p>
            <a:pPr>
              <a:buFont typeface="Arial" charset="0"/>
              <a:buNone/>
              <a:defRPr/>
            </a:pPr>
            <a:endParaRPr lang="hu-HU" sz="2400" dirty="0"/>
          </a:p>
        </p:txBody>
      </p:sp>
      <p:pic>
        <p:nvPicPr>
          <p:cNvPr id="5837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3" y="1143000"/>
            <a:ext cx="4071937" cy="554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artalom helye 2"/>
          <p:cNvSpPr>
            <a:spLocks noGrp="1"/>
          </p:cNvSpPr>
          <p:nvPr>
            <p:ph idx="1"/>
          </p:nvPr>
        </p:nvSpPr>
        <p:spPr>
          <a:xfrm>
            <a:off x="457200" y="214312"/>
            <a:ext cx="8229600" cy="6262687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hu-HU" dirty="0" smtClean="0"/>
              <a:t>	</a:t>
            </a:r>
            <a:r>
              <a:rPr lang="hu-HU" sz="2400" dirty="0" smtClean="0"/>
              <a:t>Példa I.</a:t>
            </a:r>
          </a:p>
          <a:p>
            <a:pPr>
              <a:buFont typeface="Arial" charset="0"/>
              <a:buNone/>
            </a:pPr>
            <a:r>
              <a:rPr lang="hu-HU" sz="2400" dirty="0" smtClean="0"/>
              <a:t>	</a:t>
            </a:r>
            <a:endParaRPr lang="hu-HU" dirty="0" smtClean="0"/>
          </a:p>
        </p:txBody>
      </p:sp>
      <p:pic>
        <p:nvPicPr>
          <p:cNvPr id="5939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75" y="857250"/>
            <a:ext cx="4314825" cy="561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artalom helye 2"/>
          <p:cNvSpPr>
            <a:spLocks noGrp="1"/>
          </p:cNvSpPr>
          <p:nvPr>
            <p:ph idx="1"/>
          </p:nvPr>
        </p:nvSpPr>
        <p:spPr>
          <a:xfrm>
            <a:off x="457200" y="214313"/>
            <a:ext cx="8229600" cy="6429375"/>
          </a:xfrm>
        </p:spPr>
        <p:txBody>
          <a:bodyPr/>
          <a:lstStyle/>
          <a:p>
            <a:pPr>
              <a:buFont typeface="Arial" charset="0"/>
              <a:buNone/>
            </a:pPr>
            <a:endParaRPr lang="hu-HU" smtClean="0"/>
          </a:p>
        </p:txBody>
      </p:sp>
      <p:pic>
        <p:nvPicPr>
          <p:cNvPr id="6041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8" y="214313"/>
            <a:ext cx="6596062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75" y="1285875"/>
            <a:ext cx="4086225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260648"/>
            <a:ext cx="8964488" cy="6264696"/>
          </a:xfrm>
        </p:spPr>
        <p:txBody>
          <a:bodyPr/>
          <a:lstStyle/>
          <a:p>
            <a:r>
              <a:rPr lang="hu-HU" sz="2000" b="1" dirty="0" smtClean="0"/>
              <a:t>Hiba</a:t>
            </a:r>
            <a:r>
              <a:rPr lang="hu-HU" sz="2000" dirty="0" smtClean="0"/>
              <a:t>: </a:t>
            </a:r>
            <a:r>
              <a:rPr lang="hu-HU" sz="1600" dirty="0" smtClean="0"/>
              <a:t>A családfán  a (rész-)szerelvényeket is az alkatrészekhez hasonlóan kell jelölni!</a:t>
            </a:r>
          </a:p>
          <a:p>
            <a:pPr marL="0" indent="0">
              <a:buNone/>
            </a:pPr>
            <a:r>
              <a:rPr lang="hu-HU" sz="1600" dirty="0" smtClean="0"/>
              <a:t>                    Részszerelvény többi része – ilyen részegység nincs, így hibás a jelölés.</a:t>
            </a:r>
          </a:p>
          <a:p>
            <a:endParaRPr lang="hu-HU" sz="2000" dirty="0" smtClean="0"/>
          </a:p>
          <a:p>
            <a:endParaRPr lang="hu-HU" sz="2000" dirty="0" smtClean="0"/>
          </a:p>
          <a:p>
            <a:endParaRPr lang="hu-HU" sz="2000" dirty="0" smtClean="0"/>
          </a:p>
          <a:p>
            <a:endParaRPr lang="hu-HU" sz="2000" dirty="0" smtClean="0"/>
          </a:p>
          <a:p>
            <a:endParaRPr lang="hu-HU" sz="2000" dirty="0" smtClean="0"/>
          </a:p>
          <a:p>
            <a:endParaRPr lang="hu-HU" sz="2000" dirty="0" smtClean="0"/>
          </a:p>
          <a:p>
            <a:endParaRPr lang="hu-HU" sz="2000" dirty="0" smtClean="0"/>
          </a:p>
          <a:p>
            <a:endParaRPr lang="hu-HU" sz="2000" dirty="0" smtClean="0"/>
          </a:p>
          <a:p>
            <a:endParaRPr lang="hu-HU" sz="2000" dirty="0" smtClean="0"/>
          </a:p>
          <a:p>
            <a:endParaRPr lang="hu-HU" sz="2000" dirty="0" smtClean="0"/>
          </a:p>
          <a:p>
            <a:endParaRPr lang="hu-HU" sz="2000" dirty="0" smtClean="0"/>
          </a:p>
          <a:p>
            <a:endParaRPr lang="hu-HU" sz="2000" dirty="0" smtClean="0"/>
          </a:p>
          <a:p>
            <a:endParaRPr lang="hu-HU" sz="2000" dirty="0" smtClean="0"/>
          </a:p>
          <a:p>
            <a:r>
              <a:rPr lang="hu-HU" sz="2000" dirty="0" smtClean="0"/>
              <a:t>Hasonló hiba látható a grafikus szerelési vázlaton is!</a:t>
            </a:r>
            <a:endParaRPr lang="hu-HU" sz="20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3058" y="1484784"/>
            <a:ext cx="9013825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8" y="908720"/>
            <a:ext cx="8610652" cy="5006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76500" y="214312"/>
            <a:ext cx="4529502" cy="623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r>
              <a:rPr lang="hu-HU" sz="2400" dirty="0" smtClean="0"/>
              <a:t>Példa II.</a:t>
            </a:r>
          </a:p>
        </p:txBody>
      </p:sp>
      <p:pic>
        <p:nvPicPr>
          <p:cNvPr id="6451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25" y="1428750"/>
            <a:ext cx="65659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214313"/>
            <a:ext cx="4951413" cy="364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50" y="3643313"/>
            <a:ext cx="4557713" cy="307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75" y="357188"/>
            <a:ext cx="4824413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214313"/>
            <a:ext cx="8791575" cy="478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25" y="142875"/>
            <a:ext cx="4786313" cy="667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264696"/>
          </a:xfrm>
        </p:spPr>
        <p:txBody>
          <a:bodyPr/>
          <a:lstStyle/>
          <a:p>
            <a:pPr marL="0" indent="0">
              <a:buNone/>
            </a:pPr>
            <a:r>
              <a:rPr lang="hu-HU" sz="2400" dirty="0" smtClean="0"/>
              <a:t>Példa III.</a:t>
            </a:r>
          </a:p>
          <a:p>
            <a:r>
              <a:rPr lang="hu-HU" sz="2000" dirty="0" smtClean="0"/>
              <a:t>A </a:t>
            </a:r>
            <a:r>
              <a:rPr lang="hu-HU" sz="2000" dirty="0"/>
              <a:t>kettős működésű pneumatikus munkahenger esetében a munkát végző közeg a levegő. A sűrített </a:t>
            </a:r>
            <a:r>
              <a:rPr lang="hu-HU" sz="2000" dirty="0" smtClean="0"/>
              <a:t>levegő </a:t>
            </a:r>
            <a:r>
              <a:rPr lang="hu-HU" sz="2000" dirty="0"/>
              <a:t>a </a:t>
            </a:r>
            <a:endParaRPr lang="hu-HU" sz="2000" dirty="0" smtClean="0"/>
          </a:p>
          <a:p>
            <a:pPr marL="0" indent="0">
              <a:buNone/>
            </a:pPr>
            <a:r>
              <a:rPr lang="hu-HU" sz="2000" dirty="0" smtClean="0"/>
              <a:t>     megfelelő csatlakozásokon </a:t>
            </a:r>
            <a:r>
              <a:rPr lang="hu-HU" sz="2000" dirty="0"/>
              <a:t>keresztül </a:t>
            </a:r>
            <a:r>
              <a:rPr lang="hu-HU" sz="2000" dirty="0" smtClean="0"/>
              <a:t>jut a</a:t>
            </a:r>
          </a:p>
          <a:p>
            <a:pPr marL="0" indent="0">
              <a:buNone/>
            </a:pPr>
            <a:r>
              <a:rPr lang="hu-HU" sz="2000" dirty="0"/>
              <a:t> </a:t>
            </a:r>
            <a:r>
              <a:rPr lang="hu-HU" sz="2000" dirty="0" smtClean="0"/>
              <a:t>    hengerbe, ezzel hozza mozgásba a </a:t>
            </a:r>
          </a:p>
          <a:p>
            <a:pPr marL="0" indent="0">
              <a:buNone/>
            </a:pPr>
            <a:r>
              <a:rPr lang="hu-HU" sz="2000" dirty="0"/>
              <a:t> </a:t>
            </a:r>
            <a:r>
              <a:rPr lang="hu-HU" sz="2000" dirty="0" smtClean="0"/>
              <a:t>    dugattyút. </a:t>
            </a:r>
          </a:p>
          <a:p>
            <a:pPr marL="0" indent="0">
              <a:buNone/>
            </a:pPr>
            <a:r>
              <a:rPr lang="hu-HU" sz="2000" dirty="0"/>
              <a:t> </a:t>
            </a:r>
            <a:r>
              <a:rPr lang="hu-HU" sz="2000" dirty="0" smtClean="0"/>
              <a:t>    A </a:t>
            </a:r>
            <a:r>
              <a:rPr lang="hu-HU" sz="2000" dirty="0"/>
              <a:t>munkahenger dugattyúrúdjának </a:t>
            </a:r>
            <a:r>
              <a:rPr lang="hu-HU" sz="2000" dirty="0" smtClean="0"/>
              <a:t>végére</a:t>
            </a:r>
          </a:p>
          <a:p>
            <a:pPr marL="0" indent="0">
              <a:buNone/>
            </a:pPr>
            <a:r>
              <a:rPr lang="hu-HU" sz="2000" dirty="0"/>
              <a:t> </a:t>
            </a:r>
            <a:r>
              <a:rPr lang="hu-HU" sz="2000" dirty="0" smtClean="0"/>
              <a:t>   </a:t>
            </a:r>
            <a:r>
              <a:rPr lang="hu-HU" sz="2000" dirty="0"/>
              <a:t>tetszőleges kialakítású alkatrész </a:t>
            </a:r>
            <a:endParaRPr lang="hu-HU" sz="2000" dirty="0" smtClean="0"/>
          </a:p>
          <a:p>
            <a:pPr marL="0" indent="0">
              <a:buNone/>
            </a:pPr>
            <a:r>
              <a:rPr lang="hu-HU" sz="2000" dirty="0"/>
              <a:t> </a:t>
            </a:r>
            <a:r>
              <a:rPr lang="hu-HU" sz="2000" dirty="0" smtClean="0"/>
              <a:t>   illeszthető</a:t>
            </a:r>
            <a:r>
              <a:rPr lang="hu-HU" sz="2000" dirty="0"/>
              <a:t>. </a:t>
            </a:r>
            <a:endParaRPr lang="hu-HU" sz="2000" dirty="0" smtClean="0"/>
          </a:p>
          <a:p>
            <a:pPr marL="0" indent="0">
              <a:buNone/>
            </a:pPr>
            <a:endParaRPr lang="hu-HU" sz="2000" dirty="0" smtClean="0"/>
          </a:p>
          <a:p>
            <a:pPr marL="0" indent="0">
              <a:buNone/>
            </a:pPr>
            <a:endParaRPr lang="hu-HU" sz="2000" dirty="0"/>
          </a:p>
        </p:txBody>
      </p:sp>
      <p:pic>
        <p:nvPicPr>
          <p:cNvPr id="5" name="Kép 4" descr="3.bmp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48064" y="1340768"/>
            <a:ext cx="3456384" cy="5054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683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rtalom helye 3"/>
          <p:cNvGraphicFramePr>
            <a:graphicFrameLocks noGrp="1"/>
          </p:cNvGraphicFramePr>
          <p:nvPr>
            <p:ph idx="1"/>
          </p:nvPr>
        </p:nvGraphicFramePr>
        <p:xfrm>
          <a:off x="2419350" y="1458182"/>
          <a:ext cx="4305300" cy="36629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8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0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305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17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1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Csúszógyűrű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16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1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Simító kúp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15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1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Felső fedél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14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1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Hatlapú anya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13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1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Alátét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12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1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Dugattyú felső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11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1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Rezgéscsillapító gyűrű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10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1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Mágnes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9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2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Dugattyú alsó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8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1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Csúszógyűrű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7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2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Dugattyútömítés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6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1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Henger ház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5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2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Munkatér tömítés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4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1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Ajakos tömítés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3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1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Lehúzó tömítés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2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1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Alsó fedél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1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1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Dugattyú rúd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Tétel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Db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Megnevezés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Méret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Anyag</a:t>
                      </a:r>
                      <a:endParaRPr lang="hu-H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100" dirty="0">
                          <a:effectLst/>
                        </a:rPr>
                        <a:t>Tömeg</a:t>
                      </a:r>
                      <a:endParaRPr lang="hu-H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419350" y="1456681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27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264696"/>
          </a:xfrm>
        </p:spPr>
        <p:txBody>
          <a:bodyPr/>
          <a:lstStyle/>
          <a:p>
            <a:r>
              <a:rPr lang="hu-HU" sz="2400" dirty="0" smtClean="0"/>
              <a:t>Grafikus szerelési vázlat</a:t>
            </a:r>
          </a:p>
          <a:p>
            <a:endParaRPr lang="hu-HU" sz="2400" dirty="0"/>
          </a:p>
        </p:txBody>
      </p:sp>
      <p:pic>
        <p:nvPicPr>
          <p:cNvPr id="4" name="Kép 3" descr="véglegesszv.bmp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1680" y="836712"/>
            <a:ext cx="5400600" cy="570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421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r>
              <a:rPr lang="hu-HU" sz="2400" dirty="0" smtClean="0"/>
              <a:t>Szerelési családfa</a:t>
            </a:r>
          </a:p>
          <a:p>
            <a:endParaRPr lang="hu-HU" sz="2400" dirty="0"/>
          </a:p>
          <a:p>
            <a:endParaRPr lang="hu-HU" sz="2400" dirty="0"/>
          </a:p>
        </p:txBody>
      </p:sp>
      <p:pic>
        <p:nvPicPr>
          <p:cNvPr id="4" name="Kép 3" descr="véglegesszcs.bmp"/>
          <p:cNvPicPr/>
          <p:nvPr/>
        </p:nvPicPr>
        <p:blipFill>
          <a:blip r:embed="rId2" cstate="print"/>
          <a:stretch>
            <a:fillRect/>
          </a:stretch>
        </p:blipFill>
        <p:spPr>
          <a:xfrm rot="5400000">
            <a:off x="1907684" y="-675436"/>
            <a:ext cx="5544656" cy="8424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28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92688"/>
          </a:xfrm>
        </p:spPr>
        <p:txBody>
          <a:bodyPr/>
          <a:lstStyle/>
          <a:p>
            <a:r>
              <a:rPr lang="hu-HU" sz="2400" b="1" dirty="0" smtClean="0"/>
              <a:t>Példa IV.</a:t>
            </a:r>
          </a:p>
          <a:p>
            <a:r>
              <a:rPr lang="hu-HU" sz="2400" dirty="0"/>
              <a:t>Kerékpározás extrémsport ágának a csúcskategóriás kerékagyának tartják számon a ’</a:t>
            </a:r>
            <a:r>
              <a:rPr lang="hu-HU" sz="2400" dirty="0" err="1"/>
              <a:t>Profile</a:t>
            </a:r>
            <a:r>
              <a:rPr lang="hu-HU" sz="2400" dirty="0"/>
              <a:t>’ termékét. Jellegzetessége a magas minőségű megmunkálási pontosság, és az egyedülálló anyag felhasználás. Csapágyazása szabványos 6802RS és 6903RS zártcsapágyakkal történik. Kerékagy anyaga 7074 T6-os alumínium. Tengelyei </a:t>
            </a:r>
            <a:r>
              <a:rPr lang="hu-HU" sz="2400" dirty="0" err="1"/>
              <a:t>CrMo</a:t>
            </a:r>
            <a:r>
              <a:rPr lang="hu-HU" sz="2400" dirty="0"/>
              <a:t> ötvözetű acél vagy Titán lehet. Driver-e 8 és 18fogszám között választható és anyaga szintén </a:t>
            </a:r>
            <a:r>
              <a:rPr lang="hu-HU" sz="2400" dirty="0" err="1"/>
              <a:t>CrMo</a:t>
            </a:r>
            <a:r>
              <a:rPr lang="hu-HU" sz="2400" dirty="0"/>
              <a:t> ötvözetű acél vagy Titán. Tömege 375g és 227g között változik az ár függvényében, ami </a:t>
            </a:r>
            <a:r>
              <a:rPr lang="hu-HU" sz="2400" dirty="0" smtClean="0"/>
              <a:t>53.900Ft-tól 82.500Ft-ig terjed (2012. évi ár), </a:t>
            </a:r>
            <a:r>
              <a:rPr lang="hu-HU" sz="2400" dirty="0"/>
              <a:t>örökös garancia mellett. Szerelése és beállítása a zárt csapágyak miatt egyszerű. Viszont a helyes összerakási sorrendtől eltérve, vagy a hézagolók kihagyásával szorulhatnak a csapágyak, mi jelentős súrlódási ellenállást és idő előtti elhasználódást eredményezne.</a:t>
            </a:r>
            <a:br>
              <a:rPr lang="hu-HU" sz="2400" dirty="0"/>
            </a:b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2923527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476672"/>
            <a:ext cx="8423602" cy="5649491"/>
          </a:xfrm>
        </p:spPr>
        <p:txBody>
          <a:bodyPr/>
          <a:lstStyle/>
          <a:p>
            <a:r>
              <a:rPr lang="hu-HU" sz="2000" dirty="0" smtClean="0"/>
              <a:t>Összeállítási rajz</a:t>
            </a:r>
          </a:p>
          <a:p>
            <a:endParaRPr lang="hu-HU" sz="2000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367" y="1484784"/>
            <a:ext cx="8298435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5647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49" y="1052736"/>
            <a:ext cx="8593246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0000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048672"/>
          </a:xfrm>
        </p:spPr>
        <p:txBody>
          <a:bodyPr/>
          <a:lstStyle/>
          <a:p>
            <a:r>
              <a:rPr lang="hu-HU" sz="2000" dirty="0" smtClean="0"/>
              <a:t>Grafikus szerelési vázlat</a:t>
            </a:r>
            <a:endParaRPr lang="hu-HU" sz="2000" dirty="0"/>
          </a:p>
        </p:txBody>
      </p:sp>
      <p:pic>
        <p:nvPicPr>
          <p:cNvPr id="4" name="Kép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124744"/>
            <a:ext cx="7128791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694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r>
              <a:rPr lang="hu-HU" sz="2000" dirty="0" smtClean="0"/>
              <a:t>Szerelési családfa</a:t>
            </a:r>
          </a:p>
          <a:p>
            <a:endParaRPr lang="hu-HU" sz="2000" dirty="0"/>
          </a:p>
        </p:txBody>
      </p:sp>
      <p:pic>
        <p:nvPicPr>
          <p:cNvPr id="4" name="Kép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764704"/>
            <a:ext cx="6788188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70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artalom helye 2"/>
          <p:cNvSpPr>
            <a:spLocks noGrp="1"/>
          </p:cNvSpPr>
          <p:nvPr>
            <p:ph idx="1"/>
          </p:nvPr>
        </p:nvSpPr>
        <p:spPr>
          <a:xfrm>
            <a:off x="511175" y="525463"/>
            <a:ext cx="8229600" cy="5840412"/>
          </a:xfrm>
        </p:spPr>
        <p:txBody>
          <a:bodyPr/>
          <a:lstStyle/>
          <a:p>
            <a:r>
              <a:rPr lang="hu-HU" sz="2400" smtClean="0"/>
              <a:t>Szerelés és illesztés kapcsolata</a:t>
            </a:r>
          </a:p>
          <a:p>
            <a:pPr>
              <a:buFont typeface="Arial" charset="0"/>
              <a:buNone/>
            </a:pPr>
            <a:r>
              <a:rPr lang="hu-HU" sz="2400" smtClean="0"/>
              <a:t>	</a:t>
            </a:r>
            <a:r>
              <a:rPr lang="hu-HU" sz="2000" smtClean="0"/>
              <a:t>Két alkatrész illesztésénél hézag vagy átfedés jelenik meg.</a:t>
            </a:r>
          </a:p>
          <a:p>
            <a:pPr>
              <a:buFont typeface="Arial" charset="0"/>
              <a:buNone/>
            </a:pPr>
            <a:r>
              <a:rPr lang="hu-HU" sz="2000" smtClean="0"/>
              <a:t>	</a:t>
            </a:r>
          </a:p>
          <a:p>
            <a:pPr>
              <a:buFont typeface="Arial" charset="0"/>
              <a:buNone/>
            </a:pPr>
            <a:endParaRPr lang="hu-HU" sz="2000" smtClean="0"/>
          </a:p>
          <a:p>
            <a:pPr>
              <a:buFont typeface="Arial" charset="0"/>
              <a:buNone/>
            </a:pPr>
            <a:endParaRPr lang="hu-HU" sz="2000" smtClean="0"/>
          </a:p>
          <a:p>
            <a:pPr>
              <a:buFont typeface="Arial" charset="0"/>
              <a:buNone/>
            </a:pPr>
            <a:endParaRPr lang="hu-HU" sz="2000" smtClean="0"/>
          </a:p>
          <a:p>
            <a:pPr>
              <a:buFont typeface="Arial" charset="0"/>
              <a:buNone/>
            </a:pPr>
            <a:endParaRPr lang="hu-HU" sz="2000" smtClean="0"/>
          </a:p>
          <a:p>
            <a:pPr>
              <a:buFont typeface="Arial" charset="0"/>
              <a:buNone/>
            </a:pPr>
            <a:endParaRPr lang="hu-HU" sz="2000" smtClean="0"/>
          </a:p>
          <a:p>
            <a:pPr algn="just">
              <a:buFont typeface="Arial" charset="0"/>
              <a:buNone/>
            </a:pPr>
            <a:r>
              <a:rPr lang="hu-HU" sz="2000" smtClean="0"/>
              <a:t>	Tömeggyártásban általában biztosítani kell a cserélhetőséget, egyedi gyártás esetén összejelölést alkalmaznak.</a:t>
            </a:r>
            <a:endParaRPr lang="hu-HU" sz="2400" smtClean="0"/>
          </a:p>
        </p:txBody>
      </p:sp>
      <p:pic>
        <p:nvPicPr>
          <p:cNvPr id="6963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38" y="1357313"/>
            <a:ext cx="4324350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8813" y="4286250"/>
            <a:ext cx="548957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pPr algn="just"/>
            <a:r>
              <a:rPr lang="hu-HU" sz="2400" dirty="0" smtClean="0"/>
              <a:t>Az összeszerelendő alkatrészek kialakítása az illesztés szempontjából.</a:t>
            </a:r>
          </a:p>
          <a:p>
            <a:pPr algn="just">
              <a:buFont typeface="Arial" charset="0"/>
              <a:buNone/>
            </a:pPr>
            <a:r>
              <a:rPr lang="hu-HU" sz="2400" dirty="0" smtClean="0"/>
              <a:t>	</a:t>
            </a:r>
            <a:r>
              <a:rPr lang="hu-HU" sz="2000" dirty="0" smtClean="0"/>
              <a:t>A csatlakozó, ill. együtt működő felületek működésben résztvevő méretei és felületi simasága előírás szerinti legyen.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A beépített egységek működési értéke függ: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	- méretpontosságtól,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	- alakhűségtől,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	- felületek helyzetpontosságától és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	- az illesztések szabatosságától.</a:t>
            </a:r>
          </a:p>
          <a:p>
            <a:pPr>
              <a:buFont typeface="Arial" charset="0"/>
              <a:buNone/>
            </a:pPr>
            <a:endParaRPr lang="hu-HU" sz="2000" dirty="0" smtClean="0"/>
          </a:p>
          <a:p>
            <a:pPr>
              <a:buFont typeface="Arial" charset="0"/>
              <a:buNone/>
            </a:pPr>
            <a:r>
              <a:rPr lang="hu-HU" sz="2000" dirty="0" smtClean="0"/>
              <a:t>	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</a:t>
            </a:r>
            <a:r>
              <a:rPr lang="hu-HU" sz="2400" dirty="0" smtClean="0"/>
              <a:t>Az alkatrészek felületi hibái (alakhűség).</a:t>
            </a:r>
          </a:p>
          <a:p>
            <a:pPr>
              <a:buFont typeface="Arial" charset="0"/>
              <a:buNone/>
            </a:pPr>
            <a:r>
              <a:rPr lang="hu-HU" sz="2400" dirty="0" smtClean="0"/>
              <a:t>	</a:t>
            </a:r>
            <a:r>
              <a:rPr lang="hu-HU" sz="2000" dirty="0" smtClean="0"/>
              <a:t>Az alkatrészek méreteltérése mindig tűréshatáron belül legyen.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r>
              <a:rPr lang="hu-HU" sz="2400" dirty="0" smtClean="0"/>
              <a:t>A felületi érdesség.</a:t>
            </a:r>
            <a:endParaRPr lang="hu-HU" sz="2000" dirty="0" smtClean="0"/>
          </a:p>
          <a:p>
            <a:pPr algn="just">
              <a:buFont typeface="Arial" charset="0"/>
              <a:buNone/>
            </a:pPr>
            <a:r>
              <a:rPr lang="hu-HU" sz="2000" dirty="0" smtClean="0"/>
              <a:t>	A megfelelő méretű alkatrészek felületén felismerhetőek a megmunkálási nyomok. Ezek a megmunkálási nyomok érdessé teszik a  felületet. A felületi érdesség jellemző alakjait szemlélteti az ábra.</a:t>
            </a:r>
            <a:endParaRPr lang="hu-HU" sz="2400" dirty="0" smtClean="0"/>
          </a:p>
        </p:txBody>
      </p:sp>
      <p:pic>
        <p:nvPicPr>
          <p:cNvPr id="7168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82888" y="1772816"/>
            <a:ext cx="3240360" cy="492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artalom helye 2"/>
          <p:cNvSpPr>
            <a:spLocks noGrp="1"/>
          </p:cNvSpPr>
          <p:nvPr>
            <p:ph idx="1"/>
          </p:nvPr>
        </p:nvSpPr>
        <p:spPr>
          <a:xfrm>
            <a:off x="457200" y="214313"/>
            <a:ext cx="8229600" cy="5911850"/>
          </a:xfrm>
        </p:spPr>
        <p:txBody>
          <a:bodyPr/>
          <a:lstStyle/>
          <a:p>
            <a:r>
              <a:rPr lang="hu-HU" sz="2000" smtClean="0"/>
              <a:t>Érdességi mélység (H) a burkoló felületek egymástól mért távolsága.</a:t>
            </a:r>
            <a:endParaRPr lang="hu-HU" sz="1600" smtClean="0"/>
          </a:p>
          <a:p>
            <a:pPr>
              <a:buFont typeface="Arial" charset="0"/>
              <a:buNone/>
            </a:pPr>
            <a:r>
              <a:rPr lang="hu-HU" sz="1600" smtClean="0"/>
              <a:t>	</a:t>
            </a:r>
          </a:p>
          <a:p>
            <a:pPr>
              <a:buFont typeface="Arial" charset="0"/>
              <a:buNone/>
            </a:pPr>
            <a:endParaRPr lang="hu-HU" sz="1600" smtClean="0"/>
          </a:p>
          <a:p>
            <a:pPr>
              <a:buFont typeface="Arial" charset="0"/>
              <a:buNone/>
            </a:pPr>
            <a:endParaRPr lang="hu-HU" sz="1600" smtClean="0"/>
          </a:p>
          <a:p>
            <a:pPr>
              <a:buFont typeface="Arial" charset="0"/>
              <a:buNone/>
            </a:pPr>
            <a:endParaRPr lang="hu-HU" sz="1600" smtClean="0"/>
          </a:p>
          <a:p>
            <a:pPr>
              <a:buFont typeface="Arial" charset="0"/>
              <a:buNone/>
            </a:pPr>
            <a:endParaRPr lang="hu-HU" sz="1600" smtClean="0"/>
          </a:p>
          <a:p>
            <a:pPr>
              <a:buFont typeface="Arial" charset="0"/>
              <a:buNone/>
            </a:pPr>
            <a:endParaRPr lang="hu-HU" sz="1600" smtClean="0"/>
          </a:p>
          <a:p>
            <a:pPr>
              <a:buFont typeface="Arial" charset="0"/>
              <a:buNone/>
            </a:pPr>
            <a:endParaRPr lang="hu-HU" sz="1600" smtClean="0"/>
          </a:p>
          <a:p>
            <a:pPr>
              <a:buFont typeface="Arial" charset="0"/>
              <a:buNone/>
            </a:pPr>
            <a:r>
              <a:rPr lang="hu-HU" sz="1600" smtClean="0"/>
              <a:t>	</a:t>
            </a:r>
            <a:r>
              <a:rPr lang="hu-HU" sz="2000" smtClean="0"/>
              <a:t>Azonos érdességi mélység nem jelent azonos felületi simaságot.</a:t>
            </a:r>
          </a:p>
          <a:p>
            <a:pPr>
              <a:buFont typeface="Arial" charset="0"/>
              <a:buNone/>
            </a:pPr>
            <a:endParaRPr lang="hu-HU" sz="2000" smtClean="0"/>
          </a:p>
          <a:p>
            <a:pPr>
              <a:buFont typeface="Arial" charset="0"/>
              <a:buNone/>
            </a:pPr>
            <a:endParaRPr lang="hu-HU" sz="2000" smtClean="0"/>
          </a:p>
          <a:p>
            <a:pPr>
              <a:buFont typeface="Arial" charset="0"/>
              <a:buNone/>
            </a:pPr>
            <a:endParaRPr lang="hu-HU" sz="2000" smtClean="0"/>
          </a:p>
          <a:p>
            <a:pPr>
              <a:buFont typeface="Arial" charset="0"/>
              <a:buNone/>
            </a:pPr>
            <a:r>
              <a:rPr lang="hu-HU" sz="2000" smtClean="0"/>
              <a:t>	A közepes érdességi mélység az alapvonal távolsága a középvonaltól. </a:t>
            </a:r>
          </a:p>
          <a:p>
            <a:pPr>
              <a:buFont typeface="Arial" charset="0"/>
              <a:buNone/>
            </a:pPr>
            <a:r>
              <a:rPr lang="hu-HU" sz="2000" smtClean="0"/>
              <a:t>	Az átlagos érdesség (R</a:t>
            </a:r>
            <a:r>
              <a:rPr lang="hu-HU" sz="2000" baseline="-25000" smtClean="0"/>
              <a:t>a</a:t>
            </a:r>
            <a:r>
              <a:rPr lang="hu-HU" sz="2000" smtClean="0"/>
              <a:t>) meghatározása:</a:t>
            </a:r>
          </a:p>
          <a:p>
            <a:pPr>
              <a:buFont typeface="Arial" charset="0"/>
              <a:buNone/>
            </a:pPr>
            <a:endParaRPr lang="hu-HU" sz="2000" smtClean="0"/>
          </a:p>
          <a:p>
            <a:pPr>
              <a:buFont typeface="Arial" charset="0"/>
              <a:buNone/>
            </a:pPr>
            <a:r>
              <a:rPr lang="hu-HU" sz="2000" smtClean="0"/>
              <a:t>				R</a:t>
            </a:r>
            <a:r>
              <a:rPr lang="hu-HU" sz="2000" baseline="-25000" smtClean="0"/>
              <a:t>a</a:t>
            </a:r>
            <a:r>
              <a:rPr lang="hu-HU" sz="2000" smtClean="0"/>
              <a:t>  =  </a:t>
            </a:r>
            <a:r>
              <a:rPr lang="el-GR" sz="2000" smtClean="0"/>
              <a:t>Σ</a:t>
            </a:r>
            <a:r>
              <a:rPr lang="hu-HU" sz="2000" smtClean="0"/>
              <a:t> H</a:t>
            </a:r>
            <a:r>
              <a:rPr lang="hu-HU" sz="2000" baseline="-25000" smtClean="0"/>
              <a:t>max</a:t>
            </a:r>
            <a:r>
              <a:rPr lang="hu-HU" sz="2000" smtClean="0"/>
              <a:t> / n	</a:t>
            </a:r>
          </a:p>
        </p:txBody>
      </p:sp>
      <p:pic>
        <p:nvPicPr>
          <p:cNvPr id="7270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50" y="785813"/>
            <a:ext cx="3425825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0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313" y="3214688"/>
            <a:ext cx="6367462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14313"/>
            <a:ext cx="8229600" cy="5911850"/>
          </a:xfrm>
        </p:spPr>
        <p:txBody>
          <a:bodyPr/>
          <a:lstStyle/>
          <a:p>
            <a:pPr algn="ctr">
              <a:buFont typeface="Arial" charset="0"/>
              <a:buNone/>
              <a:defRPr/>
            </a:pPr>
            <a:r>
              <a:rPr lang="hu-HU" sz="2800" b="1" dirty="0" smtClean="0"/>
              <a:t>4.	ALKATRÉSZEK KÖTÉSE, SZERELÉSE</a:t>
            </a:r>
          </a:p>
          <a:p>
            <a:pPr algn="just">
              <a:buFont typeface="Arial" charset="0"/>
              <a:buNone/>
              <a:defRPr/>
            </a:pPr>
            <a:r>
              <a:rPr lang="hu-HU" sz="2400" dirty="0" smtClean="0"/>
              <a:t>	Szerelés  → egyes alkatrészeket egész szerkezetté vagy géppé</a:t>
            </a:r>
            <a:br>
              <a:rPr lang="hu-HU" sz="2400" dirty="0" smtClean="0"/>
            </a:br>
            <a:r>
              <a:rPr lang="hu-HU" sz="2400" dirty="0" smtClean="0"/>
              <a:t>                       egyesítenek.</a:t>
            </a:r>
          </a:p>
          <a:p>
            <a:pPr algn="just">
              <a:buFont typeface="Arial" charset="0"/>
              <a:buNone/>
              <a:defRPr/>
            </a:pPr>
            <a:r>
              <a:rPr lang="hu-HU" sz="2400" dirty="0" smtClean="0"/>
              <a:t>	Az alkatrészek kapcsolódása:</a:t>
            </a:r>
          </a:p>
          <a:p>
            <a:pPr algn="just">
              <a:buFont typeface="Arial" charset="0"/>
              <a:buNone/>
              <a:defRPr/>
            </a:pPr>
            <a:r>
              <a:rPr lang="hu-HU" sz="2400" dirty="0" smtClean="0"/>
              <a:t>		</a:t>
            </a:r>
            <a:r>
              <a:rPr lang="hu-HU" sz="2000" kern="100" dirty="0" smtClean="0"/>
              <a:t>- szilárd (egymáshoz viszonyított helyzet változatlan),</a:t>
            </a:r>
          </a:p>
          <a:p>
            <a:pPr algn="just">
              <a:buFont typeface="Arial" charset="0"/>
              <a:buNone/>
              <a:defRPr/>
            </a:pPr>
            <a:r>
              <a:rPr lang="hu-HU" sz="2000" kern="100" dirty="0" smtClean="0"/>
              <a:t>		- mozgó (kölcsönös helyzet meghatározott korláton belül változhat).</a:t>
            </a:r>
          </a:p>
          <a:p>
            <a:pPr algn="just">
              <a:buFont typeface="Arial" charset="0"/>
              <a:buNone/>
              <a:defRPr/>
            </a:pPr>
            <a:r>
              <a:rPr lang="hu-HU" sz="2000" kern="100" dirty="0" smtClean="0"/>
              <a:t>	</a:t>
            </a:r>
            <a:r>
              <a:rPr lang="hu-HU" sz="2400" kern="100" dirty="0" smtClean="0"/>
              <a:t>Alkatrészkötések lehetnek:</a:t>
            </a:r>
          </a:p>
          <a:p>
            <a:pPr algn="just">
              <a:buFont typeface="Arial" charset="0"/>
              <a:buNone/>
              <a:defRPr/>
            </a:pPr>
            <a:r>
              <a:rPr lang="hu-HU" sz="2000" kern="100" dirty="0" smtClean="0"/>
              <a:t>		- oldható és</a:t>
            </a:r>
          </a:p>
          <a:p>
            <a:pPr algn="just">
              <a:buFont typeface="Arial" charset="0"/>
              <a:buNone/>
              <a:defRPr/>
            </a:pPr>
            <a:r>
              <a:rPr lang="hu-HU" sz="2000" kern="100" dirty="0" smtClean="0"/>
              <a:t>		- nem oldható kivitelűek.</a:t>
            </a:r>
          </a:p>
          <a:p>
            <a:pPr algn="just">
              <a:buFont typeface="Arial" charset="0"/>
              <a:buNone/>
              <a:defRPr/>
            </a:pPr>
            <a:r>
              <a:rPr lang="hu-HU" sz="2000" kern="100" dirty="0" smtClean="0"/>
              <a:t>	</a:t>
            </a:r>
            <a:r>
              <a:rPr lang="hu-HU" sz="2400" kern="100" dirty="0" smtClean="0"/>
              <a:t>Oldható szilárd kötést biztosítanak:</a:t>
            </a:r>
          </a:p>
          <a:p>
            <a:pPr algn="just">
              <a:buFont typeface="Arial" charset="0"/>
              <a:buNone/>
              <a:defRPr/>
            </a:pPr>
            <a:r>
              <a:rPr lang="hu-HU" sz="2000" kern="100" dirty="0" smtClean="0"/>
              <a:t>		- csapszegek, csavarok,</a:t>
            </a:r>
          </a:p>
          <a:p>
            <a:pPr algn="just">
              <a:buFont typeface="Arial" charset="0"/>
              <a:buNone/>
              <a:defRPr/>
            </a:pPr>
            <a:r>
              <a:rPr lang="hu-HU" sz="2000" kern="100" dirty="0" smtClean="0"/>
              <a:t>		- reteszek, hornyok, sasszegek,</a:t>
            </a:r>
          </a:p>
          <a:p>
            <a:pPr algn="just">
              <a:buFont typeface="Arial" charset="0"/>
              <a:buNone/>
              <a:defRPr/>
            </a:pPr>
            <a:r>
              <a:rPr lang="hu-HU" sz="2000" kern="100" dirty="0" smtClean="0"/>
              <a:t>		- ékek, pántok,</a:t>
            </a:r>
          </a:p>
          <a:p>
            <a:pPr algn="just">
              <a:buFont typeface="Arial" charset="0"/>
              <a:buNone/>
              <a:defRPr/>
            </a:pPr>
            <a:r>
              <a:rPr lang="hu-HU" sz="2000" kern="100" dirty="0" smtClean="0"/>
              <a:t>		- különböző szerkezetű zárak,</a:t>
            </a:r>
          </a:p>
          <a:p>
            <a:pPr algn="just">
              <a:buFont typeface="Arial" charset="0"/>
              <a:buNone/>
              <a:defRPr/>
            </a:pPr>
            <a:r>
              <a:rPr lang="hu-HU" sz="2000" kern="100" dirty="0" smtClean="0"/>
              <a:t>		- nyugvószerelések (felsajtolások).</a:t>
            </a:r>
            <a:endParaRPr lang="hu-HU" sz="2000" kern="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6239594"/>
          </a:xfrm>
        </p:spPr>
        <p:txBody>
          <a:bodyPr/>
          <a:lstStyle/>
          <a:p>
            <a:r>
              <a:rPr lang="hu-HU" sz="2400" dirty="0" smtClean="0"/>
              <a:t>Nem oldható szilárd kötést biztosítanak:</a:t>
            </a:r>
          </a:p>
          <a:p>
            <a:pPr>
              <a:buFont typeface="Arial" charset="0"/>
              <a:buNone/>
            </a:pPr>
            <a:r>
              <a:rPr lang="hu-HU" sz="2400" dirty="0" smtClean="0"/>
              <a:t>		</a:t>
            </a:r>
            <a:r>
              <a:rPr lang="hu-HU" sz="2000" dirty="0" smtClean="0"/>
              <a:t>- hegesztés,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	- forrasztás,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	- szegecselés,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	- hidegsajtolás, hengerlés,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	- könnyen olvadó fémmel való kiöntés,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	- zsugorkötések,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	- ragasztás.</a:t>
            </a:r>
          </a:p>
          <a:p>
            <a:r>
              <a:rPr lang="hu-HU" sz="2400" dirty="0" smtClean="0"/>
              <a:t>Mozgó kötések:</a:t>
            </a:r>
          </a:p>
          <a:p>
            <a:pPr lvl="2">
              <a:buFont typeface="Arial" charset="0"/>
              <a:buNone/>
            </a:pPr>
            <a:r>
              <a:rPr lang="hu-HU" sz="2000" dirty="0" smtClean="0"/>
              <a:t>- hengeres forgó, gömbcsukló párok,</a:t>
            </a:r>
          </a:p>
          <a:p>
            <a:pPr lvl="2">
              <a:buFont typeface="Arial" charset="0"/>
              <a:buNone/>
            </a:pPr>
            <a:r>
              <a:rPr lang="hu-HU" sz="2000" dirty="0" smtClean="0"/>
              <a:t>- csúszó párok,</a:t>
            </a:r>
          </a:p>
          <a:p>
            <a:pPr lvl="2">
              <a:buFont typeface="Arial" charset="0"/>
              <a:buNone/>
            </a:pPr>
            <a:r>
              <a:rPr lang="hu-HU" sz="2000" dirty="0" smtClean="0"/>
              <a:t>- egymáson legördülő párok,</a:t>
            </a:r>
          </a:p>
          <a:p>
            <a:pPr lvl="2">
              <a:buFont typeface="Arial" charset="0"/>
              <a:buNone/>
            </a:pPr>
            <a:r>
              <a:rPr lang="hu-HU" sz="2000" dirty="0" smtClean="0"/>
              <a:t>- csavarpárok,</a:t>
            </a:r>
          </a:p>
          <a:p>
            <a:pPr lvl="2">
              <a:buFont typeface="Arial" charset="0"/>
              <a:buNone/>
            </a:pPr>
            <a:r>
              <a:rPr lang="hu-HU" sz="2000" dirty="0" smtClean="0"/>
              <a:t>- összetett párok (fogaskerékpár kapcsolat).</a:t>
            </a:r>
            <a:endParaRPr lang="hu-HU" dirty="0" smtClean="0"/>
          </a:p>
          <a:p>
            <a:pPr>
              <a:buFont typeface="Arial" charset="0"/>
              <a:buNone/>
            </a:pPr>
            <a:r>
              <a:rPr lang="hu-HU" sz="2400" dirty="0" smtClean="0"/>
              <a:t>	Mozgó kötések többnyire oldhatók.</a:t>
            </a:r>
          </a:p>
          <a:p>
            <a:pPr>
              <a:buFont typeface="Arial" charset="0"/>
              <a:buNone/>
            </a:pPr>
            <a:r>
              <a:rPr lang="hu-HU" sz="2400" dirty="0" smtClean="0"/>
              <a:t>	Gépiparban többnyire oldható szilárd és mozgó kötések.</a:t>
            </a:r>
          </a:p>
          <a:p>
            <a:endParaRPr lang="hu-HU" sz="2400" dirty="0" smtClean="0"/>
          </a:p>
          <a:p>
            <a:pPr lvl="2">
              <a:buFont typeface="Arial" charset="0"/>
              <a:buNone/>
            </a:pPr>
            <a:endParaRPr lang="hu-HU" sz="2000" dirty="0" smtClean="0"/>
          </a:p>
          <a:p>
            <a:pPr lvl="2">
              <a:buFont typeface="Arial" charset="0"/>
              <a:buNone/>
            </a:pPr>
            <a:r>
              <a:rPr lang="hu-HU" sz="2000" dirty="0" smtClean="0"/>
              <a:t>																																				 </a:t>
            </a:r>
          </a:p>
          <a:p>
            <a:pPr>
              <a:buFont typeface="Arial" charset="0"/>
              <a:buNone/>
            </a:pPr>
            <a:r>
              <a:rPr lang="hu-HU" sz="2400" dirty="0" smtClean="0"/>
              <a:t>		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artalom helye 2"/>
          <p:cNvSpPr>
            <a:spLocks noGrp="1"/>
          </p:cNvSpPr>
          <p:nvPr>
            <p:ph idx="1"/>
          </p:nvPr>
        </p:nvSpPr>
        <p:spPr>
          <a:xfrm>
            <a:off x="457200" y="214313"/>
            <a:ext cx="8229600" cy="5911850"/>
          </a:xfrm>
        </p:spPr>
        <p:txBody>
          <a:bodyPr/>
          <a:lstStyle/>
          <a:p>
            <a:r>
              <a:rPr lang="hu-HU" sz="2400" dirty="0" smtClean="0"/>
              <a:t>OLDHATÓ KÖTÉSEK</a:t>
            </a:r>
          </a:p>
          <a:p>
            <a:pPr>
              <a:buFont typeface="Arial" charset="0"/>
              <a:buNone/>
            </a:pPr>
            <a:r>
              <a:rPr lang="hu-HU" sz="2400" dirty="0" smtClean="0"/>
              <a:t>	</a:t>
            </a:r>
            <a:r>
              <a:rPr lang="hu-HU" sz="2000" dirty="0" smtClean="0"/>
              <a:t>Legelterjedtebb a csavarkötés.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A csavarkötés kialakításának általános szempontjai:</a:t>
            </a:r>
          </a:p>
          <a:p>
            <a:pPr algn="just">
              <a:buFont typeface="Arial" charset="0"/>
              <a:buNone/>
            </a:pPr>
            <a:r>
              <a:rPr lang="hu-HU" sz="2000" dirty="0" smtClean="0"/>
              <a:t>	- könnyűfém öntvénybe menetes betétet alkalmaznak, de ennek nagy a</a:t>
            </a:r>
            <a:br>
              <a:rPr lang="hu-HU" sz="2000" dirty="0" smtClean="0"/>
            </a:br>
            <a:r>
              <a:rPr lang="hu-HU" sz="2000" dirty="0" smtClean="0"/>
              <a:t>  helyszükséglete, helyette alkalmazzák – javításoknál – a HELI-COIL</a:t>
            </a:r>
            <a:br>
              <a:rPr lang="hu-HU" sz="2000" dirty="0" smtClean="0"/>
            </a:br>
            <a:r>
              <a:rPr lang="hu-HU" sz="2000" dirty="0" smtClean="0"/>
              <a:t>  csavarmenetbetétet, melynél </a:t>
            </a:r>
            <a:r>
              <a:rPr lang="hu-HU" sz="2000" smtClean="0"/>
              <a:t>az anya- és </a:t>
            </a:r>
            <a:r>
              <a:rPr lang="hu-HU" sz="2000" dirty="0" smtClean="0"/>
              <a:t>orsómenet fokozottabban</a:t>
            </a:r>
            <a:br>
              <a:rPr lang="hu-HU" sz="2000" dirty="0" smtClean="0"/>
            </a:br>
            <a:r>
              <a:rPr lang="hu-HU" sz="2000" dirty="0" smtClean="0"/>
              <a:t>  terhelhető, anyaga </a:t>
            </a:r>
            <a:r>
              <a:rPr lang="hu-HU" sz="2000" dirty="0" err="1" smtClean="0"/>
              <a:t>Cr</a:t>
            </a:r>
            <a:r>
              <a:rPr lang="hu-HU" sz="2000" dirty="0" smtClean="0"/>
              <a:t> Ni ötvözet.</a:t>
            </a:r>
            <a:endParaRPr lang="hu-HU" sz="2400" dirty="0" smtClean="0"/>
          </a:p>
        </p:txBody>
      </p:sp>
      <p:pic>
        <p:nvPicPr>
          <p:cNvPr id="7577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2786063"/>
            <a:ext cx="2486025" cy="324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8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688" y="3500438"/>
            <a:ext cx="1571625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81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38" y="3071813"/>
            <a:ext cx="3625850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pPr algn="just">
              <a:buFont typeface="Arial" charset="0"/>
              <a:buNone/>
            </a:pPr>
            <a:r>
              <a:rPr lang="hu-HU" sz="2000" dirty="0" smtClean="0"/>
              <a:t>	- kisebb szilárdsági követelmények esetén besajtolt menet alkalmazása      </a:t>
            </a:r>
            <a:br>
              <a:rPr lang="hu-HU" sz="2000" dirty="0" smtClean="0"/>
            </a:br>
            <a:r>
              <a:rPr lang="hu-HU" sz="2000" dirty="0" smtClean="0"/>
              <a:t>    célszerű,</a:t>
            </a:r>
          </a:p>
          <a:p>
            <a:pPr>
              <a:buFont typeface="Arial" charset="0"/>
              <a:buNone/>
            </a:pPr>
            <a:endParaRPr lang="hu-HU" sz="2000" dirty="0" smtClean="0"/>
          </a:p>
          <a:p>
            <a:pPr>
              <a:buFont typeface="Arial" charset="0"/>
              <a:buNone/>
            </a:pPr>
            <a:endParaRPr lang="hu-HU" sz="2000" dirty="0" smtClean="0"/>
          </a:p>
          <a:p>
            <a:pPr>
              <a:buFont typeface="Arial" charset="0"/>
              <a:buNone/>
            </a:pPr>
            <a:endParaRPr lang="hu-HU" sz="2000" dirty="0" smtClean="0"/>
          </a:p>
          <a:p>
            <a:pPr>
              <a:buFont typeface="Arial" charset="0"/>
              <a:buNone/>
            </a:pPr>
            <a:endParaRPr lang="hu-HU" sz="2000" dirty="0" smtClean="0"/>
          </a:p>
          <a:p>
            <a:pPr>
              <a:buFont typeface="Arial" charset="0"/>
              <a:buNone/>
            </a:pPr>
            <a:endParaRPr lang="hu-HU" sz="2000" dirty="0" smtClean="0"/>
          </a:p>
          <a:p>
            <a:pPr>
              <a:buFont typeface="Arial" charset="0"/>
              <a:buNone/>
            </a:pPr>
            <a:endParaRPr lang="hu-HU" sz="2000" dirty="0" smtClean="0"/>
          </a:p>
          <a:p>
            <a:pPr>
              <a:buFont typeface="Arial" charset="0"/>
              <a:buNone/>
            </a:pPr>
            <a:r>
              <a:rPr lang="hu-HU" sz="2000" dirty="0" smtClean="0"/>
              <a:t>	- magas </a:t>
            </a:r>
            <a:r>
              <a:rPr lang="hu-HU" sz="2000" dirty="0" err="1" smtClean="0"/>
              <a:t>hőterhelés</a:t>
            </a:r>
            <a:r>
              <a:rPr lang="hu-HU" sz="2000" dirty="0" smtClean="0"/>
              <a:t> esetén laza illesztésű menetet kell alkalmazni,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- menetek berágódása megelőzhető MoS</a:t>
            </a:r>
            <a:r>
              <a:rPr lang="hu-HU" sz="2000" baseline="-25000" dirty="0" smtClean="0"/>
              <a:t>2</a:t>
            </a:r>
            <a:r>
              <a:rPr lang="hu-HU" sz="2000" dirty="0" smtClean="0"/>
              <a:t> (</a:t>
            </a:r>
            <a:r>
              <a:rPr lang="hu-HU" sz="2000" dirty="0" err="1" smtClean="0"/>
              <a:t>molybdéndiszulfid</a:t>
            </a:r>
            <a:r>
              <a:rPr lang="hu-HU" sz="2000" dirty="0" smtClean="0"/>
              <a:t>) bevonattal,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- csavarok központosítása nem menettel történik,</a:t>
            </a:r>
          </a:p>
        </p:txBody>
      </p:sp>
      <p:pic>
        <p:nvPicPr>
          <p:cNvPr id="7680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313" y="714375"/>
            <a:ext cx="4389437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0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0" y="4357688"/>
            <a:ext cx="2600325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hu-HU" smtClean="0"/>
              <a:t>	</a:t>
            </a:r>
            <a:r>
              <a:rPr lang="hu-HU" sz="2000" smtClean="0"/>
              <a:t>- zsákfuratnál légző horony alkalmazása,</a:t>
            </a:r>
          </a:p>
          <a:p>
            <a:pPr>
              <a:buFont typeface="Arial" charset="0"/>
              <a:buNone/>
            </a:pPr>
            <a:r>
              <a:rPr lang="hu-HU" sz="2000" smtClean="0"/>
              <a:t>	- szerszám helyszükségletét biztosítani kell,</a:t>
            </a:r>
          </a:p>
          <a:p>
            <a:pPr>
              <a:buFont typeface="Arial" charset="0"/>
              <a:buNone/>
            </a:pPr>
            <a:r>
              <a:rPr lang="hu-HU" sz="2000" smtClean="0"/>
              <a:t>	- meghúzási sorrend és nyomaték,</a:t>
            </a:r>
          </a:p>
          <a:p>
            <a:pPr>
              <a:buFont typeface="Arial" charset="0"/>
              <a:buNone/>
            </a:pPr>
            <a:endParaRPr lang="hu-HU" sz="2000" smtClean="0"/>
          </a:p>
          <a:p>
            <a:pPr>
              <a:buFont typeface="Arial" charset="0"/>
              <a:buNone/>
            </a:pPr>
            <a:endParaRPr lang="hu-HU" sz="2000" smtClean="0"/>
          </a:p>
          <a:p>
            <a:pPr>
              <a:buFont typeface="Arial" charset="0"/>
              <a:buNone/>
            </a:pPr>
            <a:r>
              <a:rPr lang="hu-HU" sz="2000" smtClean="0"/>
              <a:t>	- egy csavar két méretláncot nem tud </a:t>
            </a:r>
            <a:br>
              <a:rPr lang="hu-HU" sz="2000" smtClean="0"/>
            </a:br>
            <a:r>
              <a:rPr lang="hu-HU" sz="2000" smtClean="0"/>
              <a:t>  átfogni,</a:t>
            </a:r>
          </a:p>
          <a:p>
            <a:pPr>
              <a:buFont typeface="Arial" charset="0"/>
              <a:buNone/>
            </a:pPr>
            <a:endParaRPr lang="hu-HU" sz="2000" smtClean="0"/>
          </a:p>
          <a:p>
            <a:pPr>
              <a:buFont typeface="Arial" charset="0"/>
              <a:buNone/>
            </a:pPr>
            <a:endParaRPr lang="hu-HU" sz="2000" smtClean="0"/>
          </a:p>
          <a:p>
            <a:pPr>
              <a:buFont typeface="Arial" charset="0"/>
              <a:buNone/>
            </a:pPr>
            <a:r>
              <a:rPr lang="hu-HU" sz="2000" smtClean="0"/>
              <a:t>	- lehúzó csavaroknál süllyesztés alkalmazása.</a:t>
            </a:r>
          </a:p>
        </p:txBody>
      </p:sp>
      <p:pic>
        <p:nvPicPr>
          <p:cNvPr id="7782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63" y="357188"/>
            <a:ext cx="257175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2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250" y="1714500"/>
            <a:ext cx="1646238" cy="250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29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88" y="4429125"/>
            <a:ext cx="1714500" cy="163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artalom helye 2"/>
          <p:cNvSpPr>
            <a:spLocks noGrp="1"/>
          </p:cNvSpPr>
          <p:nvPr>
            <p:ph idx="1"/>
          </p:nvPr>
        </p:nvSpPr>
        <p:spPr>
          <a:xfrm>
            <a:off x="428625" y="357188"/>
            <a:ext cx="8229600" cy="6072187"/>
          </a:xfrm>
        </p:spPr>
        <p:txBody>
          <a:bodyPr/>
          <a:lstStyle/>
          <a:p>
            <a:r>
              <a:rPr lang="hu-HU" sz="2400" dirty="0" smtClean="0"/>
              <a:t>Teherviselő csavarkötések</a:t>
            </a:r>
          </a:p>
          <a:p>
            <a:pPr>
              <a:buFont typeface="Arial" charset="0"/>
              <a:buNone/>
            </a:pPr>
            <a:r>
              <a:rPr lang="hu-HU" sz="2400" dirty="0" smtClean="0"/>
              <a:t>	</a:t>
            </a:r>
            <a:r>
              <a:rPr lang="hu-HU" sz="2000" dirty="0" smtClean="0"/>
              <a:t>Teherviselő csavarkötés lehet</a:t>
            </a:r>
          </a:p>
          <a:p>
            <a:pPr>
              <a:buFont typeface="Arial" charset="0"/>
              <a:buNone/>
            </a:pPr>
            <a:r>
              <a:rPr lang="hu-HU" sz="2400" dirty="0" smtClean="0"/>
              <a:t>		</a:t>
            </a:r>
            <a:r>
              <a:rPr lang="hu-HU" sz="2000" dirty="0" smtClean="0"/>
              <a:t>- előfeszített,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	- előfeszítés nélküli.</a:t>
            </a:r>
          </a:p>
          <a:p>
            <a:pPr>
              <a:buFont typeface="Arial" charset="0"/>
              <a:buNone/>
            </a:pPr>
            <a:r>
              <a:rPr lang="hu-HU" sz="2400" dirty="0" smtClean="0"/>
              <a:t>	</a:t>
            </a:r>
            <a:r>
              <a:rPr lang="hu-HU" sz="2000" dirty="0" smtClean="0"/>
              <a:t>Gépiparban rendszerint előfeszített csavarkötést alkalmaznak.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	a.) nincs előfeszítés, megnyúlás Hooke törvény szerint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     </a:t>
            </a:r>
            <a:r>
              <a:rPr lang="hu-HU" sz="2000" dirty="0"/>
              <a:t> </a:t>
            </a:r>
            <a:r>
              <a:rPr lang="hu-HU" sz="2000" dirty="0" smtClean="0"/>
              <a:t>          </a:t>
            </a:r>
            <a:r>
              <a:rPr lang="el-GR" sz="2000" dirty="0" smtClean="0"/>
              <a:t>λ</a:t>
            </a:r>
            <a:r>
              <a:rPr lang="hu-HU" sz="2000" baseline="-25000" dirty="0" smtClean="0"/>
              <a:t>p</a:t>
            </a:r>
            <a:r>
              <a:rPr lang="hu-HU" sz="2000" dirty="0" smtClean="0"/>
              <a:t> hézag keletkezik.</a:t>
            </a:r>
          </a:p>
          <a:p>
            <a:pPr>
              <a:buFont typeface="Arial" charset="0"/>
              <a:buNone/>
            </a:pPr>
            <a:endParaRPr lang="hu-HU" sz="2000" dirty="0" smtClean="0"/>
          </a:p>
          <a:p>
            <a:pPr>
              <a:buFont typeface="Arial" charset="0"/>
              <a:buNone/>
            </a:pPr>
            <a:endParaRPr lang="hu-HU" sz="2000" dirty="0" smtClean="0"/>
          </a:p>
          <a:p>
            <a:pPr>
              <a:buFont typeface="Arial" charset="0"/>
              <a:buNone/>
            </a:pPr>
            <a:r>
              <a:rPr lang="hu-HU" sz="2000" dirty="0" smtClean="0"/>
              <a:t>  	</a:t>
            </a:r>
            <a:r>
              <a:rPr lang="hu-HU" sz="2000" smtClean="0"/>
              <a:t>	        </a:t>
            </a:r>
            <a:r>
              <a:rPr lang="el-GR" sz="2000" smtClean="0"/>
              <a:t>λ</a:t>
            </a:r>
            <a:r>
              <a:rPr lang="hu-HU" sz="2000" baseline="-25000" dirty="0" smtClean="0"/>
              <a:t>p</a:t>
            </a:r>
            <a:r>
              <a:rPr lang="hu-HU" sz="2000" dirty="0" smtClean="0"/>
              <a:t> = F l / </a:t>
            </a:r>
            <a:r>
              <a:rPr lang="hu-HU" sz="2000" dirty="0" err="1" smtClean="0"/>
              <a:t>E</a:t>
            </a:r>
            <a:r>
              <a:rPr lang="hu-HU" sz="2000" baseline="-25000" dirty="0" err="1" smtClean="0"/>
              <a:t>cs</a:t>
            </a:r>
            <a:r>
              <a:rPr lang="hu-HU" sz="2000" dirty="0" smtClean="0"/>
              <a:t> </a:t>
            </a:r>
            <a:r>
              <a:rPr lang="hu-HU" sz="2000" dirty="0" err="1" smtClean="0"/>
              <a:t>A</a:t>
            </a:r>
            <a:r>
              <a:rPr lang="hu-HU" sz="2000" baseline="-25000" dirty="0" err="1" smtClean="0"/>
              <a:t>cs</a:t>
            </a:r>
            <a:endParaRPr lang="hu-HU" sz="2000" baseline="-25000" dirty="0" smtClean="0"/>
          </a:p>
        </p:txBody>
      </p:sp>
      <p:pic>
        <p:nvPicPr>
          <p:cNvPr id="7885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3286125"/>
            <a:ext cx="3286125" cy="268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hu-HU" dirty="0" smtClean="0"/>
              <a:t>	</a:t>
            </a:r>
            <a:r>
              <a:rPr lang="hu-HU" sz="2000" dirty="0" smtClean="0"/>
              <a:t>b.) kis mértékű előfeszítés, kisebb hézag keletkezik: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			</a:t>
            </a:r>
            <a:r>
              <a:rPr lang="el-GR" sz="2000" dirty="0" smtClean="0"/>
              <a:t> λ</a:t>
            </a:r>
            <a:r>
              <a:rPr lang="hu-HU" sz="2000" baseline="-25000" dirty="0" smtClean="0"/>
              <a:t>p</a:t>
            </a:r>
            <a:r>
              <a:rPr lang="hu-HU" sz="2000" dirty="0" smtClean="0"/>
              <a:t> -  </a:t>
            </a:r>
            <a:r>
              <a:rPr lang="el-GR" sz="2000" dirty="0" smtClean="0"/>
              <a:t>δ</a:t>
            </a:r>
            <a:r>
              <a:rPr lang="hu-HU" sz="2000" baseline="-25000" dirty="0" smtClean="0"/>
              <a:t>z</a:t>
            </a:r>
          </a:p>
          <a:p>
            <a:pPr>
              <a:buFont typeface="Arial" charset="0"/>
              <a:buNone/>
            </a:pPr>
            <a:r>
              <a:rPr lang="hu-HU" sz="2400" dirty="0" smtClean="0"/>
              <a:t>				 </a:t>
            </a:r>
            <a:endParaRPr lang="hu-HU" dirty="0" smtClean="0"/>
          </a:p>
        </p:txBody>
      </p:sp>
      <p:pic>
        <p:nvPicPr>
          <p:cNvPr id="7987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88" y="2071688"/>
            <a:ext cx="3929062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hu-HU" dirty="0" smtClean="0"/>
              <a:t>	</a:t>
            </a:r>
            <a:r>
              <a:rPr lang="hu-HU" sz="2400" dirty="0" smtClean="0"/>
              <a:t>c.) </a:t>
            </a:r>
            <a:r>
              <a:rPr lang="hu-HU" sz="2000" dirty="0" smtClean="0"/>
              <a:t>megfelelő előfeszítés esetén nem keletkezik hézag.</a:t>
            </a:r>
          </a:p>
          <a:p>
            <a:pPr>
              <a:buNone/>
            </a:pPr>
            <a:r>
              <a:rPr lang="hu-HU" sz="2400" dirty="0" smtClean="0"/>
              <a:t>                </a:t>
            </a:r>
            <a:r>
              <a:rPr lang="el-GR" sz="2400" dirty="0"/>
              <a:t>λ</a:t>
            </a:r>
            <a:r>
              <a:rPr lang="hu-HU" sz="2400" baseline="-25000" dirty="0"/>
              <a:t>p</a:t>
            </a:r>
            <a:r>
              <a:rPr lang="hu-HU" sz="2400" dirty="0"/>
              <a:t> </a:t>
            </a:r>
            <a:r>
              <a:rPr lang="hu-HU" sz="2400" dirty="0" smtClean="0"/>
              <a:t>≥  </a:t>
            </a:r>
            <a:r>
              <a:rPr lang="el-GR" sz="2400" dirty="0"/>
              <a:t>δ</a:t>
            </a:r>
            <a:r>
              <a:rPr lang="hu-HU" sz="2400" baseline="-25000" dirty="0" smtClean="0"/>
              <a:t>z</a:t>
            </a:r>
            <a:endParaRPr lang="hu-HU" sz="2400" dirty="0" smtClean="0"/>
          </a:p>
          <a:p>
            <a:pPr>
              <a:buFont typeface="Arial" charset="0"/>
              <a:buNone/>
            </a:pPr>
            <a:r>
              <a:rPr lang="hu-HU" sz="2400" dirty="0" smtClean="0"/>
              <a:t>	</a:t>
            </a:r>
            <a:r>
              <a:rPr lang="hu-HU" sz="2000" dirty="0" smtClean="0"/>
              <a:t>Az a.) és b.) esetben a </a:t>
            </a:r>
            <a:r>
              <a:rPr lang="hu-HU" sz="2000" dirty="0" err="1" smtClean="0"/>
              <a:t>dinami-</a:t>
            </a:r>
            <a:endParaRPr lang="hu-HU" sz="2000" dirty="0" smtClean="0"/>
          </a:p>
          <a:p>
            <a:pPr>
              <a:buFont typeface="Arial" charset="0"/>
              <a:buNone/>
            </a:pPr>
            <a:r>
              <a:rPr lang="hu-HU" sz="2000" dirty="0" smtClean="0"/>
              <a:t>     </a:t>
            </a:r>
            <a:r>
              <a:rPr lang="hu-HU" sz="2000" dirty="0" err="1" smtClean="0"/>
              <a:t>kus</a:t>
            </a:r>
            <a:r>
              <a:rPr lang="hu-HU" sz="2000" dirty="0" smtClean="0"/>
              <a:t> igénybevételek csökkentik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     a csavar élettartamát.</a:t>
            </a:r>
          </a:p>
        </p:txBody>
      </p:sp>
      <p:pic>
        <p:nvPicPr>
          <p:cNvPr id="8089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5" y="1285875"/>
            <a:ext cx="3500438" cy="261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0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50" y="3357563"/>
            <a:ext cx="4000500" cy="288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6143625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hu-HU" sz="2400" smtClean="0"/>
              <a:t>	</a:t>
            </a:r>
            <a:r>
              <a:rPr lang="hu-HU" sz="2000" smtClean="0"/>
              <a:t>Az anya M</a:t>
            </a:r>
            <a:r>
              <a:rPr lang="hu-HU" sz="2000" baseline="-25000" smtClean="0"/>
              <a:t>f</a:t>
            </a:r>
            <a:r>
              <a:rPr lang="hu-HU" sz="2000" smtClean="0"/>
              <a:t> nyomatéka az alábbiak szerint oszlik meg:</a:t>
            </a:r>
          </a:p>
          <a:p>
            <a:pPr>
              <a:buFont typeface="Arial" charset="0"/>
              <a:buNone/>
            </a:pPr>
            <a:r>
              <a:rPr lang="hu-HU" sz="2000" smtClean="0"/>
              <a:t>			 M</a:t>
            </a:r>
            <a:r>
              <a:rPr lang="hu-HU" sz="2000" baseline="-25000" smtClean="0"/>
              <a:t>f</a:t>
            </a:r>
            <a:r>
              <a:rPr lang="hu-HU" sz="2000" smtClean="0"/>
              <a:t>  =  M</a:t>
            </a:r>
            <a:r>
              <a:rPr lang="hu-HU" sz="2000" baseline="-25000" smtClean="0"/>
              <a:t>f</a:t>
            </a:r>
            <a:r>
              <a:rPr lang="hu-HU" sz="2000" smtClean="0"/>
              <a:t> </a:t>
            </a:r>
            <a:r>
              <a:rPr lang="hu-HU" sz="2000" baseline="-25000" smtClean="0"/>
              <a:t>súr</a:t>
            </a:r>
            <a:r>
              <a:rPr lang="hu-HU" sz="2000" smtClean="0"/>
              <a:t>  +  M</a:t>
            </a:r>
            <a:r>
              <a:rPr lang="hu-HU" sz="2000" baseline="-25000" smtClean="0"/>
              <a:t>m</a:t>
            </a:r>
            <a:r>
              <a:rPr lang="hu-HU" sz="2000" smtClean="0"/>
              <a:t> </a:t>
            </a:r>
            <a:r>
              <a:rPr lang="hu-HU" sz="2000" baseline="-25000" smtClean="0"/>
              <a:t>súr</a:t>
            </a:r>
            <a:r>
              <a:rPr lang="hu-HU" sz="2000" smtClean="0"/>
              <a:t>  + M</a:t>
            </a:r>
            <a:r>
              <a:rPr lang="hu-HU" sz="2000" baseline="-25000" smtClean="0"/>
              <a:t>ny</a:t>
            </a:r>
            <a:r>
              <a:rPr lang="hu-HU" sz="2000" smtClean="0"/>
              <a:t>                                                                </a:t>
            </a:r>
          </a:p>
          <a:p>
            <a:pPr>
              <a:buFont typeface="Arial" charset="0"/>
              <a:buNone/>
            </a:pPr>
            <a:r>
              <a:rPr lang="hu-HU" sz="2000" smtClean="0"/>
              <a:t>                            M</a:t>
            </a:r>
            <a:r>
              <a:rPr lang="hu-HU" sz="2000" baseline="-25000" smtClean="0"/>
              <a:t>f</a:t>
            </a:r>
            <a:r>
              <a:rPr lang="hu-HU" sz="2000" smtClean="0"/>
              <a:t> </a:t>
            </a:r>
            <a:r>
              <a:rPr lang="hu-HU" sz="2000" baseline="-25000" smtClean="0"/>
              <a:t>súr</a:t>
            </a:r>
            <a:r>
              <a:rPr lang="hu-HU" sz="2000" smtClean="0"/>
              <a:t>  =  0,7 M</a:t>
            </a:r>
            <a:r>
              <a:rPr lang="hu-HU" sz="2000" baseline="-25000" smtClean="0"/>
              <a:t>f</a:t>
            </a:r>
            <a:r>
              <a:rPr lang="hu-HU" sz="2000" smtClean="0"/>
              <a:t>   előfordulhat!</a:t>
            </a:r>
          </a:p>
          <a:p>
            <a:pPr>
              <a:buFont typeface="Arial" charset="0"/>
              <a:buNone/>
            </a:pPr>
            <a:endParaRPr lang="hu-HU" sz="2000" smtClean="0"/>
          </a:p>
          <a:p>
            <a:pPr algn="just">
              <a:buFont typeface="Arial" charset="0"/>
              <a:buNone/>
            </a:pPr>
            <a:r>
              <a:rPr lang="hu-HU" sz="2000" smtClean="0"/>
              <a:t>	Azonos nagyságú meghúzási nyomaték esetén az előfeszítés nagysága a kenés függvénye.</a:t>
            </a:r>
          </a:p>
          <a:p>
            <a:pPr algn="just">
              <a:buFont typeface="Arial" charset="0"/>
              <a:buNone/>
            </a:pPr>
            <a:endParaRPr lang="hu-HU" sz="2400" baseline="-25000" smtClean="0"/>
          </a:p>
          <a:p>
            <a:pPr>
              <a:buFont typeface="Arial" charset="0"/>
              <a:buNone/>
            </a:pPr>
            <a:endParaRPr lang="hu-HU" sz="2400" baseline="-25000" smtClean="0"/>
          </a:p>
          <a:p>
            <a:pPr>
              <a:buFont typeface="Arial" charset="0"/>
              <a:buNone/>
            </a:pPr>
            <a:endParaRPr lang="hu-HU" sz="2400" baseline="-25000" smtClean="0"/>
          </a:p>
        </p:txBody>
      </p:sp>
      <p:pic>
        <p:nvPicPr>
          <p:cNvPr id="8192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2571750"/>
            <a:ext cx="5033963" cy="3814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472488" cy="6072188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hu-HU" dirty="0" smtClean="0"/>
              <a:t>	</a:t>
            </a:r>
            <a:r>
              <a:rPr lang="hu-HU" sz="2400" dirty="0" smtClean="0"/>
              <a:t>Az anyák szerelésének követelményei:</a:t>
            </a:r>
          </a:p>
          <a:p>
            <a:pPr>
              <a:buFont typeface="Arial" charset="0"/>
              <a:buNone/>
            </a:pPr>
            <a:r>
              <a:rPr lang="hu-HU" sz="2400" dirty="0" smtClean="0"/>
              <a:t>	-</a:t>
            </a:r>
            <a:r>
              <a:rPr lang="hu-HU" sz="2000" dirty="0" smtClean="0"/>
              <a:t> az anyát kézzel könnyel fel lehessen csavarni,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- az anya homlokfelülete merőleges legyen a menet tengelyére,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- az anya homlokfelülete alatti nyomás nagyobb területre és egyenletesen   </a:t>
            </a:r>
            <a:br>
              <a:rPr lang="hu-HU" sz="2000" dirty="0" smtClean="0"/>
            </a:br>
            <a:r>
              <a:rPr lang="hu-HU" sz="2000" dirty="0" smtClean="0"/>
              <a:t>   oszoljék el   →  alátét alkalmazása,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- az anyát fokozatosan kell előfeszíteni,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- több anya esetén meghúzási sorrend (átlós sorrend a célszerű),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- tömítési feladat megoldható.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		- homlokfelülettel,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		- kúpos menettel és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		- két alátéttel,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- nyomatékkulcs alkalmazásának problémái,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- pontos nyomaték elérése az anya </a:t>
            </a:r>
            <a:r>
              <a:rPr lang="el-GR" sz="2000" dirty="0" smtClean="0"/>
              <a:t>φ </a:t>
            </a:r>
            <a:r>
              <a:rPr lang="hu-HU" sz="2000" dirty="0" smtClean="0"/>
              <a:t>szög-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         elfordulása alapján: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	</a:t>
            </a:r>
            <a:r>
              <a:rPr lang="el-GR" sz="2000" dirty="0" smtClean="0"/>
              <a:t>φ</a:t>
            </a:r>
            <a:r>
              <a:rPr lang="hu-HU" sz="2000" dirty="0" smtClean="0"/>
              <a:t> = 360 F</a:t>
            </a:r>
            <a:r>
              <a:rPr lang="hu-HU" sz="2000" baseline="-25000" dirty="0" smtClean="0"/>
              <a:t>f</a:t>
            </a:r>
            <a:r>
              <a:rPr lang="hu-HU" sz="2000" dirty="0" smtClean="0"/>
              <a:t> l / s [ </a:t>
            </a:r>
            <a:r>
              <a:rPr lang="hu-HU" sz="2000" dirty="0"/>
              <a:t>1</a:t>
            </a:r>
            <a:r>
              <a:rPr lang="hu-HU" sz="2000" dirty="0" smtClean="0"/>
              <a:t> / </a:t>
            </a:r>
            <a:r>
              <a:rPr lang="hu-HU" sz="2000" dirty="0" err="1" smtClean="0"/>
              <a:t>E</a:t>
            </a:r>
            <a:r>
              <a:rPr lang="hu-HU" sz="2000" baseline="-25000" dirty="0" err="1" smtClean="0"/>
              <a:t>cs</a:t>
            </a:r>
            <a:r>
              <a:rPr lang="hu-HU" sz="2000" dirty="0" smtClean="0"/>
              <a:t> </a:t>
            </a:r>
            <a:r>
              <a:rPr lang="hu-HU" sz="2000" dirty="0" err="1" smtClean="0"/>
              <a:t>A</a:t>
            </a:r>
            <a:r>
              <a:rPr lang="hu-HU" sz="2000" baseline="-25000" dirty="0" err="1" smtClean="0"/>
              <a:t>cs</a:t>
            </a:r>
            <a:r>
              <a:rPr lang="hu-HU" sz="2000" dirty="0" smtClean="0"/>
              <a:t> + l / </a:t>
            </a:r>
            <a:r>
              <a:rPr lang="hu-HU" sz="2000" dirty="0" err="1" smtClean="0"/>
              <a:t>E</a:t>
            </a:r>
            <a:r>
              <a:rPr lang="hu-HU" sz="2000" baseline="-25000" dirty="0" err="1" smtClean="0"/>
              <a:t>k</a:t>
            </a:r>
            <a:r>
              <a:rPr lang="hu-HU" sz="2000" dirty="0" smtClean="0"/>
              <a:t> </a:t>
            </a:r>
            <a:r>
              <a:rPr lang="hu-HU" sz="2000" dirty="0" err="1" smtClean="0"/>
              <a:t>A</a:t>
            </a:r>
            <a:r>
              <a:rPr lang="hu-HU" sz="2000" baseline="-25000" dirty="0" err="1" smtClean="0"/>
              <a:t>k</a:t>
            </a:r>
            <a:r>
              <a:rPr lang="hu-HU" sz="2000" dirty="0" smtClean="0"/>
              <a:t> ]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	</a:t>
            </a:r>
          </a:p>
        </p:txBody>
      </p:sp>
      <p:pic>
        <p:nvPicPr>
          <p:cNvPr id="1026" name="Picture 2" descr="C:\Users\Csaba\Documents\Oktatás\Rajzok\szögrehúzás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088745"/>
            <a:ext cx="2160240" cy="3143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r>
              <a:rPr lang="hu-HU" sz="2000" smtClean="0"/>
              <a:t>A csavarkötések meghúzási sorrendjére ad útbaigazítást az ábra.</a:t>
            </a:r>
          </a:p>
        </p:txBody>
      </p:sp>
      <p:pic>
        <p:nvPicPr>
          <p:cNvPr id="8397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63" y="1000125"/>
            <a:ext cx="4714875" cy="535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artalom helye 2"/>
          <p:cNvSpPr>
            <a:spLocks noGrp="1"/>
          </p:cNvSpPr>
          <p:nvPr>
            <p:ph idx="1"/>
          </p:nvPr>
        </p:nvSpPr>
        <p:spPr>
          <a:xfrm>
            <a:off x="323528" y="214312"/>
            <a:ext cx="8363272" cy="6455047"/>
          </a:xfrm>
        </p:spPr>
        <p:txBody>
          <a:bodyPr/>
          <a:lstStyle/>
          <a:p>
            <a:r>
              <a:rPr lang="hu-HU" sz="2400" dirty="0" smtClean="0"/>
              <a:t>Nyomatékkulcs kialakítások</a:t>
            </a:r>
          </a:p>
          <a:p>
            <a:pPr>
              <a:buFont typeface="Arial" charset="0"/>
              <a:buNone/>
            </a:pPr>
            <a:r>
              <a:rPr lang="hu-HU" sz="2400" dirty="0" smtClean="0"/>
              <a:t>	</a:t>
            </a:r>
            <a:r>
              <a:rPr lang="hu-HU" sz="2000" dirty="0" smtClean="0"/>
              <a:t>Az előírt nyomaték biztosítható: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	- a készülék a beállított nyomaték értéknél kikapcsol (alsó ábra),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	- nyomatékkorlátozó kulcs (két felső ábra), a beállított nyomatéknál a</a:t>
            </a:r>
            <a:br>
              <a:rPr lang="hu-HU" sz="2000" dirty="0" smtClean="0"/>
            </a:br>
            <a:r>
              <a:rPr lang="hu-HU" sz="2000" dirty="0" smtClean="0"/>
              <a:t>            kulcs szintén kikapcsol,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	- a kulcs szögmérővel ellátott.</a:t>
            </a:r>
          </a:p>
          <a:p>
            <a:pPr>
              <a:buFont typeface="Arial" charset="0"/>
              <a:buNone/>
            </a:pPr>
            <a:endParaRPr lang="hu-HU" sz="2000" dirty="0"/>
          </a:p>
          <a:p>
            <a:pPr>
              <a:buFont typeface="Arial" charset="0"/>
              <a:buNone/>
            </a:pPr>
            <a:r>
              <a:rPr lang="hu-HU" sz="2000" dirty="0" smtClean="0"/>
              <a:t>                                                        </a:t>
            </a:r>
          </a:p>
        </p:txBody>
      </p:sp>
      <p:pic>
        <p:nvPicPr>
          <p:cNvPr id="2050" name="Picture 2" descr="C:\Users\Csaba\Documents\Oktatás\Rajzok\Nyomatékhatároló kulcsok r.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1" y="2708920"/>
            <a:ext cx="4968553" cy="4038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/>
          <a:lstStyle/>
          <a:p>
            <a:r>
              <a:rPr lang="hu-HU" sz="2000" dirty="0" smtClean="0"/>
              <a:t>A csavarkötéseknél alkalmaznak különböző előfeszítést jelző kötőelemeket is. Ezek alkalmazása az előfeszítés ellenőrzésének egyik módszere. A szükséges előfeszítés elérését az alkalmazott kötőelem alakváltozása, törése vagy egyéb jól érzékelhető elváltozása jelzi.</a:t>
            </a:r>
          </a:p>
          <a:p>
            <a:endParaRPr lang="hu-HU" sz="2000" dirty="0"/>
          </a:p>
          <a:p>
            <a:r>
              <a:rPr lang="hu-HU" sz="2000" dirty="0" smtClean="0"/>
              <a:t>Előfeszítést jelző alátétek</a:t>
            </a:r>
          </a:p>
          <a:p>
            <a:endParaRPr lang="hu-HU" sz="2000" dirty="0"/>
          </a:p>
          <a:p>
            <a:endParaRPr lang="hu-HU" sz="2000" dirty="0" smtClean="0"/>
          </a:p>
          <a:p>
            <a:endParaRPr lang="hu-HU" sz="2000" dirty="0"/>
          </a:p>
          <a:p>
            <a:endParaRPr lang="hu-HU" sz="2000" dirty="0" smtClean="0"/>
          </a:p>
          <a:p>
            <a:endParaRPr lang="hu-HU" sz="2000" dirty="0"/>
          </a:p>
          <a:p>
            <a:r>
              <a:rPr lang="hu-HU" sz="2000" dirty="0" smtClean="0"/>
              <a:t>Előfeszítést jelző csavarfej vagy anya</a:t>
            </a:r>
          </a:p>
        </p:txBody>
      </p:sp>
      <p:pic>
        <p:nvPicPr>
          <p:cNvPr id="3074" name="Picture 2" descr="C:\Users\Csaba\Documents\Oktatás\Rajzok\Elnyíródó any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581128"/>
            <a:ext cx="2534592" cy="191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Csaba\Documents\Oktatás\Rajzok\Előfeszítést jelző alátétek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981" y="1556792"/>
            <a:ext cx="2878633" cy="2497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209439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r>
              <a:rPr lang="hu-HU" sz="2800" smtClean="0"/>
              <a:t>Gyorskötések</a:t>
            </a:r>
          </a:p>
          <a:p>
            <a:pPr algn="just">
              <a:buFont typeface="Arial" charset="0"/>
              <a:buNone/>
            </a:pPr>
            <a:r>
              <a:rPr lang="hu-HU" sz="2400" smtClean="0"/>
              <a:t>	</a:t>
            </a:r>
            <a:r>
              <a:rPr lang="hu-HU" sz="2000" smtClean="0"/>
              <a:t>A szerelés termelékenysége növelhető a kötési módszerek és a kötőelemek fejlesztésével.</a:t>
            </a:r>
          </a:p>
          <a:p>
            <a:pPr algn="just">
              <a:buFont typeface="Arial" charset="0"/>
              <a:buNone/>
            </a:pPr>
            <a:endParaRPr lang="hu-HU" sz="2000" smtClean="0"/>
          </a:p>
          <a:p>
            <a:pPr algn="just">
              <a:buFont typeface="Arial" charset="0"/>
              <a:buNone/>
            </a:pPr>
            <a:r>
              <a:rPr lang="hu-HU" sz="2000" smtClean="0"/>
              <a:t>	A korszerű kötőelem kiválasztásánál az alábbi szempontokat kell megvizsgálni:</a:t>
            </a:r>
          </a:p>
          <a:p>
            <a:pPr>
              <a:buFont typeface="Arial" charset="0"/>
              <a:buNone/>
            </a:pPr>
            <a:r>
              <a:rPr lang="hu-HU" sz="2000" smtClean="0"/>
              <a:t>		- intenzív korrózió és magas hőterhelés jelentkezése,</a:t>
            </a:r>
          </a:p>
          <a:p>
            <a:pPr>
              <a:buFont typeface="Arial" charset="0"/>
              <a:buNone/>
            </a:pPr>
            <a:r>
              <a:rPr lang="hu-HU" sz="2000" smtClean="0"/>
              <a:t>		- rezgések, fárasztások fellépése,</a:t>
            </a:r>
          </a:p>
          <a:p>
            <a:pPr>
              <a:buFont typeface="Arial" charset="0"/>
              <a:buNone/>
            </a:pPr>
            <a:r>
              <a:rPr lang="hu-HU" sz="2000" smtClean="0"/>
              <a:t>		- ismételt felhasználási igény,</a:t>
            </a:r>
          </a:p>
          <a:p>
            <a:pPr>
              <a:buFont typeface="Arial" charset="0"/>
              <a:buNone/>
            </a:pPr>
            <a:r>
              <a:rPr lang="hu-HU" sz="2000" smtClean="0"/>
              <a:t>		- a kötőelem és a gyártmány árának viszonya,</a:t>
            </a:r>
          </a:p>
          <a:p>
            <a:pPr>
              <a:buFont typeface="Arial" charset="0"/>
              <a:buNone/>
            </a:pPr>
            <a:r>
              <a:rPr lang="hu-HU" sz="2000" smtClean="0"/>
              <a:t>		- a kötőelem és a gyártmány élettartamának aránya,</a:t>
            </a:r>
          </a:p>
          <a:p>
            <a:pPr>
              <a:buFont typeface="Arial" charset="0"/>
              <a:buNone/>
            </a:pPr>
            <a:r>
              <a:rPr lang="hu-HU" sz="2000" smtClean="0"/>
              <a:t>		- jellemző iparág felhasználása (pl.: villamos vezetés veszélye),</a:t>
            </a:r>
          </a:p>
          <a:p>
            <a:pPr>
              <a:buFont typeface="Arial" charset="0"/>
              <a:buNone/>
            </a:pPr>
            <a:r>
              <a:rPr lang="hu-HU" sz="2000" smtClean="0"/>
              <a:t>		- esztétikai szempontok jelentkezése.</a:t>
            </a:r>
          </a:p>
          <a:p>
            <a:pPr>
              <a:buFont typeface="Arial" charset="0"/>
              <a:buNone/>
            </a:pPr>
            <a:r>
              <a:rPr lang="hu-HU" sz="200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artalom helye 2"/>
          <p:cNvSpPr>
            <a:spLocks noGrp="1"/>
          </p:cNvSpPr>
          <p:nvPr>
            <p:ph idx="1"/>
          </p:nvPr>
        </p:nvSpPr>
        <p:spPr>
          <a:xfrm>
            <a:off x="457200" y="214313"/>
            <a:ext cx="8229600" cy="5911850"/>
          </a:xfrm>
        </p:spPr>
        <p:txBody>
          <a:bodyPr/>
          <a:lstStyle/>
          <a:p>
            <a:r>
              <a:rPr lang="hu-HU" sz="2400" dirty="0" smtClean="0"/>
              <a:t>Önmetsző csavarok</a:t>
            </a:r>
          </a:p>
          <a:p>
            <a:pPr>
              <a:buFont typeface="Arial" charset="0"/>
              <a:buNone/>
            </a:pPr>
            <a:r>
              <a:rPr lang="hu-HU" sz="2400" dirty="0" smtClean="0"/>
              <a:t>	</a:t>
            </a:r>
            <a:r>
              <a:rPr lang="hu-HU" sz="2000" dirty="0" smtClean="0"/>
              <a:t>A csavarozási művelet a szerelési idő 30 - 40 %-át is kiteheti. 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A menet elkészítése sok időt igényel. Ezért fejlesztették ki a  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			</a:t>
            </a:r>
            <a:r>
              <a:rPr lang="hu-HU" sz="2000" i="1" dirty="0" smtClean="0"/>
              <a:t>menetfúró csavart</a:t>
            </a:r>
            <a:r>
              <a:rPr lang="hu-HU" sz="2000" dirty="0" smtClean="0"/>
              <a:t>, 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főleg lágy fémek, lemezek összeszereléséhez.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Menetfúró csavar = lemezcsavar + menetes csavar.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A csavarnak lágy magrésze és kemény felülete  van 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(betétben edzett – C15 min. 0,1 mm rétegvastagság,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HRC 60 - 65).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Továbbfejlesztett változat a 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		</a:t>
            </a:r>
            <a:r>
              <a:rPr lang="hu-HU" sz="2000" i="1" dirty="0" smtClean="0"/>
              <a:t>fúró –menetfúró csavar.</a:t>
            </a:r>
          </a:p>
          <a:p>
            <a:pPr>
              <a:buFont typeface="Arial" charset="0"/>
              <a:buNone/>
            </a:pPr>
            <a:r>
              <a:rPr lang="hu-HU" sz="2000" i="1" dirty="0" smtClean="0"/>
              <a:t>	</a:t>
            </a:r>
            <a:r>
              <a:rPr lang="hu-HU" sz="2000" dirty="0" smtClean="0"/>
              <a:t>Alátét használata felesleges, többször (6 – 12) fel-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használható. </a:t>
            </a:r>
          </a:p>
          <a:p>
            <a:pPr>
              <a:buFont typeface="Arial" charset="0"/>
              <a:buNone/>
            </a:pPr>
            <a:endParaRPr lang="hu-HU" sz="2000" dirty="0" smtClean="0"/>
          </a:p>
          <a:p>
            <a:pPr>
              <a:buFont typeface="Arial" charset="0"/>
              <a:buNone/>
            </a:pPr>
            <a:r>
              <a:rPr lang="hu-HU" sz="2000" dirty="0" smtClean="0"/>
              <a:t>	</a:t>
            </a:r>
          </a:p>
        </p:txBody>
      </p:sp>
      <p:pic>
        <p:nvPicPr>
          <p:cNvPr id="8704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1214438"/>
            <a:ext cx="151447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4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3643313"/>
            <a:ext cx="1714500" cy="258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artalom helye 2"/>
          <p:cNvSpPr>
            <a:spLocks noGrp="1"/>
          </p:cNvSpPr>
          <p:nvPr>
            <p:ph idx="1"/>
          </p:nvPr>
        </p:nvSpPr>
        <p:spPr>
          <a:xfrm>
            <a:off x="457200" y="285749"/>
            <a:ext cx="8229600" cy="6285055"/>
          </a:xfrm>
        </p:spPr>
        <p:txBody>
          <a:bodyPr/>
          <a:lstStyle/>
          <a:p>
            <a:r>
              <a:rPr lang="hu-HU" sz="2000" i="1" dirty="0" smtClean="0"/>
              <a:t>Menetsajtoló</a:t>
            </a:r>
            <a:r>
              <a:rPr lang="hu-HU" sz="2000" dirty="0" smtClean="0"/>
              <a:t> és </a:t>
            </a:r>
            <a:r>
              <a:rPr lang="hu-HU" sz="2000" i="1" dirty="0" smtClean="0"/>
              <a:t>menethengerlő</a:t>
            </a:r>
            <a:r>
              <a:rPr lang="hu-HU" sz="2000" dirty="0" smtClean="0"/>
              <a:t> csavarok vékony lemezekhez is használhatók.</a:t>
            </a:r>
          </a:p>
          <a:p>
            <a:endParaRPr lang="hu-HU" sz="2000" dirty="0" smtClean="0"/>
          </a:p>
          <a:p>
            <a:pPr marL="0" indent="0">
              <a:buNone/>
            </a:pPr>
            <a:r>
              <a:rPr lang="hu-HU" sz="2000" b="1" dirty="0" smtClean="0"/>
              <a:t>Az alábbi ábra a csavarok általános működését szemlélteti. </a:t>
            </a:r>
          </a:p>
          <a:p>
            <a:pPr algn="just">
              <a:buFont typeface="Arial" charset="0"/>
              <a:buNone/>
            </a:pPr>
            <a:r>
              <a:rPr lang="hu-HU" sz="2000" dirty="0" smtClean="0"/>
              <a:t>	A </a:t>
            </a:r>
            <a:r>
              <a:rPr lang="hu-HU" sz="2000" i="1" dirty="0" smtClean="0"/>
              <a:t>hagyományos csavar </a:t>
            </a:r>
            <a:r>
              <a:rPr lang="hu-HU" sz="2000" dirty="0" smtClean="0"/>
              <a:t>három helyen fekszik fel, menetei deformálódhatnak meghúzás után. A furat túl mély a menetfúrás miatt.  </a:t>
            </a:r>
          </a:p>
          <a:p>
            <a:pPr algn="just">
              <a:buFont typeface="Arial" charset="0"/>
              <a:buNone/>
            </a:pPr>
            <a:r>
              <a:rPr lang="hu-HU" sz="2000" dirty="0" smtClean="0"/>
              <a:t>	A </a:t>
            </a:r>
            <a:r>
              <a:rPr lang="hu-HU" sz="2000" i="1" dirty="0" smtClean="0"/>
              <a:t>menetfúró csavar </a:t>
            </a:r>
            <a:r>
              <a:rPr lang="hu-HU" sz="2000" dirty="0" smtClean="0"/>
              <a:t>menetei a csavar kúpossága miatt a furathossz 33 %-a van kötésben. Forgácskihullás veszélye ismételt felhasználásnál.</a:t>
            </a:r>
          </a:p>
          <a:p>
            <a:pPr algn="just">
              <a:buFont typeface="Arial" charset="0"/>
              <a:buNone/>
            </a:pPr>
            <a:r>
              <a:rPr lang="hu-HU" sz="2000" dirty="0" smtClean="0"/>
              <a:t>	A legjobb minőségű kötést a </a:t>
            </a:r>
            <a:r>
              <a:rPr lang="hu-HU" sz="2000" i="1" dirty="0" smtClean="0"/>
              <a:t>menethengerlő</a:t>
            </a:r>
            <a:r>
              <a:rPr lang="hu-HU" sz="2000" dirty="0" smtClean="0"/>
              <a:t> csavar biztosítja, a képlékeny alakítás következtében a csavarmenetek szilárdsága fokozódik.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4005064"/>
            <a:ext cx="3654152" cy="2565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6357938"/>
          </a:xfrm>
        </p:spPr>
        <p:txBody>
          <a:bodyPr/>
          <a:lstStyle/>
          <a:p>
            <a:r>
              <a:rPr lang="hu-HU" sz="2000" smtClean="0"/>
              <a:t>A csavarfej alsó lapjára gyakran műanyag gyűrűt </a:t>
            </a:r>
          </a:p>
          <a:p>
            <a:pPr>
              <a:buFont typeface="Arial" charset="0"/>
              <a:buNone/>
            </a:pPr>
            <a:r>
              <a:rPr lang="hu-HU" sz="2000" smtClean="0"/>
              <a:t>	ragasztanak, ami kiválóan tömít légnedvesség, </a:t>
            </a:r>
          </a:p>
          <a:p>
            <a:pPr>
              <a:buFont typeface="Arial" charset="0"/>
              <a:buNone/>
            </a:pPr>
            <a:r>
              <a:rPr lang="hu-HU" sz="2000" smtClean="0"/>
              <a:t>	forró olaj  és magas nyomás esetén. Kitűnő </a:t>
            </a:r>
          </a:p>
          <a:p>
            <a:pPr>
              <a:buFont typeface="Arial" charset="0"/>
              <a:buNone/>
            </a:pPr>
            <a:r>
              <a:rPr lang="hu-HU" sz="2000" smtClean="0"/>
              <a:t>	rezgéscsillapító hatás.</a:t>
            </a:r>
          </a:p>
          <a:p>
            <a:pPr>
              <a:buFont typeface="Arial" charset="0"/>
              <a:buNone/>
            </a:pPr>
            <a:endParaRPr lang="hu-HU" sz="2000" smtClean="0"/>
          </a:p>
          <a:p>
            <a:r>
              <a:rPr lang="hu-HU" sz="2400" smtClean="0"/>
              <a:t>Egyenszilárdságú csavarok és különleges csavarkiképzések.</a:t>
            </a:r>
          </a:p>
          <a:p>
            <a:pPr>
              <a:buFont typeface="Arial" charset="0"/>
              <a:buNone/>
            </a:pPr>
            <a:r>
              <a:rPr lang="hu-HU" sz="2400" smtClean="0"/>
              <a:t>	</a:t>
            </a:r>
            <a:r>
              <a:rPr lang="hu-HU" sz="2000" smtClean="0"/>
              <a:t>A csavarkötéseknél igen fontos tényező a terhelés </a:t>
            </a:r>
          </a:p>
          <a:p>
            <a:pPr>
              <a:buFont typeface="Arial" charset="0"/>
              <a:buNone/>
            </a:pPr>
            <a:r>
              <a:rPr lang="hu-HU" sz="2000" smtClean="0"/>
              <a:t>	kedvező eloszlása a meghúzás után. Itt olyan gond </a:t>
            </a:r>
          </a:p>
          <a:p>
            <a:pPr>
              <a:buFont typeface="Arial" charset="0"/>
              <a:buNone/>
            </a:pPr>
            <a:r>
              <a:rPr lang="hu-HU" sz="2000" smtClean="0"/>
              <a:t>	jelentkezik, hogy  a csavaranya alsó néhány menete </a:t>
            </a:r>
          </a:p>
          <a:p>
            <a:pPr>
              <a:buFont typeface="Arial" charset="0"/>
              <a:buNone/>
            </a:pPr>
            <a:r>
              <a:rPr lang="hu-HU" sz="2000" smtClean="0"/>
              <a:t>	veszi fel a terhelést, a kedvezőtlen terheléseloszlás </a:t>
            </a:r>
          </a:p>
          <a:p>
            <a:pPr>
              <a:buFont typeface="Arial" charset="0"/>
              <a:buNone/>
            </a:pPr>
            <a:r>
              <a:rPr lang="hu-HU" sz="2000" smtClean="0"/>
              <a:t>	miatt. </a:t>
            </a:r>
          </a:p>
          <a:p>
            <a:pPr>
              <a:buFont typeface="Arial" charset="0"/>
              <a:buNone/>
            </a:pPr>
            <a:r>
              <a:rPr lang="hu-HU" sz="2000" smtClean="0"/>
              <a:t>	Ezen a problémán segít az egyenszilárdságú </a:t>
            </a:r>
          </a:p>
          <a:p>
            <a:pPr>
              <a:buFont typeface="Arial" charset="0"/>
              <a:buNone/>
            </a:pPr>
            <a:r>
              <a:rPr lang="hu-HU" sz="2000" smtClean="0"/>
              <a:t>	csavaranya, csavarszár alkalmazása.</a:t>
            </a:r>
          </a:p>
        </p:txBody>
      </p:sp>
      <p:pic>
        <p:nvPicPr>
          <p:cNvPr id="8909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0813" y="357188"/>
            <a:ext cx="2095500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09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88" y="5286375"/>
            <a:ext cx="1643062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093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3313" y="5286375"/>
            <a:ext cx="1643062" cy="129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094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43688" y="5286375"/>
            <a:ext cx="1285875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095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43688" y="2928938"/>
            <a:ext cx="198437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329613" cy="6072188"/>
          </a:xfrm>
        </p:spPr>
        <p:txBody>
          <a:bodyPr/>
          <a:lstStyle/>
          <a:p>
            <a:r>
              <a:rPr lang="hu-HU" sz="2400" dirty="0" smtClean="0"/>
              <a:t>Csavarmenetek biztosítása</a:t>
            </a:r>
          </a:p>
          <a:p>
            <a:pPr>
              <a:buFont typeface="Arial" charset="0"/>
              <a:buNone/>
            </a:pPr>
            <a:r>
              <a:rPr lang="hu-HU" sz="2400" dirty="0" smtClean="0"/>
              <a:t>	</a:t>
            </a:r>
            <a:r>
              <a:rPr lang="hu-HU" sz="2000" dirty="0" smtClean="0"/>
              <a:t>A biztosítás hagyományos megoldásai: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	</a:t>
            </a:r>
            <a:r>
              <a:rPr lang="hu-HU" sz="1600" dirty="0" smtClean="0"/>
              <a:t>- rugós vagy recézett alátét (a, b, c.),</a:t>
            </a:r>
            <a:endParaRPr lang="hu-HU" sz="800" dirty="0" smtClean="0"/>
          </a:p>
          <a:p>
            <a:pPr>
              <a:buNone/>
            </a:pPr>
            <a:r>
              <a:rPr lang="hu-HU" sz="1600" dirty="0" smtClean="0"/>
              <a:t>		- sasszeg (d),</a:t>
            </a:r>
          </a:p>
          <a:p>
            <a:pPr>
              <a:buFont typeface="Arial" charset="0"/>
              <a:buNone/>
            </a:pPr>
            <a:r>
              <a:rPr lang="hu-HU" sz="1600" dirty="0" smtClean="0"/>
              <a:t>		- felhajtható biztosító lemez (e),</a:t>
            </a:r>
          </a:p>
          <a:p>
            <a:pPr>
              <a:buNone/>
            </a:pPr>
            <a:r>
              <a:rPr lang="hu-HU" sz="1600" dirty="0" smtClean="0"/>
              <a:t>		- biztosítóhuzal (f).</a:t>
            </a:r>
          </a:p>
          <a:p>
            <a:pPr>
              <a:buFont typeface="Arial" charset="0"/>
              <a:buNone/>
            </a:pPr>
            <a:r>
              <a:rPr lang="hu-HU" sz="1600" dirty="0" smtClean="0"/>
              <a:t>	</a:t>
            </a:r>
          </a:p>
          <a:p>
            <a:pPr>
              <a:buFont typeface="Arial" charset="0"/>
              <a:buNone/>
            </a:pPr>
            <a:endParaRPr lang="hu-HU" sz="1600" dirty="0" smtClean="0"/>
          </a:p>
          <a:p>
            <a:pPr>
              <a:buFont typeface="Arial" charset="0"/>
              <a:buNone/>
            </a:pPr>
            <a:endParaRPr lang="hu-HU" sz="1600" dirty="0" smtClean="0"/>
          </a:p>
          <a:p>
            <a:pPr>
              <a:buFont typeface="Arial" charset="0"/>
              <a:buNone/>
            </a:pPr>
            <a:endParaRPr lang="hu-HU" sz="1600" dirty="0" smtClean="0"/>
          </a:p>
          <a:p>
            <a:pPr>
              <a:buFont typeface="Arial" charset="0"/>
              <a:buNone/>
            </a:pPr>
            <a:r>
              <a:rPr lang="hu-HU" sz="1600" dirty="0" smtClean="0"/>
              <a:t>	</a:t>
            </a:r>
            <a:r>
              <a:rPr lang="hu-HU" sz="2000" dirty="0" smtClean="0"/>
              <a:t>A hagyományos biztosítás mindegyikéhez 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plusz alkatrész szükséges.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</a:t>
            </a:r>
            <a:endParaRPr lang="hu-HU" sz="1600" dirty="0" smtClean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1484784"/>
            <a:ext cx="3257550" cy="443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r>
              <a:rPr lang="hu-HU" sz="2000" dirty="0" smtClean="0"/>
              <a:t>A korszerű csavarbiztosítások külön alkatrész nélkül valósulnak meg:</a:t>
            </a:r>
          </a:p>
          <a:p>
            <a:pPr>
              <a:buNone/>
            </a:pPr>
            <a:r>
              <a:rPr lang="hu-HU" sz="2000" dirty="0" smtClean="0"/>
              <a:t>		- speciális csavarfej kialakítás,</a:t>
            </a:r>
          </a:p>
          <a:p>
            <a:pPr>
              <a:buNone/>
            </a:pPr>
            <a:r>
              <a:rPr lang="hu-HU" sz="2000" dirty="0" smtClean="0"/>
              <a:t>		- az orsóban műanyag betét,</a:t>
            </a:r>
          </a:p>
          <a:p>
            <a:pPr>
              <a:buNone/>
            </a:pPr>
            <a:r>
              <a:rPr lang="hu-HU" sz="2000" dirty="0" smtClean="0"/>
              <a:t>		- differenciálmenet alkalmazása, stb.</a:t>
            </a:r>
          </a:p>
          <a:p>
            <a:endParaRPr lang="hu-H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276872"/>
            <a:ext cx="1370013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2276872"/>
            <a:ext cx="2208213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1916832"/>
            <a:ext cx="3051175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3933056"/>
            <a:ext cx="5269291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artalom helye 2"/>
          <p:cNvSpPr>
            <a:spLocks noGrp="1"/>
          </p:cNvSpPr>
          <p:nvPr>
            <p:ph idx="1"/>
          </p:nvPr>
        </p:nvSpPr>
        <p:spPr>
          <a:xfrm>
            <a:off x="428625" y="285750"/>
            <a:ext cx="8229600" cy="5911850"/>
          </a:xfrm>
        </p:spPr>
        <p:txBody>
          <a:bodyPr/>
          <a:lstStyle/>
          <a:p>
            <a:r>
              <a:rPr lang="hu-HU" sz="2000" smtClean="0"/>
              <a:t>A csavarmenetek biztosítása különböző csavaranya kialakításokkal is korszerűen biztosítható:</a:t>
            </a:r>
          </a:p>
          <a:p>
            <a:pPr lvl="1"/>
            <a:r>
              <a:rPr lang="hu-HU" sz="1600" smtClean="0"/>
              <a:t>kúpos toldat deformálása,</a:t>
            </a:r>
          </a:p>
          <a:p>
            <a:pPr lvl="1"/>
            <a:r>
              <a:rPr lang="hu-HU" sz="1600" smtClean="0"/>
              <a:t>műanyag betét,</a:t>
            </a:r>
          </a:p>
          <a:p>
            <a:pPr lvl="1"/>
            <a:r>
              <a:rPr lang="hu-HU" sz="1600" smtClean="0"/>
              <a:t>deformált anya,</a:t>
            </a:r>
          </a:p>
          <a:p>
            <a:pPr lvl="1"/>
            <a:r>
              <a:rPr lang="hu-HU" sz="1600" smtClean="0"/>
              <a:t>Anya és rugósalátét kombinálása egy alkatrésszé.</a:t>
            </a:r>
          </a:p>
          <a:p>
            <a:pPr lvl="1">
              <a:buFont typeface="Arial" charset="0"/>
              <a:buNone/>
            </a:pPr>
            <a:endParaRPr lang="hu-HU" sz="1600" smtClean="0"/>
          </a:p>
        </p:txBody>
      </p:sp>
      <p:pic>
        <p:nvPicPr>
          <p:cNvPr id="9113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50" y="857250"/>
            <a:ext cx="1571625" cy="212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14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" y="3357563"/>
            <a:ext cx="3214688" cy="195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141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5" y="3857625"/>
            <a:ext cx="1071563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142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00875" y="3786188"/>
            <a:ext cx="1214438" cy="113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929313"/>
          </a:xfrm>
        </p:spPr>
        <p:txBody>
          <a:bodyPr/>
          <a:lstStyle/>
          <a:p>
            <a:pPr algn="just"/>
            <a:r>
              <a:rPr lang="hu-HU" sz="2000" smtClean="0"/>
              <a:t>Vékony lemezek esetén alkalmazható gazdaságos tőcsavar, illetve menetes furat kialakítások (ellenállás hegesztés és képlékeny alakítás).</a:t>
            </a:r>
          </a:p>
        </p:txBody>
      </p:sp>
      <p:pic>
        <p:nvPicPr>
          <p:cNvPr id="9216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3" y="2143125"/>
            <a:ext cx="3500437" cy="277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6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88" y="2714625"/>
            <a:ext cx="3503612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6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7938" y="1000125"/>
            <a:ext cx="1147762" cy="167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66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86375" y="4071938"/>
            <a:ext cx="2886075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67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72125" y="5286375"/>
            <a:ext cx="2733675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r>
              <a:rPr lang="hu-HU" sz="2400" smtClean="0"/>
              <a:t>Különleges gyorskötések</a:t>
            </a:r>
          </a:p>
          <a:p>
            <a:pPr>
              <a:buFont typeface="Arial" charset="0"/>
              <a:buNone/>
            </a:pPr>
            <a:r>
              <a:rPr lang="hu-HU" sz="2000" smtClean="0"/>
              <a:t>	A csavarkötések alkalmazása jelentős költséget képvisel, ezért próbálják más kötésekkel kiváltani.</a:t>
            </a:r>
          </a:p>
          <a:p>
            <a:pPr>
              <a:buFont typeface="Arial" charset="0"/>
              <a:buNone/>
            </a:pPr>
            <a:r>
              <a:rPr lang="hu-HU" sz="2000" smtClean="0"/>
              <a:t>	Lemezanyákat tekercselt szalag formában forgalmazzák. </a:t>
            </a:r>
          </a:p>
          <a:p>
            <a:pPr>
              <a:buFont typeface="Arial" charset="0"/>
              <a:buNone/>
            </a:pPr>
            <a:endParaRPr lang="hu-HU" sz="2000" smtClean="0"/>
          </a:p>
          <a:p>
            <a:pPr>
              <a:buFont typeface="Arial" charset="0"/>
              <a:buNone/>
            </a:pPr>
            <a:endParaRPr lang="hu-HU" sz="2000" smtClean="0"/>
          </a:p>
          <a:p>
            <a:pPr>
              <a:buFont typeface="Arial" charset="0"/>
              <a:buNone/>
            </a:pPr>
            <a:endParaRPr lang="hu-HU" sz="2000" smtClean="0"/>
          </a:p>
          <a:p>
            <a:pPr>
              <a:buFont typeface="Arial" charset="0"/>
              <a:buNone/>
            </a:pPr>
            <a:endParaRPr lang="hu-HU" sz="2000" smtClean="0"/>
          </a:p>
          <a:p>
            <a:pPr>
              <a:buFont typeface="Arial" charset="0"/>
              <a:buNone/>
            </a:pPr>
            <a:endParaRPr lang="hu-HU" sz="2000" smtClean="0"/>
          </a:p>
          <a:p>
            <a:pPr>
              <a:buFont typeface="Arial" charset="0"/>
              <a:buNone/>
            </a:pPr>
            <a:endParaRPr lang="hu-HU" sz="2000" smtClean="0"/>
          </a:p>
          <a:p>
            <a:pPr>
              <a:buFont typeface="Arial" charset="0"/>
              <a:buNone/>
            </a:pPr>
            <a:endParaRPr lang="hu-HU" sz="2000" smtClean="0"/>
          </a:p>
          <a:p>
            <a:pPr>
              <a:buFont typeface="Arial" charset="0"/>
              <a:buNone/>
            </a:pPr>
            <a:r>
              <a:rPr lang="hu-HU" sz="2000" smtClean="0"/>
              <a:t>	Expanziós anya – egy oldalról történő szerelés</a:t>
            </a:r>
          </a:p>
        </p:txBody>
      </p:sp>
      <p:pic>
        <p:nvPicPr>
          <p:cNvPr id="9318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3" y="1928813"/>
            <a:ext cx="2466975" cy="236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18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3" y="2214563"/>
            <a:ext cx="371475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189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25" y="4929188"/>
            <a:ext cx="3286125" cy="135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190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9125" y="4857750"/>
            <a:ext cx="3543300" cy="138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r>
              <a:rPr lang="hu-HU" sz="2000" dirty="0" smtClean="0"/>
              <a:t>A gépjárműgyártás fejlődésével kerültek kifejlesztésre a különböző </a:t>
            </a:r>
            <a:r>
              <a:rPr lang="hu-HU" sz="2000" b="1" dirty="0" smtClean="0"/>
              <a:t>kapcsok</a:t>
            </a:r>
            <a:r>
              <a:rPr lang="hu-HU" sz="2000" dirty="0" smtClean="0"/>
              <a:t>, mint rögzítő elemek.</a:t>
            </a:r>
            <a:endParaRPr lang="hu-HU" sz="1600" dirty="0" smtClean="0"/>
          </a:p>
          <a:p>
            <a:pPr>
              <a:buFont typeface="Arial" charset="0"/>
              <a:buNone/>
            </a:pPr>
            <a:r>
              <a:rPr lang="hu-HU" sz="1600" dirty="0" smtClean="0"/>
              <a:t>	</a:t>
            </a:r>
            <a:r>
              <a:rPr lang="hu-HU" sz="2000" dirty="0" smtClean="0"/>
              <a:t>Kapcsok alkalmazásának előnyei: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	- egyetlen nyomással létrehozható a kapcsolat,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	- különböző minőségű és alakú alkatrészek esetén is alkalmazható.</a:t>
            </a:r>
          </a:p>
        </p:txBody>
      </p:sp>
      <p:pic>
        <p:nvPicPr>
          <p:cNvPr id="942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214563"/>
            <a:ext cx="6429375" cy="357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artalom helye 2"/>
          <p:cNvSpPr>
            <a:spLocks noGrp="1"/>
          </p:cNvSpPr>
          <p:nvPr>
            <p:ph idx="1"/>
          </p:nvPr>
        </p:nvSpPr>
        <p:spPr>
          <a:xfrm>
            <a:off x="428625" y="357188"/>
            <a:ext cx="8229600" cy="5840412"/>
          </a:xfrm>
        </p:spPr>
        <p:txBody>
          <a:bodyPr/>
          <a:lstStyle/>
          <a:p>
            <a:r>
              <a:rPr lang="hu-HU" sz="2000" smtClean="0"/>
              <a:t>Kábelek rögzítésére műanyag kapcsok alkalmazhatók.</a:t>
            </a:r>
          </a:p>
          <a:p>
            <a:pPr>
              <a:buFont typeface="Arial" charset="0"/>
              <a:buNone/>
            </a:pPr>
            <a:endParaRPr lang="hu-HU" sz="2000" smtClean="0"/>
          </a:p>
          <a:p>
            <a:pPr>
              <a:buFont typeface="Arial" charset="0"/>
              <a:buNone/>
            </a:pPr>
            <a:endParaRPr lang="hu-HU" sz="2000" smtClean="0"/>
          </a:p>
          <a:p>
            <a:pPr>
              <a:buFont typeface="Arial" charset="0"/>
              <a:buNone/>
            </a:pPr>
            <a:endParaRPr lang="hu-HU" sz="2000" smtClean="0"/>
          </a:p>
          <a:p>
            <a:pPr>
              <a:buFont typeface="Arial" charset="0"/>
              <a:buNone/>
            </a:pPr>
            <a:endParaRPr lang="hu-HU" sz="2000" smtClean="0"/>
          </a:p>
          <a:p>
            <a:pPr>
              <a:buFont typeface="Arial" charset="0"/>
              <a:buNone/>
            </a:pPr>
            <a:endParaRPr lang="hu-HU" sz="2000" smtClean="0"/>
          </a:p>
          <a:p>
            <a:pPr>
              <a:buFont typeface="Arial" charset="0"/>
              <a:buNone/>
            </a:pPr>
            <a:endParaRPr lang="hu-HU" sz="2000" smtClean="0"/>
          </a:p>
          <a:p>
            <a:pPr>
              <a:buFont typeface="Arial" charset="0"/>
              <a:buNone/>
            </a:pPr>
            <a:endParaRPr lang="hu-HU" sz="2000" smtClean="0"/>
          </a:p>
          <a:p>
            <a:pPr>
              <a:buFont typeface="Arial" charset="0"/>
              <a:buNone/>
            </a:pPr>
            <a:endParaRPr lang="hu-HU" sz="2000" smtClean="0"/>
          </a:p>
          <a:p>
            <a:pPr>
              <a:buFont typeface="Arial" charset="0"/>
              <a:buNone/>
            </a:pPr>
            <a:endParaRPr lang="hu-HU" sz="2000" smtClean="0"/>
          </a:p>
          <a:p>
            <a:r>
              <a:rPr lang="hu-HU" sz="2000" smtClean="0"/>
              <a:t> Hasított szegecset lehet alkalmazni kis igénybevétel esetén.</a:t>
            </a:r>
          </a:p>
          <a:p>
            <a:pPr>
              <a:buFont typeface="Arial" charset="0"/>
              <a:buNone/>
            </a:pPr>
            <a:r>
              <a:rPr lang="hu-HU" sz="2000" smtClean="0"/>
              <a:t>	</a:t>
            </a:r>
          </a:p>
          <a:p>
            <a:pPr>
              <a:buFont typeface="Arial" charset="0"/>
              <a:buNone/>
            </a:pPr>
            <a:endParaRPr lang="hu-HU" sz="2000" smtClean="0"/>
          </a:p>
        </p:txBody>
      </p:sp>
      <p:pic>
        <p:nvPicPr>
          <p:cNvPr id="9523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63" y="1071563"/>
            <a:ext cx="2352675" cy="27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3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8" y="4572000"/>
            <a:ext cx="1966912" cy="196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r>
              <a:rPr lang="hu-HU" sz="2400" dirty="0" smtClean="0"/>
              <a:t>Csapszegek</a:t>
            </a:r>
          </a:p>
          <a:p>
            <a:pPr lvl="1">
              <a:buFont typeface="Arial" charset="0"/>
              <a:buNone/>
            </a:pPr>
            <a:r>
              <a:rPr lang="hu-HU" sz="2000" dirty="0" smtClean="0"/>
              <a:t>Olyan kötéseknél alkalmazhatók, ahol nem lép fel tengelyirányú erő.</a:t>
            </a:r>
          </a:p>
          <a:p>
            <a:pPr lvl="1">
              <a:spcBef>
                <a:spcPct val="0"/>
              </a:spcBef>
              <a:buFont typeface="Arial" charset="0"/>
              <a:buNone/>
            </a:pPr>
            <a:r>
              <a:rPr lang="hu-HU" sz="2000" dirty="0" smtClean="0"/>
              <a:t>Típusai:</a:t>
            </a:r>
          </a:p>
          <a:p>
            <a:pPr lvl="1">
              <a:spcBef>
                <a:spcPct val="0"/>
              </a:spcBef>
              <a:buFont typeface="Arial" charset="0"/>
              <a:buNone/>
            </a:pPr>
            <a:r>
              <a:rPr lang="hu-HU" sz="2000" dirty="0" smtClean="0"/>
              <a:t>	</a:t>
            </a:r>
            <a:r>
              <a:rPr lang="hu-HU" sz="1600" dirty="0" smtClean="0"/>
              <a:t>- sima felületű csapszegek:</a:t>
            </a:r>
          </a:p>
          <a:p>
            <a:pPr lvl="1">
              <a:spcBef>
                <a:spcPct val="0"/>
              </a:spcBef>
              <a:buFont typeface="Arial" charset="0"/>
              <a:buNone/>
            </a:pPr>
            <a:r>
              <a:rPr lang="hu-HU" sz="1600" dirty="0" smtClean="0"/>
              <a:t>			- hengeres,</a:t>
            </a:r>
          </a:p>
          <a:p>
            <a:pPr lvl="1">
              <a:spcBef>
                <a:spcPct val="0"/>
              </a:spcBef>
              <a:buFont typeface="Arial" charset="0"/>
              <a:buNone/>
            </a:pPr>
            <a:r>
              <a:rPr lang="hu-HU" sz="1600" dirty="0" smtClean="0"/>
              <a:t>			- kúpos,</a:t>
            </a:r>
          </a:p>
          <a:p>
            <a:pPr lvl="1">
              <a:spcBef>
                <a:spcPct val="0"/>
              </a:spcBef>
              <a:buFont typeface="Arial" charset="0"/>
              <a:buNone/>
            </a:pPr>
            <a:r>
              <a:rPr lang="hu-HU" sz="1600" dirty="0" smtClean="0"/>
              <a:t>	- sugár irányban rugózó csapszegek:</a:t>
            </a:r>
          </a:p>
          <a:p>
            <a:pPr lvl="1">
              <a:spcBef>
                <a:spcPct val="0"/>
              </a:spcBef>
              <a:buFont typeface="Arial" charset="0"/>
              <a:buNone/>
            </a:pPr>
            <a:r>
              <a:rPr lang="hu-HU" sz="1600" dirty="0" smtClean="0"/>
              <a:t>			- hasított,</a:t>
            </a:r>
          </a:p>
          <a:p>
            <a:pPr lvl="1">
              <a:spcBef>
                <a:spcPct val="0"/>
              </a:spcBef>
              <a:buFont typeface="Arial" charset="0"/>
              <a:buNone/>
            </a:pPr>
            <a:r>
              <a:rPr lang="hu-HU" sz="1600" smtClean="0"/>
              <a:t>			- csavart keresztmetszetű.</a:t>
            </a:r>
          </a:p>
        </p:txBody>
      </p:sp>
      <p:pic>
        <p:nvPicPr>
          <p:cNvPr id="9625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813" y="3143250"/>
            <a:ext cx="5789612" cy="335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r>
              <a:rPr lang="hu-HU" sz="2400" smtClean="0"/>
              <a:t>Lemezkötések</a:t>
            </a:r>
          </a:p>
          <a:p>
            <a:pPr>
              <a:buFont typeface="Arial" charset="0"/>
              <a:buNone/>
            </a:pPr>
            <a:r>
              <a:rPr lang="hu-HU" sz="2400" smtClean="0"/>
              <a:t>	</a:t>
            </a:r>
            <a:r>
              <a:rPr lang="hu-HU" sz="2000" smtClean="0"/>
              <a:t>Korckötést két közel egyenlő vastagságú lemeznél lehet alkalmazni, ami szilárd kötést biztosít.</a:t>
            </a:r>
          </a:p>
          <a:p>
            <a:pPr>
              <a:buFont typeface="Arial" charset="0"/>
              <a:buNone/>
            </a:pPr>
            <a:endParaRPr lang="hu-HU" sz="2000" smtClean="0"/>
          </a:p>
          <a:p>
            <a:pPr>
              <a:buFont typeface="Arial" charset="0"/>
              <a:buNone/>
            </a:pPr>
            <a:endParaRPr lang="hu-HU" sz="2000" smtClean="0"/>
          </a:p>
          <a:p>
            <a:pPr>
              <a:buFont typeface="Arial" charset="0"/>
              <a:buNone/>
            </a:pPr>
            <a:endParaRPr lang="hu-HU" sz="2000" smtClean="0"/>
          </a:p>
          <a:p>
            <a:pPr>
              <a:buFont typeface="Arial" charset="0"/>
              <a:buNone/>
            </a:pPr>
            <a:endParaRPr lang="hu-HU" sz="2000" smtClean="0"/>
          </a:p>
          <a:p>
            <a:pPr>
              <a:buFont typeface="Arial" charset="0"/>
              <a:buNone/>
            </a:pPr>
            <a:endParaRPr lang="hu-HU" sz="2000" smtClean="0"/>
          </a:p>
          <a:p>
            <a:pPr>
              <a:buFont typeface="Arial" charset="0"/>
              <a:buNone/>
            </a:pPr>
            <a:endParaRPr lang="hu-HU" sz="2000" smtClean="0"/>
          </a:p>
          <a:p>
            <a:pPr>
              <a:buFont typeface="Arial" charset="0"/>
              <a:buNone/>
            </a:pPr>
            <a:endParaRPr lang="hu-HU" sz="2000" smtClean="0"/>
          </a:p>
          <a:p>
            <a:pPr>
              <a:buFont typeface="Arial" charset="0"/>
              <a:buNone/>
            </a:pPr>
            <a:endParaRPr lang="hu-HU" sz="2000" smtClean="0"/>
          </a:p>
          <a:p>
            <a:pPr>
              <a:buFont typeface="Arial" charset="0"/>
              <a:buNone/>
            </a:pPr>
            <a:endParaRPr lang="hu-HU" sz="2000" smtClean="0"/>
          </a:p>
          <a:p>
            <a:pPr>
              <a:buFont typeface="Arial" charset="0"/>
              <a:buNone/>
            </a:pPr>
            <a:endParaRPr lang="hu-HU" sz="2000" smtClean="0"/>
          </a:p>
          <a:p>
            <a:pPr>
              <a:buFont typeface="Arial" charset="0"/>
              <a:buNone/>
            </a:pPr>
            <a:endParaRPr lang="hu-HU" sz="2000" smtClean="0"/>
          </a:p>
          <a:p>
            <a:pPr>
              <a:buFont typeface="Arial" charset="0"/>
              <a:buNone/>
            </a:pPr>
            <a:r>
              <a:rPr lang="hu-HU" sz="2000" smtClean="0"/>
              <a:t>	Használatos módszer a hornyolás, amit sajtológéppel végeznek.</a:t>
            </a:r>
          </a:p>
        </p:txBody>
      </p:sp>
      <p:pic>
        <p:nvPicPr>
          <p:cNvPr id="9728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75" y="1571625"/>
            <a:ext cx="4400550" cy="361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401050" cy="6397488"/>
          </a:xfrm>
        </p:spPr>
        <p:txBody>
          <a:bodyPr/>
          <a:lstStyle/>
          <a:p>
            <a:r>
              <a:rPr lang="hu-HU" sz="2800" dirty="0" smtClean="0"/>
              <a:t>Tengely- és agykötések</a:t>
            </a:r>
          </a:p>
          <a:p>
            <a:pPr algn="just">
              <a:buFont typeface="Arial" charset="0"/>
              <a:buNone/>
            </a:pPr>
            <a:r>
              <a:rPr lang="hu-HU" sz="2800" dirty="0" smtClean="0"/>
              <a:t>	</a:t>
            </a:r>
            <a:r>
              <a:rPr lang="hu-HU" sz="2000" dirty="0" smtClean="0"/>
              <a:t>Forgatónyomaték átvitelére alkalmazzák a  bordázott tengelyeket, </a:t>
            </a:r>
            <a:r>
              <a:rPr lang="hu-HU" sz="2000" dirty="0" err="1" smtClean="0"/>
              <a:t>-agyakat</a:t>
            </a:r>
            <a:r>
              <a:rPr lang="hu-HU" sz="2000" dirty="0" smtClean="0"/>
              <a:t>, ékkötéseket, reteszeket, kúp-, csap-, </a:t>
            </a:r>
            <a:r>
              <a:rPr lang="hu-HU" sz="2000" dirty="0" err="1" smtClean="0"/>
              <a:t>evolvens-</a:t>
            </a:r>
            <a:r>
              <a:rPr lang="hu-HU" sz="2000" dirty="0" smtClean="0"/>
              <a:t> és poligon kötéseket de ezek nagyon munkaigényes megoldások. </a:t>
            </a:r>
          </a:p>
          <a:p>
            <a:pPr algn="just">
              <a:buFont typeface="Arial" charset="0"/>
              <a:buNone/>
            </a:pPr>
            <a:r>
              <a:rPr lang="hu-HU" sz="2000" dirty="0" smtClean="0"/>
              <a:t>	</a:t>
            </a:r>
            <a:endParaRPr lang="hu-HU" sz="2800" dirty="0" smtClean="0"/>
          </a:p>
        </p:txBody>
      </p:sp>
      <p:pic>
        <p:nvPicPr>
          <p:cNvPr id="2" name="Picture 2" descr="C:\Users\Csaba\Documents\Oktatás\Rajzok\ék kötések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181136"/>
            <a:ext cx="2736304" cy="2954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Csaba\Documents\Oktatás\Rajzok\Reteszkötések0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032589"/>
            <a:ext cx="2880320" cy="2369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Csaba\Documents\Oktatás\Rajzok\Kúpkötés00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796" y="3767056"/>
            <a:ext cx="1226434" cy="1368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Csaba\Documents\Oktatás\Rajzok\Bordástengely000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8859" y="2276872"/>
            <a:ext cx="2464308" cy="1211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Csaba\Documents\Oktatás\Rajzok\Evolvens fogazatú kötés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2722" y="5135873"/>
            <a:ext cx="2130552" cy="1120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Csaba\Documents\Oktatás\Rajzok\Poligon kötés000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412992"/>
            <a:ext cx="1656184" cy="2174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Csaba\Documents\Oktatás\Rajzok\Csapkötés000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603" y="5373216"/>
            <a:ext cx="2304256" cy="1042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188640"/>
            <a:ext cx="8229600" cy="6480720"/>
          </a:xfrm>
        </p:spPr>
        <p:txBody>
          <a:bodyPr/>
          <a:lstStyle/>
          <a:p>
            <a:pPr algn="just">
              <a:buNone/>
            </a:pPr>
            <a:r>
              <a:rPr lang="hu-HU" sz="2000" dirty="0"/>
              <a:t>Korszerű megoldás a </a:t>
            </a:r>
            <a:r>
              <a:rPr lang="hu-HU" sz="2000" i="1" dirty="0"/>
              <a:t>hézagkiegyenlítő gyűrű </a:t>
            </a:r>
            <a:r>
              <a:rPr lang="hu-HU" sz="2000" dirty="0"/>
              <a:t>alkalmazása. Ez az elem súrlódás útján nagy nyomatékok átvitelére alkalmas. Hullámosított rozsdamentes rugóacélból gyártják. Nyitott gyűrű! </a:t>
            </a:r>
          </a:p>
        </p:txBody>
      </p:sp>
      <p:pic>
        <p:nvPicPr>
          <p:cNvPr id="4" name="Picture 2" descr="C:\Users\Csaba\Documents\Oktatás\Rajzok\Hézagkiegyenlítő gyűrű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412776"/>
            <a:ext cx="5760640" cy="50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284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artalom helye 2"/>
          <p:cNvSpPr>
            <a:spLocks noGrp="1"/>
          </p:cNvSpPr>
          <p:nvPr>
            <p:ph idx="1"/>
          </p:nvPr>
        </p:nvSpPr>
        <p:spPr>
          <a:xfrm>
            <a:off x="500063" y="285750"/>
            <a:ext cx="8229600" cy="5911850"/>
          </a:xfrm>
        </p:spPr>
        <p:txBody>
          <a:bodyPr/>
          <a:lstStyle/>
          <a:p>
            <a:r>
              <a:rPr lang="hu-HU" sz="2000" smtClean="0"/>
              <a:t>Hézagkiegyenlítő gyűrű alkalmazási példák</a:t>
            </a:r>
          </a:p>
        </p:txBody>
      </p:sp>
      <p:pic>
        <p:nvPicPr>
          <p:cNvPr id="9933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3" y="928688"/>
            <a:ext cx="5259387" cy="167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33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5" y="2928938"/>
            <a:ext cx="4891088" cy="323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333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50" y="1928813"/>
            <a:ext cx="1357313" cy="144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334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750" y="4429125"/>
            <a:ext cx="1571625" cy="131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6455618"/>
          </a:xfrm>
        </p:spPr>
        <p:txBody>
          <a:bodyPr/>
          <a:lstStyle/>
          <a:p>
            <a:r>
              <a:rPr lang="hu-HU" dirty="0" smtClean="0"/>
              <a:t>NEM OLDHATÓ KÖTÉSEK</a:t>
            </a:r>
          </a:p>
          <a:p>
            <a:pPr>
              <a:buFont typeface="Arial" charset="0"/>
              <a:buNone/>
            </a:pPr>
            <a:r>
              <a:rPr lang="hu-HU" sz="2400" dirty="0" smtClean="0"/>
              <a:t>	</a:t>
            </a:r>
            <a:r>
              <a:rPr lang="hu-HU" sz="2000" dirty="0" smtClean="0"/>
              <a:t>A hegesztés  és forrasztás másik tantárgy keretében kerül oktatásra.</a:t>
            </a:r>
          </a:p>
          <a:p>
            <a:r>
              <a:rPr lang="hu-HU" sz="2800" dirty="0" smtClean="0"/>
              <a:t>RAGASZTÁS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A ragasztott kötés keresztmetszete az alábbi ábrán látható:</a:t>
            </a:r>
          </a:p>
          <a:p>
            <a:pPr algn="ctr">
              <a:buFont typeface="Arial" charset="0"/>
              <a:buNone/>
            </a:pPr>
            <a:endParaRPr lang="hu-HU" sz="2000" dirty="0"/>
          </a:p>
          <a:p>
            <a:pPr algn="ctr">
              <a:buFont typeface="Arial" charset="0"/>
              <a:buNone/>
            </a:pPr>
            <a:endParaRPr lang="hu-HU" sz="2000" dirty="0" smtClean="0"/>
          </a:p>
          <a:p>
            <a:pPr>
              <a:buFont typeface="Arial" charset="0"/>
              <a:buNone/>
            </a:pPr>
            <a:endParaRPr lang="hu-HU" sz="2000" dirty="0"/>
          </a:p>
          <a:p>
            <a:pPr>
              <a:buFont typeface="Arial" charset="0"/>
              <a:buNone/>
            </a:pPr>
            <a:endParaRPr lang="hu-HU" sz="2000" dirty="0" smtClean="0"/>
          </a:p>
          <a:p>
            <a:pPr>
              <a:buFont typeface="Arial" charset="0"/>
              <a:buNone/>
            </a:pPr>
            <a:endParaRPr lang="hu-HU" sz="2000" dirty="0" smtClean="0"/>
          </a:p>
          <a:p>
            <a:pPr>
              <a:buFont typeface="Arial" charset="0"/>
              <a:buNone/>
            </a:pPr>
            <a:endParaRPr lang="hu-HU" sz="2000" dirty="0"/>
          </a:p>
          <a:p>
            <a:pPr>
              <a:buFont typeface="Arial" charset="0"/>
              <a:buNone/>
            </a:pPr>
            <a:endParaRPr lang="hu-HU" sz="2000" dirty="0"/>
          </a:p>
          <a:p>
            <a:pPr algn="just">
              <a:buFont typeface="Arial" charset="0"/>
              <a:buNone/>
            </a:pPr>
            <a:r>
              <a:rPr lang="hu-HU" sz="2000" dirty="0" smtClean="0"/>
              <a:t>      Jól választott ragasztó és felületkezelés esetén az adhéziós erők nagyobbak, mint a kohéziós erők. Ilyen esetben a törés mindig a kohéziós rétegben következik be.</a:t>
            </a:r>
          </a:p>
          <a:p>
            <a:pPr>
              <a:buFont typeface="Arial" charset="0"/>
              <a:buNone/>
            </a:pPr>
            <a:r>
              <a:rPr lang="hu-HU" sz="2000" dirty="0"/>
              <a:t> </a:t>
            </a:r>
            <a:r>
              <a:rPr lang="hu-HU" sz="2000" dirty="0" smtClean="0"/>
              <a:t>     A </a:t>
            </a:r>
            <a:r>
              <a:rPr lang="hu-HU" sz="2000" dirty="0" err="1" smtClean="0"/>
              <a:t>ragasztástechnikában</a:t>
            </a:r>
            <a:r>
              <a:rPr lang="hu-HU" sz="2000" dirty="0" smtClean="0"/>
              <a:t> megkülönböztethető:</a:t>
            </a:r>
          </a:p>
          <a:p>
            <a:pPr>
              <a:buFont typeface="Arial" charset="0"/>
              <a:buNone/>
            </a:pPr>
            <a:r>
              <a:rPr lang="hu-HU" sz="2000" dirty="0"/>
              <a:t>	</a:t>
            </a:r>
            <a:r>
              <a:rPr lang="hu-HU" sz="2000" dirty="0" smtClean="0"/>
              <a:t>	- mechanikai adhézió és</a:t>
            </a:r>
          </a:p>
          <a:p>
            <a:pPr>
              <a:buFont typeface="Arial" charset="0"/>
              <a:buNone/>
            </a:pPr>
            <a:r>
              <a:rPr lang="hu-HU" sz="2000" dirty="0"/>
              <a:t>	</a:t>
            </a:r>
            <a:r>
              <a:rPr lang="hu-HU" sz="2000" dirty="0" smtClean="0"/>
              <a:t>	- fajlagos (specifikus) adhézió.</a:t>
            </a:r>
          </a:p>
        </p:txBody>
      </p:sp>
      <p:pic>
        <p:nvPicPr>
          <p:cNvPr id="4" name="Kép 3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2204864"/>
            <a:ext cx="2592288" cy="24482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/>
          <a:lstStyle/>
          <a:p>
            <a:pPr algn="just"/>
            <a:r>
              <a:rPr lang="hu-HU" sz="2000" dirty="0" smtClean="0"/>
              <a:t>A mechanikai adhézió a felületi durvaságokban elhelyezkedő ragasztó ellenállásából ered. Ezért a felületi érdesség alakja és nagysága nem közömbös. A legkedvezőbb a kötésszilárdság 12 – 25 </a:t>
            </a:r>
            <a:r>
              <a:rPr lang="el-GR" sz="2000" dirty="0"/>
              <a:t>μ</a:t>
            </a:r>
            <a:r>
              <a:rPr lang="hu-HU" sz="2000" dirty="0"/>
              <a:t>m </a:t>
            </a:r>
            <a:r>
              <a:rPr lang="hu-HU" sz="2000" dirty="0" smtClean="0"/>
              <a:t>közötti átlagos felületi érdesség között.</a:t>
            </a:r>
          </a:p>
          <a:p>
            <a:pPr algn="just"/>
            <a:r>
              <a:rPr lang="hu-HU" sz="2000" dirty="0" smtClean="0"/>
              <a:t>A fajlagos (specifikus) adhézió létrejötte független a felületi érdesség nagyságától. Itt az anyagfajták – ezen belül a felületen elhelyezkedő molekulák – tulajdonságai játszanak döntő szerepet. </a:t>
            </a:r>
            <a:endParaRPr lang="hu-HU" sz="2000" dirty="0"/>
          </a:p>
          <a:p>
            <a:pPr algn="just"/>
            <a:r>
              <a:rPr lang="hu-HU" sz="2000" dirty="0" smtClean="0"/>
              <a:t>A gépipar szempontjából a legnagyobb területen a műanyagalapú ragasztókat (epoxigyanták, poliészterek, poliuretánok, </a:t>
            </a:r>
            <a:r>
              <a:rPr lang="hu-HU" sz="2000" dirty="0" err="1" smtClean="0"/>
              <a:t>ciánakrilátok</a:t>
            </a:r>
            <a:r>
              <a:rPr lang="hu-HU" sz="2000" dirty="0" smtClean="0"/>
              <a:t>, </a:t>
            </a:r>
            <a:r>
              <a:rPr lang="hu-HU" sz="2000" dirty="0" err="1" smtClean="0"/>
              <a:t>poliszulfid</a:t>
            </a:r>
            <a:r>
              <a:rPr lang="hu-HU" sz="2000" dirty="0" smtClean="0"/>
              <a:t> </a:t>
            </a:r>
            <a:r>
              <a:rPr lang="hu-HU" sz="2000" dirty="0"/>
              <a:t>polimerek, stb.)</a:t>
            </a:r>
            <a:r>
              <a:rPr lang="hu-HU" sz="2000" dirty="0" smtClean="0"/>
              <a:t> használják.</a:t>
            </a:r>
          </a:p>
          <a:p>
            <a:pPr marL="0" indent="0" algn="just">
              <a:buNone/>
            </a:pP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325025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336704"/>
          </a:xfrm>
        </p:spPr>
        <p:txBody>
          <a:bodyPr/>
          <a:lstStyle/>
          <a:p>
            <a:r>
              <a:rPr lang="hu-HU" sz="2400" dirty="0" smtClean="0"/>
              <a:t>A ragasztott kötések tervezésének szempontjai</a:t>
            </a:r>
          </a:p>
          <a:p>
            <a:r>
              <a:rPr lang="hu-HU" sz="1600" dirty="0" smtClean="0"/>
              <a:t>A</a:t>
            </a:r>
            <a:r>
              <a:rPr lang="hu-HU" sz="2400" dirty="0" smtClean="0"/>
              <a:t> ragasztás előnyei:</a:t>
            </a:r>
          </a:p>
          <a:p>
            <a:pPr lvl="1"/>
            <a:r>
              <a:rPr lang="hu-HU" sz="2000" dirty="0" smtClean="0"/>
              <a:t>Feszültségmentes kötés, </a:t>
            </a:r>
          </a:p>
          <a:p>
            <a:pPr lvl="1"/>
            <a:r>
              <a:rPr lang="hu-HU" sz="2000" dirty="0" smtClean="0"/>
              <a:t>Különféle anyagok  köthetők egymással,</a:t>
            </a:r>
          </a:p>
          <a:p>
            <a:pPr lvl="1"/>
            <a:r>
              <a:rPr lang="hu-HU" sz="2000" dirty="0" smtClean="0"/>
              <a:t>A ragasztóréteg rezgéscsillapító,</a:t>
            </a:r>
          </a:p>
          <a:p>
            <a:pPr lvl="1"/>
            <a:r>
              <a:rPr lang="hu-HU" sz="2000" dirty="0" smtClean="0"/>
              <a:t>Nagy potenciálkülönbségű fémek kötése esetén megakadályozza az érintkezési korróziót,</a:t>
            </a:r>
          </a:p>
          <a:p>
            <a:pPr lvl="1"/>
            <a:r>
              <a:rPr lang="hu-HU" sz="2000" dirty="0" smtClean="0"/>
              <a:t>Nem szükséges szigorú tűréselőírás és finom felület,</a:t>
            </a:r>
          </a:p>
          <a:p>
            <a:pPr lvl="1"/>
            <a:r>
              <a:rPr lang="hu-HU" sz="2000" dirty="0" smtClean="0"/>
              <a:t>A kötés jól tömít még nagyobb nyomás esetén  is,</a:t>
            </a:r>
          </a:p>
          <a:p>
            <a:pPr lvl="1"/>
            <a:r>
              <a:rPr lang="hu-HU" sz="2000" dirty="0" smtClean="0"/>
              <a:t>A kötendő alkatrészeket nem kell gyengíteni furattal vagy horonnyal,</a:t>
            </a:r>
          </a:p>
          <a:p>
            <a:pPr lvl="1"/>
            <a:r>
              <a:rPr lang="hu-HU" sz="2000" dirty="0" smtClean="0"/>
              <a:t>A kötések szobahőmérsékleten (vagy legfeljebb 200 </a:t>
            </a:r>
            <a:r>
              <a:rPr lang="hu-HU" sz="2000" baseline="30000" dirty="0" err="1" smtClean="0"/>
              <a:t>O</a:t>
            </a:r>
            <a:r>
              <a:rPr lang="hu-HU" sz="2000" dirty="0" err="1" smtClean="0"/>
              <a:t>C-on</a:t>
            </a:r>
            <a:r>
              <a:rPr lang="hu-HU" sz="2000" dirty="0" smtClean="0"/>
              <a:t>) létrehozhatók,</a:t>
            </a:r>
          </a:p>
          <a:p>
            <a:pPr lvl="1"/>
            <a:r>
              <a:rPr lang="hu-HU" sz="2000" dirty="0" smtClean="0"/>
              <a:t>A ragasztóréteg könnyű,</a:t>
            </a:r>
          </a:p>
          <a:p>
            <a:pPr lvl="1"/>
            <a:r>
              <a:rPr lang="hu-HU" sz="2000" dirty="0" smtClean="0"/>
              <a:t>Tetszés szerinti nagyságú felület köthető,</a:t>
            </a:r>
          </a:p>
          <a:p>
            <a:pPr lvl="1"/>
            <a:r>
              <a:rPr lang="hu-HU" sz="2000" dirty="0" smtClean="0"/>
              <a:t>Nagyon vékony anyagok is köthetőek,</a:t>
            </a:r>
          </a:p>
          <a:p>
            <a:pPr lvl="1"/>
            <a:r>
              <a:rPr lang="hu-HU" sz="2000" dirty="0" smtClean="0"/>
              <a:t>Nem igényel költséges beruházást,</a:t>
            </a:r>
          </a:p>
          <a:p>
            <a:pPr lvl="1"/>
            <a:r>
              <a:rPr lang="hu-HU" sz="2000" dirty="0" smtClean="0"/>
              <a:t>Az eljáráshoz betanított munkaerő is megfelel.</a:t>
            </a:r>
          </a:p>
          <a:p>
            <a:pPr lvl="1"/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340147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188640"/>
            <a:ext cx="8229600" cy="6336704"/>
          </a:xfrm>
        </p:spPr>
        <p:txBody>
          <a:bodyPr/>
          <a:lstStyle/>
          <a:p>
            <a:r>
              <a:rPr lang="hu-HU" sz="2400" dirty="0" smtClean="0"/>
              <a:t>A ragasztás hátrányai:</a:t>
            </a:r>
          </a:p>
          <a:p>
            <a:pPr lvl="1"/>
            <a:r>
              <a:rPr lang="hu-HU" sz="2000" dirty="0" smtClean="0"/>
              <a:t>A kötendő felületek kezelése olykor költséges,</a:t>
            </a:r>
          </a:p>
          <a:p>
            <a:pPr lvl="1"/>
            <a:r>
              <a:rPr lang="hu-HU" sz="2000" dirty="0" smtClean="0"/>
              <a:t>A kötés (keményedés) időtartama az átfutási időt túlságosan megnövelheti,</a:t>
            </a:r>
          </a:p>
          <a:p>
            <a:pPr lvl="1" algn="just"/>
            <a:r>
              <a:rPr lang="hu-HU" sz="2000" dirty="0" smtClean="0"/>
              <a:t>A ragasztott kötések lefejtő-igénybevétellel szembeni ellenállása igen kicsi,</a:t>
            </a:r>
          </a:p>
          <a:p>
            <a:pPr lvl="1" algn="just"/>
            <a:r>
              <a:rPr lang="hu-HU" sz="2000" dirty="0" smtClean="0"/>
              <a:t>Magasabb hőmérsékleten a legtöbb szerkezeti ragasztó szilárdsága csökken,</a:t>
            </a:r>
          </a:p>
          <a:p>
            <a:pPr lvl="1" algn="just"/>
            <a:r>
              <a:rPr lang="hu-HU" sz="2000" dirty="0" smtClean="0"/>
              <a:t>Egyes esetekben a nyomás, melegítés fokozására költséges befogókészülék szükséges,</a:t>
            </a:r>
          </a:p>
          <a:p>
            <a:pPr lvl="1" algn="just"/>
            <a:r>
              <a:rPr lang="hu-HU" sz="2000" dirty="0" smtClean="0"/>
              <a:t>Egyes ragasztók ütésre érzékenyek,</a:t>
            </a:r>
          </a:p>
          <a:p>
            <a:pPr lvl="1" algn="just"/>
            <a:r>
              <a:rPr lang="hu-HU" sz="2000" dirty="0" smtClean="0"/>
              <a:t>Tartós statikus terhelés esetén egyes ragasztók hidegfolyásra hajlamosak,</a:t>
            </a:r>
          </a:p>
          <a:p>
            <a:pPr lvl="1" algn="just"/>
            <a:r>
              <a:rPr lang="hu-HU" sz="2000" dirty="0" smtClean="0"/>
              <a:t>A kötés megfelelőségének </a:t>
            </a:r>
            <a:r>
              <a:rPr lang="hu-HU" sz="2000" dirty="0" err="1" smtClean="0"/>
              <a:t>roncsolásmentes</a:t>
            </a:r>
            <a:r>
              <a:rPr lang="hu-HU" sz="2000" dirty="0" smtClean="0"/>
              <a:t> vizsgálata </a:t>
            </a:r>
            <a:r>
              <a:rPr lang="hu-HU" sz="2000" dirty="0"/>
              <a:t>gyakran nehézségekbe </a:t>
            </a:r>
            <a:r>
              <a:rPr lang="hu-HU" sz="2000" dirty="0" smtClean="0"/>
              <a:t>ütközik.</a:t>
            </a:r>
          </a:p>
          <a:p>
            <a:pPr lvl="1" algn="just"/>
            <a:endParaRPr lang="hu-HU" sz="2000" dirty="0" smtClean="0"/>
          </a:p>
          <a:p>
            <a:pPr marL="457200" lvl="1" indent="0" algn="just">
              <a:buNone/>
            </a:pPr>
            <a:r>
              <a:rPr lang="hu-HU" sz="2000" dirty="0" smtClean="0"/>
              <a:t>A fenti hátrányok legtöbbje megfelelő minőségű ragasztó választásával kiküszöbölhető.</a:t>
            </a:r>
          </a:p>
          <a:p>
            <a:pPr lvl="1"/>
            <a:endParaRPr lang="hu-HU" sz="2000" dirty="0" smtClean="0"/>
          </a:p>
          <a:p>
            <a:pPr marL="0" indent="0">
              <a:buNone/>
            </a:pPr>
            <a:r>
              <a:rPr lang="hu-HU" sz="1600" dirty="0" smtClean="0"/>
              <a:t>        </a:t>
            </a:r>
            <a:endParaRPr lang="hu-HU" sz="1600" dirty="0"/>
          </a:p>
        </p:txBody>
      </p:sp>
    </p:spTree>
    <p:extLst>
      <p:ext uri="{BB962C8B-B14F-4D97-AF65-F5344CB8AC3E}">
        <p14:creationId xmlns:p14="http://schemas.microsoft.com/office/powerpoint/2010/main" val="286568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/>
          <a:lstStyle/>
          <a:p>
            <a:r>
              <a:rPr lang="hu-HU" sz="2400" dirty="0" smtClean="0"/>
              <a:t>Az előnyök – hátrányok figyelembevételével a következő általános tervezési elveket kell szem előtt tartani</a:t>
            </a:r>
            <a:r>
              <a:rPr lang="hu-HU" sz="2000" dirty="0" smtClean="0"/>
              <a:t>:</a:t>
            </a:r>
          </a:p>
          <a:p>
            <a:pPr marL="0" indent="0" algn="just">
              <a:buNone/>
            </a:pPr>
            <a:r>
              <a:rPr lang="hu-HU" sz="2000" dirty="0" smtClean="0"/>
              <a:t>      -  a ragasztott kötést nyírásra – vagy főként nyírásra – kell igénybe venni,</a:t>
            </a:r>
          </a:p>
          <a:p>
            <a:pPr marL="0" indent="0" algn="just">
              <a:buNone/>
            </a:pPr>
            <a:r>
              <a:rPr lang="hu-HU" sz="2000" dirty="0" smtClean="0"/>
              <a:t>      -  lefejtő igénybevétel egyáltalán ne terhelje a ragasztott kötést,</a:t>
            </a:r>
          </a:p>
          <a:p>
            <a:pPr marL="0" indent="0" algn="just">
              <a:buNone/>
            </a:pPr>
            <a:endParaRPr lang="hu-HU" sz="2000" dirty="0"/>
          </a:p>
          <a:p>
            <a:pPr marL="0" indent="0" algn="just">
              <a:buNone/>
            </a:pPr>
            <a:endParaRPr lang="hu-HU" sz="2000" dirty="0" smtClean="0"/>
          </a:p>
          <a:p>
            <a:pPr marL="0" indent="0" algn="just">
              <a:buNone/>
            </a:pPr>
            <a:endParaRPr lang="hu-HU" sz="2000" dirty="0"/>
          </a:p>
          <a:p>
            <a:pPr marL="0" indent="0" algn="just">
              <a:buNone/>
            </a:pPr>
            <a:endParaRPr lang="hu-HU" sz="2000" dirty="0" smtClean="0"/>
          </a:p>
          <a:p>
            <a:pPr marL="0" indent="0" algn="just">
              <a:buNone/>
            </a:pPr>
            <a:endParaRPr lang="hu-HU" sz="2000" dirty="0"/>
          </a:p>
          <a:p>
            <a:pPr marL="0" indent="0" algn="just">
              <a:buNone/>
            </a:pPr>
            <a:endParaRPr lang="hu-HU" sz="2000" dirty="0" smtClean="0"/>
          </a:p>
          <a:p>
            <a:pPr marL="0" indent="0" algn="just">
              <a:buNone/>
            </a:pPr>
            <a:endParaRPr lang="hu-HU" sz="2000" dirty="0"/>
          </a:p>
          <a:p>
            <a:pPr marL="0" indent="0" algn="just">
              <a:buNone/>
            </a:pPr>
            <a:endParaRPr lang="hu-HU" sz="2000" dirty="0" smtClean="0"/>
          </a:p>
          <a:p>
            <a:pPr marL="0" indent="0" algn="just">
              <a:buNone/>
            </a:pPr>
            <a:r>
              <a:rPr lang="hu-HU" sz="2000" dirty="0" smtClean="0"/>
              <a:t>      -  ragasztóerőt úgy kell méretezni, hogy a kötés szakadása a ragasztott</a:t>
            </a:r>
            <a:br>
              <a:rPr lang="hu-HU" sz="2000" dirty="0" smtClean="0"/>
            </a:br>
            <a:r>
              <a:rPr lang="hu-HU" sz="2000" dirty="0" smtClean="0"/>
              <a:t>         darab folyáshatárának megfelelő feszültségnél következzen be,      </a:t>
            </a:r>
          </a:p>
          <a:p>
            <a:pPr marL="0" indent="0" algn="just">
              <a:buNone/>
            </a:pPr>
            <a:r>
              <a:rPr lang="hu-HU" sz="2000" dirty="0"/>
              <a:t> </a:t>
            </a:r>
            <a:r>
              <a:rPr lang="hu-HU" sz="2000" dirty="0" smtClean="0"/>
              <a:t>     -  a ragasztó réteg vékony (0,04 – 0,1 mm) és egyenletes legyen,</a:t>
            </a:r>
          </a:p>
          <a:p>
            <a:pPr marL="0" indent="0" algn="just">
              <a:buNone/>
            </a:pPr>
            <a:r>
              <a:rPr lang="hu-HU" sz="2000" dirty="0" smtClean="0"/>
              <a:t>      -  a klimatikus, vegyi, stb. igénybevételeket figyelembe kell venni,</a:t>
            </a:r>
          </a:p>
          <a:p>
            <a:pPr marL="0" indent="0">
              <a:buNone/>
            </a:pPr>
            <a:r>
              <a:rPr lang="hu-HU" sz="2000" dirty="0"/>
              <a:t> </a:t>
            </a:r>
            <a:r>
              <a:rPr lang="hu-HU" sz="2000" dirty="0" smtClean="0"/>
              <a:t>     </a:t>
            </a:r>
            <a:endParaRPr lang="hu-HU" sz="2000" dirty="0"/>
          </a:p>
          <a:p>
            <a:pPr marL="0" indent="0">
              <a:buNone/>
            </a:pPr>
            <a:endParaRPr lang="hu-HU" sz="2000" dirty="0" smtClean="0"/>
          </a:p>
          <a:p>
            <a:pPr marL="0" indent="0">
              <a:buNone/>
            </a:pPr>
            <a:endParaRPr lang="hu-HU" sz="2000" dirty="0"/>
          </a:p>
          <a:p>
            <a:pPr marL="0" indent="0">
              <a:buNone/>
            </a:pPr>
            <a:endParaRPr lang="hu-HU" sz="2000" dirty="0" smtClean="0"/>
          </a:p>
          <a:p>
            <a:pPr marL="0" indent="0">
              <a:buNone/>
            </a:pPr>
            <a:endParaRPr lang="hu-HU" sz="2000" dirty="0"/>
          </a:p>
        </p:txBody>
      </p:sp>
      <p:pic>
        <p:nvPicPr>
          <p:cNvPr id="5" name="Kép 4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772816"/>
            <a:ext cx="3240360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27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336704"/>
          </a:xfrm>
        </p:spPr>
        <p:txBody>
          <a:bodyPr/>
          <a:lstStyle/>
          <a:p>
            <a:pPr marL="0" indent="0" algn="just">
              <a:buNone/>
            </a:pPr>
            <a:r>
              <a:rPr lang="hu-HU" sz="2000" dirty="0"/>
              <a:t> </a:t>
            </a:r>
            <a:r>
              <a:rPr lang="hu-HU" sz="2000" dirty="0" smtClean="0"/>
              <a:t>     -  </a:t>
            </a:r>
            <a:r>
              <a:rPr lang="hu-HU" sz="2000" dirty="0"/>
              <a:t>a szabványos statikus rövid időtartamú vizsgálatokból csak</a:t>
            </a:r>
            <a:br>
              <a:rPr lang="hu-HU" sz="2000" dirty="0"/>
            </a:br>
            <a:r>
              <a:rPr lang="hu-HU" sz="2000" dirty="0"/>
              <a:t>   </a:t>
            </a:r>
            <a:r>
              <a:rPr lang="hu-HU" sz="2000" dirty="0" smtClean="0"/>
              <a:t>      hozzávetőlegesen </a:t>
            </a:r>
            <a:r>
              <a:rPr lang="hu-HU" sz="2000" dirty="0"/>
              <a:t>lehet következtetni a tartós igénybevételi hatásokra,</a:t>
            </a:r>
            <a:br>
              <a:rPr lang="hu-HU" sz="2000" dirty="0"/>
            </a:br>
            <a:r>
              <a:rPr lang="hu-HU" sz="2000" dirty="0"/>
              <a:t>   </a:t>
            </a:r>
            <a:r>
              <a:rPr lang="hu-HU" sz="2000" dirty="0" smtClean="0"/>
              <a:t>      célszerű </a:t>
            </a:r>
            <a:r>
              <a:rPr lang="hu-HU" sz="2000" dirty="0"/>
              <a:t>ezért fárasztóvizsgálatok elvégzése (n = 2 x 10</a:t>
            </a:r>
            <a:r>
              <a:rPr lang="hu-HU" sz="2000" baseline="30000" dirty="0"/>
              <a:t>7</a:t>
            </a:r>
            <a:r>
              <a:rPr lang="hu-HU" sz="2000" dirty="0"/>
              <a:t>), </a:t>
            </a:r>
            <a:endParaRPr lang="hu-HU" sz="2000" dirty="0" smtClean="0"/>
          </a:p>
          <a:p>
            <a:pPr marL="0" indent="0" algn="just">
              <a:buNone/>
            </a:pPr>
            <a:r>
              <a:rPr lang="hu-HU" sz="2000" dirty="0" smtClean="0"/>
              <a:t>      -  </a:t>
            </a:r>
            <a:r>
              <a:rPr lang="hu-HU" sz="2000" dirty="0"/>
              <a:t>a kötés öregedése fontos kérdés, melynek nagyságát az eredeti</a:t>
            </a:r>
            <a:br>
              <a:rPr lang="hu-HU" sz="2000" dirty="0"/>
            </a:br>
            <a:r>
              <a:rPr lang="hu-HU" sz="2000" dirty="0"/>
              <a:t>         kötésszilárdság %-os csökkenése határozza meg. Egyes esetekben az</a:t>
            </a:r>
            <a:br>
              <a:rPr lang="hu-HU" sz="2000" dirty="0"/>
            </a:br>
            <a:r>
              <a:rPr lang="hu-HU" sz="2000" dirty="0"/>
              <a:t>         eredeti kötésszilárdság 30 %-a is elegendő </a:t>
            </a:r>
            <a:r>
              <a:rPr lang="hu-HU" sz="2000" dirty="0" smtClean="0"/>
              <a:t>– a tapasztalatok alapján –</a:t>
            </a:r>
            <a:br>
              <a:rPr lang="hu-HU" sz="2000" dirty="0" smtClean="0"/>
            </a:br>
            <a:r>
              <a:rPr lang="hu-HU" sz="2000" dirty="0" smtClean="0"/>
              <a:t>         több </a:t>
            </a:r>
            <a:r>
              <a:rPr lang="hu-HU" sz="2000" dirty="0"/>
              <a:t>évtizedes </a:t>
            </a:r>
            <a:r>
              <a:rPr lang="hu-HU" sz="2000" dirty="0" smtClean="0"/>
              <a:t>igénybevétel után.</a:t>
            </a:r>
          </a:p>
          <a:p>
            <a:pPr marL="0" indent="0" algn="just">
              <a:buNone/>
            </a:pPr>
            <a:endParaRPr lang="hu-HU" sz="2000" dirty="0"/>
          </a:p>
          <a:p>
            <a:r>
              <a:rPr lang="hu-HU" sz="2400" dirty="0"/>
              <a:t>A kötésszilárdságot befolyásoló tényezők:</a:t>
            </a:r>
          </a:p>
          <a:p>
            <a:pPr marL="0" indent="0">
              <a:buNone/>
            </a:pPr>
            <a:r>
              <a:rPr lang="hu-HU" sz="2000" dirty="0"/>
              <a:t>     - anyagi jellegű tényezők</a:t>
            </a:r>
            <a:r>
              <a:rPr lang="hu-HU" sz="2800" dirty="0"/>
              <a:t>:</a:t>
            </a:r>
          </a:p>
          <a:p>
            <a:pPr marL="0" indent="0">
              <a:buNone/>
            </a:pPr>
            <a:r>
              <a:rPr lang="hu-HU" sz="2800" dirty="0"/>
              <a:t>	</a:t>
            </a:r>
            <a:r>
              <a:rPr lang="hu-HU" sz="2000" dirty="0"/>
              <a:t>- ragasztandó anyagoknál:   az anyagfajta </a:t>
            </a:r>
            <a:r>
              <a:rPr lang="hu-HU" sz="2000" dirty="0" err="1"/>
              <a:t>fiziko</a:t>
            </a:r>
            <a:r>
              <a:rPr lang="hu-HU" sz="2000" dirty="0"/>
              <a:t> - kémiai jellege,</a:t>
            </a:r>
          </a:p>
          <a:p>
            <a:pPr marL="0" indent="0">
              <a:buNone/>
            </a:pPr>
            <a:r>
              <a:rPr lang="hu-HU" sz="2000" dirty="0"/>
              <a:t>                                                               szilárdsági jellemzők, </a:t>
            </a:r>
          </a:p>
          <a:p>
            <a:pPr marL="0" indent="0">
              <a:buNone/>
            </a:pPr>
            <a:r>
              <a:rPr lang="hu-HU" sz="2000" dirty="0"/>
              <a:t>                 -  ragasztóknál:                     szilárdsági jellemzők,</a:t>
            </a:r>
          </a:p>
          <a:p>
            <a:pPr marL="0" indent="0">
              <a:buNone/>
            </a:pPr>
            <a:r>
              <a:rPr lang="hu-HU" sz="2000" dirty="0"/>
              <a:t>                                                               hőállóság,</a:t>
            </a:r>
          </a:p>
          <a:p>
            <a:pPr marL="0" indent="0">
              <a:buNone/>
            </a:pPr>
            <a:r>
              <a:rPr lang="hu-HU" sz="2000" dirty="0"/>
              <a:t>                                                               vegyszerállóság,</a:t>
            </a:r>
          </a:p>
          <a:p>
            <a:pPr marL="0" indent="0">
              <a:buNone/>
            </a:pPr>
            <a:r>
              <a:rPr lang="hu-HU" sz="2000" dirty="0"/>
              <a:t>                                                               klímaállóság,</a:t>
            </a:r>
          </a:p>
          <a:p>
            <a:pPr marL="0" indent="0">
              <a:buNone/>
            </a:pPr>
            <a:r>
              <a:rPr lang="hu-HU" sz="2000" dirty="0"/>
              <a:t>                                                               ütésérzékenység,</a:t>
            </a:r>
          </a:p>
          <a:p>
            <a:pPr marL="0" indent="0">
              <a:buNone/>
            </a:pPr>
            <a:r>
              <a:rPr lang="hu-HU" sz="2000" dirty="0"/>
              <a:t>                                                               zsugorodás, stb.</a:t>
            </a:r>
          </a:p>
          <a:p>
            <a:pPr marL="0" indent="0" algn="just">
              <a:buNone/>
            </a:pPr>
            <a:endParaRPr lang="hu-HU" sz="2000" dirty="0" smtClean="0"/>
          </a:p>
          <a:p>
            <a:pPr marL="0" indent="0" algn="just">
              <a:buNone/>
            </a:pPr>
            <a:r>
              <a:rPr lang="hu-HU" sz="2000" dirty="0"/>
              <a:t> </a:t>
            </a:r>
            <a:r>
              <a:rPr lang="hu-HU" sz="2000" dirty="0" smtClean="0"/>
              <a:t>         </a:t>
            </a:r>
            <a:endParaRPr lang="hu-HU" sz="2000" strike="sngStrike" dirty="0"/>
          </a:p>
        </p:txBody>
      </p:sp>
      <p:sp>
        <p:nvSpPr>
          <p:cNvPr id="4" name="Téglalap 3"/>
          <p:cNvSpPr/>
          <p:nvPr/>
        </p:nvSpPr>
        <p:spPr>
          <a:xfrm>
            <a:off x="2286000" y="158234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hu-HU" dirty="0" smtClean="0"/>
              <a:t>-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7804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480720"/>
          </a:xfrm>
        </p:spPr>
        <p:txBody>
          <a:bodyPr/>
          <a:lstStyle/>
          <a:p>
            <a:pPr marL="0" indent="0">
              <a:buNone/>
            </a:pPr>
            <a:r>
              <a:rPr lang="hu-HU" sz="2000" dirty="0"/>
              <a:t> </a:t>
            </a:r>
            <a:r>
              <a:rPr lang="hu-HU" sz="2000" dirty="0" smtClean="0"/>
              <a:t>    - technológiai tényezők:</a:t>
            </a:r>
          </a:p>
          <a:p>
            <a:pPr marL="0" indent="0">
              <a:buNone/>
            </a:pPr>
            <a:r>
              <a:rPr lang="hu-HU" sz="1600" dirty="0"/>
              <a:t> </a:t>
            </a:r>
            <a:r>
              <a:rPr lang="hu-HU" sz="1600" dirty="0" smtClean="0"/>
              <a:t>               -  a ragasztandó anyagok felületi állapota: a felületkezelés módja,</a:t>
            </a:r>
          </a:p>
          <a:p>
            <a:pPr marL="0" indent="0">
              <a:buNone/>
            </a:pPr>
            <a:r>
              <a:rPr lang="hu-HU" sz="1600" dirty="0"/>
              <a:t> </a:t>
            </a:r>
            <a:r>
              <a:rPr lang="hu-HU" sz="1600" dirty="0" smtClean="0"/>
              <a:t>                                                                                   az esetleges szennyeződés fajtája,                          </a:t>
            </a:r>
            <a:br>
              <a:rPr lang="hu-HU" sz="1600" dirty="0" smtClean="0"/>
            </a:br>
            <a:r>
              <a:rPr lang="hu-HU" sz="1600" dirty="0" smtClean="0"/>
              <a:t>                                                                                                                      mennyisége,</a:t>
            </a:r>
          </a:p>
          <a:p>
            <a:pPr marL="0" indent="0">
              <a:buNone/>
            </a:pPr>
            <a:r>
              <a:rPr lang="hu-HU" sz="1600" dirty="0"/>
              <a:t> </a:t>
            </a:r>
            <a:r>
              <a:rPr lang="hu-HU" sz="1600" dirty="0" smtClean="0"/>
              <a:t>               -  a ragasztó előkészítése:      a komponensek aránya, jó elkeveredése,</a:t>
            </a:r>
          </a:p>
          <a:p>
            <a:pPr marL="0" indent="0">
              <a:buNone/>
            </a:pPr>
            <a:r>
              <a:rPr lang="hu-HU" sz="1600" dirty="0"/>
              <a:t> </a:t>
            </a:r>
            <a:r>
              <a:rPr lang="hu-HU" sz="1600" dirty="0" smtClean="0"/>
              <a:t>                                                              felhasználósági időtartam betartása,</a:t>
            </a:r>
          </a:p>
          <a:p>
            <a:pPr marL="0" indent="0">
              <a:buNone/>
            </a:pPr>
            <a:r>
              <a:rPr lang="hu-HU" sz="1600" dirty="0"/>
              <a:t> </a:t>
            </a:r>
            <a:r>
              <a:rPr lang="hu-HU" sz="1600" dirty="0" smtClean="0"/>
              <a:t>                                                              töltőanyagok, erősítőanyagok bekeverése,</a:t>
            </a:r>
          </a:p>
          <a:p>
            <a:pPr marL="0" indent="0">
              <a:buNone/>
            </a:pPr>
            <a:r>
              <a:rPr lang="hu-HU" sz="1600" dirty="0"/>
              <a:t> </a:t>
            </a:r>
            <a:r>
              <a:rPr lang="hu-HU" sz="1600" dirty="0" smtClean="0"/>
              <a:t>               -  a keményítés módja:           az idő, hőmérsékleti paraméterek betartása,</a:t>
            </a:r>
          </a:p>
          <a:p>
            <a:pPr marL="0" indent="0">
              <a:buNone/>
            </a:pPr>
            <a:r>
              <a:rPr lang="hu-HU" sz="1600" dirty="0"/>
              <a:t> </a:t>
            </a:r>
            <a:r>
              <a:rPr lang="hu-HU" sz="1600" dirty="0" smtClean="0"/>
              <a:t>                                                              az alkatrészek megfelelő rögzítése,</a:t>
            </a:r>
          </a:p>
          <a:p>
            <a:pPr marL="0" indent="0">
              <a:buNone/>
            </a:pPr>
            <a:r>
              <a:rPr lang="hu-HU" sz="1600" dirty="0"/>
              <a:t> </a:t>
            </a:r>
            <a:r>
              <a:rPr lang="hu-HU" sz="1600" dirty="0" smtClean="0"/>
              <a:t>                                                              az előírt nyomás megvalósítása kötéskor.</a:t>
            </a:r>
            <a:endParaRPr lang="hu-HU" sz="1600" dirty="0"/>
          </a:p>
          <a:p>
            <a:pPr marL="0" indent="0">
              <a:buNone/>
            </a:pPr>
            <a:r>
              <a:rPr lang="hu-HU" sz="2000" dirty="0" smtClean="0"/>
              <a:t> </a:t>
            </a:r>
            <a:r>
              <a:rPr lang="hu-HU" sz="2000" dirty="0"/>
              <a:t> </a:t>
            </a:r>
            <a:r>
              <a:rPr lang="hu-HU" sz="2000" dirty="0" smtClean="0"/>
              <a:t>   </a:t>
            </a:r>
            <a:r>
              <a:rPr lang="hu-HU" sz="2800" dirty="0" smtClean="0"/>
              <a:t>- </a:t>
            </a:r>
            <a:r>
              <a:rPr lang="hu-HU" sz="2000" dirty="0"/>
              <a:t>geometriai tényezők:</a:t>
            </a:r>
          </a:p>
          <a:p>
            <a:pPr marL="0" indent="0">
              <a:buNone/>
            </a:pPr>
            <a:r>
              <a:rPr lang="hu-HU" sz="2800" dirty="0"/>
              <a:t>      </a:t>
            </a:r>
            <a:r>
              <a:rPr lang="hu-HU" sz="2800" dirty="0" smtClean="0"/>
              <a:t>	</a:t>
            </a:r>
            <a:r>
              <a:rPr lang="hu-HU" sz="1600" dirty="0" smtClean="0"/>
              <a:t>-  </a:t>
            </a:r>
            <a:r>
              <a:rPr lang="hu-HU" sz="1600" dirty="0"/>
              <a:t>a kötés formája:</a:t>
            </a:r>
          </a:p>
          <a:p>
            <a:pPr marL="0" indent="0">
              <a:buNone/>
            </a:pPr>
            <a:r>
              <a:rPr lang="hu-HU" sz="1600" dirty="0"/>
              <a:t>	</a:t>
            </a:r>
            <a:r>
              <a:rPr lang="hu-HU" sz="1600" dirty="0" smtClean="0"/>
              <a:t>	átlapolás </a:t>
            </a:r>
            <a:r>
              <a:rPr lang="hu-HU" sz="1600" dirty="0"/>
              <a:t>sík- és hengeres felületen,</a:t>
            </a:r>
          </a:p>
          <a:p>
            <a:pPr marL="0" indent="0">
              <a:buNone/>
            </a:pPr>
            <a:r>
              <a:rPr lang="hu-HU" sz="1600" dirty="0"/>
              <a:t>                  </a:t>
            </a:r>
            <a:r>
              <a:rPr lang="hu-HU" sz="1600" dirty="0" smtClean="0"/>
              <a:t>                  tompaillesztés</a:t>
            </a:r>
            <a:r>
              <a:rPr lang="hu-HU" sz="1600" dirty="0"/>
              <a:t>, stb.</a:t>
            </a:r>
          </a:p>
          <a:p>
            <a:pPr marL="0" indent="0">
              <a:buNone/>
            </a:pPr>
            <a:r>
              <a:rPr lang="hu-HU" sz="1600" dirty="0"/>
              <a:t>        </a:t>
            </a:r>
            <a:r>
              <a:rPr lang="hu-HU" sz="1600" dirty="0" smtClean="0"/>
              <a:t>         -  </a:t>
            </a:r>
            <a:r>
              <a:rPr lang="hu-HU" sz="1600" dirty="0"/>
              <a:t>a kötésfelület méretei,</a:t>
            </a:r>
          </a:p>
          <a:p>
            <a:pPr marL="0" indent="0">
              <a:buNone/>
            </a:pPr>
            <a:r>
              <a:rPr lang="hu-HU" sz="1600" dirty="0"/>
              <a:t>       </a:t>
            </a:r>
            <a:r>
              <a:rPr lang="hu-HU" sz="1600" dirty="0" smtClean="0"/>
              <a:t>          </a:t>
            </a:r>
            <a:r>
              <a:rPr lang="hu-HU" sz="1600" dirty="0"/>
              <a:t>-  a kötendő alkatrészek vastagsága, merevsége,</a:t>
            </a:r>
          </a:p>
          <a:p>
            <a:pPr marL="0" indent="0">
              <a:buNone/>
            </a:pPr>
            <a:r>
              <a:rPr lang="hu-HU" sz="1600" dirty="0"/>
              <a:t>       </a:t>
            </a:r>
            <a:r>
              <a:rPr lang="hu-HU" sz="1600" dirty="0" smtClean="0"/>
              <a:t>          -  </a:t>
            </a:r>
            <a:r>
              <a:rPr lang="hu-HU" sz="1600" dirty="0"/>
              <a:t>a ragasztási rés – a ragasztóréteg – vastagsága.</a:t>
            </a:r>
          </a:p>
          <a:p>
            <a:pPr marL="0" indent="0">
              <a:buNone/>
            </a:pPr>
            <a:endParaRPr lang="hu-HU" sz="2000" dirty="0" smtClean="0"/>
          </a:p>
          <a:p>
            <a:pPr marL="0" indent="0">
              <a:buNone/>
            </a:pPr>
            <a:r>
              <a:rPr lang="hu-HU" sz="2000" dirty="0"/>
              <a:t> </a:t>
            </a:r>
            <a:r>
              <a:rPr lang="hu-HU" sz="2000" dirty="0" smtClean="0"/>
              <a:t>                                                          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40429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/>
          <a:lstStyle/>
          <a:p>
            <a:pPr marL="0" indent="0">
              <a:buNone/>
            </a:pPr>
            <a:r>
              <a:rPr lang="hu-HU" sz="1600" dirty="0" smtClean="0"/>
              <a:t>   - </a:t>
            </a:r>
            <a:r>
              <a:rPr lang="hu-HU" sz="2000" dirty="0" smtClean="0"/>
              <a:t>az igénybevétel hatása:</a:t>
            </a:r>
          </a:p>
          <a:p>
            <a:pPr marL="0" indent="0">
              <a:buNone/>
            </a:pPr>
            <a:r>
              <a:rPr lang="hu-HU" sz="2000" dirty="0"/>
              <a:t> </a:t>
            </a:r>
            <a:r>
              <a:rPr lang="hu-HU" sz="2000" dirty="0" smtClean="0"/>
              <a:t>     </a:t>
            </a:r>
            <a:r>
              <a:rPr lang="hu-HU" sz="1600" dirty="0" smtClean="0"/>
              <a:t>-  mechanikai igénybevételek:   statikus,</a:t>
            </a:r>
          </a:p>
          <a:p>
            <a:pPr marL="0" indent="0">
              <a:buNone/>
            </a:pPr>
            <a:r>
              <a:rPr lang="hu-HU" sz="1600" dirty="0"/>
              <a:t> </a:t>
            </a:r>
            <a:r>
              <a:rPr lang="hu-HU" sz="1600" dirty="0" smtClean="0"/>
              <a:t>                                                          dinamikus,</a:t>
            </a:r>
          </a:p>
          <a:p>
            <a:pPr marL="0" indent="0">
              <a:buNone/>
            </a:pPr>
            <a:r>
              <a:rPr lang="hu-HU" sz="1600" dirty="0"/>
              <a:t> </a:t>
            </a:r>
            <a:r>
              <a:rPr lang="hu-HU" sz="1600" dirty="0" smtClean="0"/>
              <a:t>      -  környezeti hatások:                  hőmérséklet,</a:t>
            </a:r>
          </a:p>
          <a:p>
            <a:pPr marL="0" indent="0">
              <a:buNone/>
            </a:pPr>
            <a:r>
              <a:rPr lang="hu-HU" sz="1600" dirty="0"/>
              <a:t> </a:t>
            </a:r>
            <a:r>
              <a:rPr lang="hu-HU" sz="1600" dirty="0" smtClean="0"/>
              <a:t>                                                          víz, gőz, vegyi anyagok,</a:t>
            </a:r>
          </a:p>
          <a:p>
            <a:pPr marL="0" indent="0">
              <a:buNone/>
            </a:pPr>
            <a:r>
              <a:rPr lang="hu-HU" sz="1600" dirty="0"/>
              <a:t> </a:t>
            </a:r>
            <a:r>
              <a:rPr lang="hu-HU" sz="1600" dirty="0" smtClean="0"/>
              <a:t>                                                          klímahatások,</a:t>
            </a:r>
          </a:p>
          <a:p>
            <a:pPr marL="0" indent="0">
              <a:buNone/>
            </a:pPr>
            <a:r>
              <a:rPr lang="hu-HU" sz="1600" dirty="0"/>
              <a:t> </a:t>
            </a:r>
            <a:r>
              <a:rPr lang="hu-HU" sz="1600" dirty="0" smtClean="0"/>
              <a:t>                                                          radioaktív sugárzás.</a:t>
            </a:r>
          </a:p>
          <a:p>
            <a:pPr marL="0" indent="0">
              <a:buNone/>
            </a:pPr>
            <a:endParaRPr lang="hu-HU" sz="1600" dirty="0"/>
          </a:p>
          <a:p>
            <a:pPr marL="0" indent="0">
              <a:buNone/>
            </a:pPr>
            <a:r>
              <a:rPr lang="hu-HU" sz="1600" dirty="0" smtClean="0"/>
              <a:t>   A tervezéshez a felsorolt tényezőket kell figyelembe venni.</a:t>
            </a:r>
          </a:p>
          <a:p>
            <a:pPr marL="0" indent="0" algn="just">
              <a:buNone/>
            </a:pPr>
            <a:r>
              <a:rPr lang="hu-HU" sz="1600" dirty="0"/>
              <a:t> </a:t>
            </a:r>
            <a:r>
              <a:rPr lang="hu-HU" sz="1600" dirty="0" smtClean="0"/>
              <a:t>  Ezen felül foglakozni kell az öregedés kérdésével is. Amennyiben nincsenek adatok, akkor </a:t>
            </a:r>
            <a:br>
              <a:rPr lang="hu-HU" sz="1600" dirty="0" smtClean="0"/>
            </a:br>
            <a:r>
              <a:rPr lang="hu-HU" sz="1600" dirty="0" smtClean="0"/>
              <a:t>   gondoskodni kell a ragasztóréteg védelméről, ami védőlakk bevonattal a széleken oldható meg.</a:t>
            </a:r>
          </a:p>
          <a:p>
            <a:pPr marL="0" indent="0">
              <a:buNone/>
            </a:pPr>
            <a:endParaRPr lang="hu-HU" sz="1600" dirty="0"/>
          </a:p>
          <a:p>
            <a:pPr marL="0" indent="0">
              <a:buNone/>
            </a:pPr>
            <a:r>
              <a:rPr lang="hu-HU" sz="1600" dirty="0" smtClean="0"/>
              <a:t>   </a:t>
            </a:r>
            <a:endParaRPr lang="hu-HU" sz="1600" dirty="0"/>
          </a:p>
        </p:txBody>
      </p:sp>
    </p:spTree>
    <p:extLst>
      <p:ext uri="{BB962C8B-B14F-4D97-AF65-F5344CB8AC3E}">
        <p14:creationId xmlns:p14="http://schemas.microsoft.com/office/powerpoint/2010/main" val="305155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39552" y="188640"/>
            <a:ext cx="8229600" cy="6669360"/>
          </a:xfrm>
        </p:spPr>
        <p:txBody>
          <a:bodyPr/>
          <a:lstStyle/>
          <a:p>
            <a:pPr algn="just"/>
            <a:r>
              <a:rPr lang="hu-HU" sz="2000" dirty="0" smtClean="0"/>
              <a:t>Vékony lemezeknél – finomlemezeknél (a = </a:t>
            </a:r>
            <a:r>
              <a:rPr lang="hu-HU" sz="2000" dirty="0" err="1" smtClean="0"/>
              <a:t>max</a:t>
            </a:r>
            <a:r>
              <a:rPr lang="hu-HU" sz="2000" dirty="0" smtClean="0"/>
              <a:t>. 3 mm) – az alábbi kötésformák alkalmazásával lehet számolni.</a:t>
            </a:r>
          </a:p>
          <a:p>
            <a:pPr marL="0" indent="0" algn="ctr">
              <a:buNone/>
            </a:pPr>
            <a:endParaRPr lang="hu-HU" sz="2000" dirty="0"/>
          </a:p>
          <a:p>
            <a:endParaRPr lang="hu-HU" sz="2000" dirty="0" smtClean="0"/>
          </a:p>
          <a:p>
            <a:endParaRPr lang="hu-HU" sz="2000" dirty="0"/>
          </a:p>
          <a:p>
            <a:endParaRPr lang="hu-HU" sz="2000" dirty="0" smtClean="0"/>
          </a:p>
          <a:p>
            <a:endParaRPr lang="hu-HU" sz="2000" dirty="0"/>
          </a:p>
          <a:p>
            <a:endParaRPr lang="hu-HU" sz="2000" dirty="0" smtClean="0"/>
          </a:p>
          <a:p>
            <a:endParaRPr lang="hu-HU" sz="2000" dirty="0"/>
          </a:p>
          <a:p>
            <a:endParaRPr lang="hu-HU" sz="2000" dirty="0" smtClean="0"/>
          </a:p>
          <a:p>
            <a:endParaRPr lang="hu-HU" sz="2000" dirty="0"/>
          </a:p>
          <a:p>
            <a:endParaRPr lang="hu-HU" sz="2000" dirty="0" smtClean="0"/>
          </a:p>
          <a:p>
            <a:endParaRPr lang="hu-HU" sz="2000" dirty="0"/>
          </a:p>
          <a:p>
            <a:pPr marL="0" indent="0">
              <a:buNone/>
            </a:pPr>
            <a:endParaRPr lang="hu-HU" sz="2000" dirty="0" smtClean="0"/>
          </a:p>
          <a:p>
            <a:pPr marL="0" indent="0" algn="just">
              <a:buNone/>
            </a:pPr>
            <a:r>
              <a:rPr lang="hu-HU" sz="2000" dirty="0" smtClean="0"/>
              <a:t>       Leggyakoribb megoldás az a) ábrán látható, amikor húzás hatására    </a:t>
            </a:r>
            <a:br>
              <a:rPr lang="hu-HU" sz="2000" dirty="0" smtClean="0"/>
            </a:br>
            <a:r>
              <a:rPr lang="hu-HU" sz="2000" dirty="0" smtClean="0"/>
              <a:t>       alakváltozás lép fel, ami a lemezvégeken a lefejtődés kezdetét jelentheti</a:t>
            </a:r>
            <a:br>
              <a:rPr lang="hu-HU" sz="2000" dirty="0" smtClean="0"/>
            </a:br>
            <a:r>
              <a:rPr lang="hu-HU" sz="2000" dirty="0" smtClean="0"/>
              <a:t>       (g).</a:t>
            </a:r>
          </a:p>
          <a:p>
            <a:pPr marL="0" indent="0" algn="just">
              <a:buNone/>
            </a:pPr>
            <a:r>
              <a:rPr lang="hu-HU" sz="2000" dirty="0" smtClean="0"/>
              <a:t>       3 mm feletti lemezvastagság esetén tisztán ragasztást nem célszerű</a:t>
            </a:r>
            <a:br>
              <a:rPr lang="hu-HU" sz="2000" dirty="0" smtClean="0"/>
            </a:br>
            <a:r>
              <a:rPr lang="hu-HU" sz="2000" dirty="0" smtClean="0"/>
              <a:t>       alkalmazni.</a:t>
            </a:r>
          </a:p>
          <a:p>
            <a:pPr algn="ctr"/>
            <a:endParaRPr lang="hu-HU" sz="2000" dirty="0"/>
          </a:p>
        </p:txBody>
      </p:sp>
      <p:pic>
        <p:nvPicPr>
          <p:cNvPr id="5" name="Kép 4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090" y="1083627"/>
            <a:ext cx="2608054" cy="4145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72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408712"/>
          </a:xfrm>
        </p:spPr>
        <p:txBody>
          <a:bodyPr/>
          <a:lstStyle/>
          <a:p>
            <a:r>
              <a:rPr lang="hu-HU" sz="2400" dirty="0" smtClean="0"/>
              <a:t>A ragasztás technológiája</a:t>
            </a:r>
          </a:p>
          <a:p>
            <a:r>
              <a:rPr lang="hu-HU" sz="2000" dirty="0" smtClean="0"/>
              <a:t>A ragasztás technológiáját a kötésben résztvevő elemek határozzák meg.</a:t>
            </a:r>
          </a:p>
          <a:p>
            <a:r>
              <a:rPr lang="hu-HU" sz="2000" dirty="0" smtClean="0"/>
              <a:t>A kötések lehetnek:</a:t>
            </a:r>
          </a:p>
          <a:p>
            <a:pPr lvl="1"/>
            <a:r>
              <a:rPr lang="hu-HU" sz="1600" dirty="0" smtClean="0"/>
              <a:t>Homogén</a:t>
            </a:r>
            <a:r>
              <a:rPr lang="hu-HU" sz="1600" dirty="0"/>
              <a:t>,</a:t>
            </a:r>
          </a:p>
          <a:p>
            <a:pPr lvl="1"/>
            <a:r>
              <a:rPr lang="hu-HU" sz="1600" dirty="0"/>
              <a:t>Inhomogén és</a:t>
            </a:r>
          </a:p>
          <a:p>
            <a:pPr lvl="1"/>
            <a:r>
              <a:rPr lang="hu-HU" sz="1600" dirty="0"/>
              <a:t>Kombinált</a:t>
            </a:r>
          </a:p>
          <a:p>
            <a:pPr marL="457200" lvl="1" indent="0">
              <a:buNone/>
            </a:pPr>
            <a:r>
              <a:rPr lang="hu-HU" sz="2000" dirty="0"/>
              <a:t>ragasztott kötések</a:t>
            </a:r>
            <a:r>
              <a:rPr lang="hu-HU" sz="2000" dirty="0" smtClean="0"/>
              <a:t>.</a:t>
            </a:r>
          </a:p>
          <a:p>
            <a:pPr marL="457200" lvl="1" indent="0">
              <a:buNone/>
            </a:pPr>
            <a:endParaRPr lang="hu-HU" sz="1600" dirty="0"/>
          </a:p>
          <a:p>
            <a:r>
              <a:rPr lang="hu-HU" sz="2000" dirty="0" smtClean="0"/>
              <a:t>Homogén ragasztott kötés esetén a kötési felületek között csupán a ragasztó helyezkedik el.</a:t>
            </a:r>
          </a:p>
          <a:p>
            <a:endParaRPr lang="hu-HU" sz="2000" dirty="0" smtClean="0"/>
          </a:p>
          <a:p>
            <a:pPr algn="just"/>
            <a:r>
              <a:rPr lang="hu-HU" sz="2000" dirty="0" smtClean="0"/>
              <a:t>Inhomogén ragasztott kötések ragasztórétegében összefüggő –  általában jól ragasztható – vékony idegen réteg (pl.: gumiréteg, üvegszövet, üvegpaplan, fűtőszál, stb.) is van.</a:t>
            </a:r>
          </a:p>
          <a:p>
            <a:endParaRPr lang="hu-HU" sz="2000" dirty="0" smtClean="0"/>
          </a:p>
          <a:p>
            <a:pPr algn="just"/>
            <a:r>
              <a:rPr lang="hu-HU" sz="2000" dirty="0" smtClean="0"/>
              <a:t>A kombinált kötések készítésének feltétele a ragasztással együtt más kötésmód (szegecselés, ponthegesztés, </a:t>
            </a:r>
            <a:r>
              <a:rPr lang="hu-HU" sz="2000" dirty="0" err="1" smtClean="0"/>
              <a:t>korcolás</a:t>
            </a:r>
            <a:r>
              <a:rPr lang="hu-HU" sz="2000" dirty="0" smtClean="0"/>
              <a:t>) alkalmazása, melynek az a célja, hogy mind a ragasztással, mind a kiegészítő kötésmóddal szemben előnyösebb tulajdonságú kötés jöjjön létre.</a:t>
            </a:r>
            <a:endParaRPr lang="hu-HU" sz="2000" dirty="0"/>
          </a:p>
          <a:p>
            <a:endParaRPr lang="hu-HU" sz="2000" dirty="0" smtClean="0"/>
          </a:p>
          <a:p>
            <a:endParaRPr lang="hu-HU" sz="2000" dirty="0" smtClean="0"/>
          </a:p>
          <a:p>
            <a:pPr marL="457200" lvl="1" indent="0">
              <a:buNone/>
            </a:pPr>
            <a:endParaRPr lang="hu-HU" sz="1600" dirty="0" smtClean="0"/>
          </a:p>
        </p:txBody>
      </p:sp>
    </p:spTree>
    <p:extLst>
      <p:ext uri="{BB962C8B-B14F-4D97-AF65-F5344CB8AC3E}">
        <p14:creationId xmlns:p14="http://schemas.microsoft.com/office/powerpoint/2010/main" val="2200079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r>
              <a:rPr lang="hu-HU" sz="2400" dirty="0" smtClean="0"/>
              <a:t>Homogén kötések</a:t>
            </a:r>
          </a:p>
          <a:p>
            <a:r>
              <a:rPr lang="hu-HU" sz="2000" dirty="0"/>
              <a:t>A főműveletek a következők</a:t>
            </a:r>
            <a:r>
              <a:rPr lang="hu-HU" sz="2000" dirty="0" smtClean="0"/>
              <a:t>:</a:t>
            </a:r>
          </a:p>
          <a:p>
            <a:pPr lvl="1"/>
            <a:r>
              <a:rPr lang="hu-HU" sz="1600" dirty="0"/>
              <a:t>A ragasztandó felületek kezelése,</a:t>
            </a:r>
          </a:p>
          <a:p>
            <a:pPr lvl="1"/>
            <a:r>
              <a:rPr lang="hu-HU" sz="1600" dirty="0"/>
              <a:t>A ragasztó előkészítése,</a:t>
            </a:r>
          </a:p>
          <a:p>
            <a:pPr lvl="1"/>
            <a:r>
              <a:rPr lang="hu-HU" sz="1600" dirty="0"/>
              <a:t>A ragasztó felhordása,</a:t>
            </a:r>
          </a:p>
          <a:p>
            <a:pPr lvl="1"/>
            <a:r>
              <a:rPr lang="hu-HU" sz="1600" dirty="0"/>
              <a:t>A ragasztandó munkadarabok illesztése, rögzítése,</a:t>
            </a:r>
          </a:p>
          <a:p>
            <a:pPr lvl="1"/>
            <a:r>
              <a:rPr lang="hu-HU" sz="1600" dirty="0"/>
              <a:t>A ragasztóréteg kikeményítése,</a:t>
            </a:r>
          </a:p>
          <a:p>
            <a:pPr lvl="1"/>
            <a:r>
              <a:rPr lang="hu-HU" sz="1600" dirty="0"/>
              <a:t>Ragasztott kötések utóműveletei.</a:t>
            </a:r>
          </a:p>
          <a:p>
            <a:r>
              <a:rPr lang="hu-HU" sz="2000" dirty="0" smtClean="0"/>
              <a:t>Ezek a főműveletek a másik két kötésmódnál is megjelennek.</a:t>
            </a:r>
          </a:p>
          <a:p>
            <a:r>
              <a:rPr lang="hu-HU" sz="2000" dirty="0" smtClean="0"/>
              <a:t>A felületkezelés két csoportra osztható:</a:t>
            </a:r>
          </a:p>
          <a:p>
            <a:pPr lvl="1"/>
            <a:r>
              <a:rPr lang="hu-HU" sz="1600" dirty="0" err="1" smtClean="0"/>
              <a:t>Felületelőkészítés</a:t>
            </a:r>
            <a:r>
              <a:rPr lang="hu-HU" sz="1600" dirty="0" smtClean="0"/>
              <a:t>,</a:t>
            </a:r>
            <a:endParaRPr lang="hu-HU" sz="1600" dirty="0"/>
          </a:p>
          <a:p>
            <a:pPr lvl="1"/>
            <a:r>
              <a:rPr lang="hu-HU" sz="1600" dirty="0" err="1" smtClean="0"/>
              <a:t>Felületelőkezelés</a:t>
            </a:r>
            <a:r>
              <a:rPr lang="hu-HU" sz="1600" dirty="0" smtClean="0"/>
              <a:t>.</a:t>
            </a:r>
            <a:endParaRPr lang="hu-HU" sz="1600" dirty="0"/>
          </a:p>
          <a:p>
            <a:pPr algn="just"/>
            <a:r>
              <a:rPr lang="hu-HU" sz="2000" dirty="0" err="1" smtClean="0"/>
              <a:t>Felületelőkészítés</a:t>
            </a:r>
            <a:r>
              <a:rPr lang="hu-HU" sz="2000" dirty="0" smtClean="0"/>
              <a:t> során a felület geometriai alakzata és a felület minősége nem változik. Ide tartozik a szennyeződések eltávolítása, zsírtalanítás, egyengetés, </a:t>
            </a:r>
            <a:r>
              <a:rPr lang="hu-HU" sz="2000" dirty="0" err="1" smtClean="0"/>
              <a:t>sorjátlanítás</a:t>
            </a:r>
            <a:r>
              <a:rPr lang="hu-HU" sz="2000" dirty="0" smtClean="0"/>
              <a:t>.</a:t>
            </a:r>
          </a:p>
          <a:p>
            <a:pPr algn="just"/>
            <a:r>
              <a:rPr lang="hu-HU" sz="2000" dirty="0" err="1" smtClean="0"/>
              <a:t>Felületelőkezelési</a:t>
            </a:r>
            <a:r>
              <a:rPr lang="hu-HU" sz="2000" dirty="0" smtClean="0"/>
              <a:t> műveletek révén a ragasztandó felület geometriai alakzata (érdessége), minősége megváltozik.</a:t>
            </a:r>
          </a:p>
          <a:p>
            <a:pPr marL="0" indent="0" algn="just">
              <a:buNone/>
            </a:pPr>
            <a:r>
              <a:rPr lang="hu-HU" sz="2000" dirty="0"/>
              <a:t> </a:t>
            </a:r>
            <a:r>
              <a:rPr lang="hu-HU" sz="2000" dirty="0" smtClean="0"/>
              <a:t>     A </a:t>
            </a:r>
            <a:r>
              <a:rPr lang="hu-HU" sz="2000" dirty="0" err="1" smtClean="0"/>
              <a:t>felületelőkezelés</a:t>
            </a:r>
            <a:r>
              <a:rPr lang="hu-HU" sz="2000" dirty="0" smtClean="0"/>
              <a:t> lehet mechanikai, vegyi és elektrokémiai eljárás.</a:t>
            </a:r>
            <a:endParaRPr lang="hu-HU" sz="2000" dirty="0"/>
          </a:p>
          <a:p>
            <a:endParaRPr lang="hu-HU" sz="2000" dirty="0" smtClean="0"/>
          </a:p>
          <a:p>
            <a:endParaRPr lang="hu-HU" sz="2000" dirty="0" smtClean="0"/>
          </a:p>
          <a:p>
            <a:endParaRPr lang="hu-HU" sz="2000" dirty="0" smtClean="0"/>
          </a:p>
          <a:p>
            <a:endParaRPr lang="hu-HU" sz="2000" dirty="0"/>
          </a:p>
          <a:p>
            <a:endParaRPr lang="hu-HU" sz="2000" dirty="0" smtClean="0"/>
          </a:p>
          <a:p>
            <a:endParaRPr lang="hu-HU" sz="2000" dirty="0"/>
          </a:p>
          <a:p>
            <a:endParaRPr lang="hu-HU" sz="2000" dirty="0" smtClean="0"/>
          </a:p>
          <a:p>
            <a:endParaRPr lang="hu-HU" sz="2000" dirty="0" smtClean="0"/>
          </a:p>
          <a:p>
            <a:pPr lvl="1"/>
            <a:endParaRPr lang="hu-HU" sz="2000" dirty="0"/>
          </a:p>
          <a:p>
            <a:pPr lvl="1"/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3566837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336704"/>
          </a:xfrm>
        </p:spPr>
        <p:txBody>
          <a:bodyPr/>
          <a:lstStyle/>
          <a:p>
            <a:pPr algn="just"/>
            <a:r>
              <a:rPr lang="hu-HU" sz="2000" dirty="0" smtClean="0"/>
              <a:t>A ragasztó előkészítése</a:t>
            </a:r>
          </a:p>
          <a:p>
            <a:pPr algn="just"/>
            <a:r>
              <a:rPr lang="hu-HU" sz="1800" dirty="0" smtClean="0"/>
              <a:t>Folyékony ragasztókat – mind a reaktív gyantákat, mind az oldószeres  vagy diszperziós ragasztókat – a leülepedés (szedimentáció) megszűntetésére használat előtt fel kell keverni.</a:t>
            </a:r>
          </a:p>
          <a:p>
            <a:pPr algn="just"/>
            <a:r>
              <a:rPr lang="hu-HU" sz="1800" dirty="0" smtClean="0"/>
              <a:t>Kétkomponensű reaktív ragasztók előkészítése a komponensek pontos kiméréséből és elkeveréséből áll.</a:t>
            </a:r>
          </a:p>
          <a:p>
            <a:pPr algn="just"/>
            <a:r>
              <a:rPr lang="hu-HU" sz="2400" dirty="0" smtClean="0"/>
              <a:t>A </a:t>
            </a:r>
            <a:r>
              <a:rPr lang="hu-HU" sz="2400" dirty="0"/>
              <a:t>ragasztó felhordása</a:t>
            </a:r>
          </a:p>
          <a:p>
            <a:pPr algn="just"/>
            <a:r>
              <a:rPr lang="hu-HU" sz="2000" dirty="0"/>
              <a:t>Az alábbi ábra összefoglalása szerint oldható meg a feladat</a:t>
            </a:r>
            <a:r>
              <a:rPr lang="hu-HU" sz="2000" dirty="0" smtClean="0"/>
              <a:t>.</a:t>
            </a:r>
          </a:p>
          <a:p>
            <a:pPr algn="just"/>
            <a:endParaRPr lang="hu-HU" sz="2000" dirty="0"/>
          </a:p>
          <a:p>
            <a:pPr algn="just"/>
            <a:endParaRPr lang="hu-HU" sz="2000" dirty="0" smtClean="0"/>
          </a:p>
          <a:p>
            <a:pPr algn="just"/>
            <a:endParaRPr lang="hu-HU" sz="2000" dirty="0"/>
          </a:p>
          <a:p>
            <a:pPr algn="just"/>
            <a:endParaRPr lang="hu-HU" sz="2000" dirty="0" smtClean="0"/>
          </a:p>
          <a:p>
            <a:pPr algn="just"/>
            <a:endParaRPr lang="hu-HU" sz="2000" dirty="0"/>
          </a:p>
          <a:p>
            <a:pPr algn="just"/>
            <a:endParaRPr lang="hu-HU" sz="2000" dirty="0" smtClean="0"/>
          </a:p>
          <a:p>
            <a:pPr algn="just"/>
            <a:endParaRPr lang="hu-HU" sz="2000" dirty="0"/>
          </a:p>
          <a:p>
            <a:pPr algn="just"/>
            <a:endParaRPr lang="hu-HU" sz="2000" dirty="0" smtClean="0"/>
          </a:p>
          <a:p>
            <a:pPr algn="just"/>
            <a:endParaRPr lang="hu-HU" sz="2000" dirty="0"/>
          </a:p>
          <a:p>
            <a:pPr algn="just"/>
            <a:r>
              <a:rPr lang="hu-HU" sz="2000" dirty="0"/>
              <a:t>Ragasztandó alkatrészek illesztése, rögzítése</a:t>
            </a:r>
          </a:p>
          <a:p>
            <a:pPr marL="0" indent="0" algn="just">
              <a:buNone/>
            </a:pPr>
            <a:endParaRPr lang="hu-HU" sz="2000" dirty="0" smtClean="0"/>
          </a:p>
          <a:p>
            <a:endParaRPr lang="hu-HU" sz="2000" dirty="0"/>
          </a:p>
        </p:txBody>
      </p:sp>
      <p:pic>
        <p:nvPicPr>
          <p:cNvPr id="4" name="Kép 3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446"/>
          <a:stretch/>
        </p:blipFill>
        <p:spPr bwMode="auto">
          <a:xfrm>
            <a:off x="3228984" y="2924944"/>
            <a:ext cx="3240360" cy="31683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85409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60648"/>
            <a:ext cx="8435280" cy="5865515"/>
          </a:xfrm>
        </p:spPr>
        <p:txBody>
          <a:bodyPr/>
          <a:lstStyle/>
          <a:p>
            <a:r>
              <a:rPr lang="hu-HU" sz="2000" dirty="0" smtClean="0"/>
              <a:t>A ragasztóréteg kikeményítése</a:t>
            </a:r>
          </a:p>
          <a:p>
            <a:pPr algn="just"/>
            <a:r>
              <a:rPr lang="hu-HU" sz="1800" dirty="0" smtClean="0"/>
              <a:t>Oldószeres és diszperziós ragasztók kikeményedése az oldószer, ill. a diszpergálószer elpárolgása után következik be. Ezeknek a ragasztóknak a teljes kikeményedése napokat vehet igénybe, miután a száradást követően történik a kristályosodás.</a:t>
            </a:r>
          </a:p>
          <a:p>
            <a:pPr algn="just"/>
            <a:r>
              <a:rPr lang="hu-HU" sz="1800" dirty="0" smtClean="0"/>
              <a:t>Az </a:t>
            </a:r>
            <a:r>
              <a:rPr lang="hu-HU" sz="1800" dirty="0" err="1" smtClean="0"/>
              <a:t>ömledékragasztók</a:t>
            </a:r>
            <a:r>
              <a:rPr lang="hu-HU" sz="1800" dirty="0" smtClean="0"/>
              <a:t> lehűlésük után azonnal kikeményednek</a:t>
            </a:r>
          </a:p>
          <a:p>
            <a:pPr algn="just"/>
            <a:r>
              <a:rPr lang="hu-HU" sz="1800" dirty="0" smtClean="0"/>
              <a:t>A reaktív ragasztók kikeményedését a hőmérsékleti és időjellemzők szabják meg. Általános szabály, hogy a hőmérséklet növelésével a keményedés időtartama csökken (nem lineáris összefüggés).</a:t>
            </a:r>
          </a:p>
          <a:p>
            <a:endParaRPr lang="hu-HU" sz="1800" dirty="0" smtClean="0"/>
          </a:p>
          <a:p>
            <a:pPr marL="0" indent="0">
              <a:buNone/>
            </a:pPr>
            <a:endParaRPr lang="hu-HU" sz="1800" dirty="0"/>
          </a:p>
          <a:p>
            <a:r>
              <a:rPr lang="hu-HU" sz="2000" dirty="0" smtClean="0"/>
              <a:t>Ragasztott kötések utóműveletei</a:t>
            </a:r>
          </a:p>
          <a:p>
            <a:pPr algn="just"/>
            <a:r>
              <a:rPr lang="hu-HU" sz="1800" dirty="0" smtClean="0"/>
              <a:t>Reaktív ragasztóval rögzített alkatrészek utólagos felmelegítésével a ragasztóréteg kötésszilárdsága növelhető.</a:t>
            </a:r>
          </a:p>
          <a:p>
            <a:pPr algn="just"/>
            <a:r>
              <a:rPr lang="hu-HU" sz="1800" dirty="0" smtClean="0"/>
              <a:t>Amennyiben a ragasztóréteg nem elég vízálló, vegyszerálló vagy klímaálló, akkor a ragasztóréteget a szélein védőlakkal vagy védőréteggel kell megvédeni.</a:t>
            </a:r>
          </a:p>
          <a:p>
            <a:pPr algn="just"/>
            <a:r>
              <a:rPr lang="hu-HU" sz="1800" dirty="0" smtClean="0"/>
              <a:t>A felesleges ragasztómaradékot a felületről lefejtéssel, lemunkálással vagy vegyszeres kezeléssel lehet eltávolítani. </a:t>
            </a:r>
          </a:p>
          <a:p>
            <a:endParaRPr lang="hu-HU" sz="1800" dirty="0" smtClean="0"/>
          </a:p>
          <a:p>
            <a:endParaRPr lang="hu-HU" sz="1800" dirty="0"/>
          </a:p>
        </p:txBody>
      </p:sp>
    </p:spTree>
    <p:extLst>
      <p:ext uri="{BB962C8B-B14F-4D97-AF65-F5344CB8AC3E}">
        <p14:creationId xmlns:p14="http://schemas.microsoft.com/office/powerpoint/2010/main" val="399214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408712"/>
          </a:xfrm>
        </p:spPr>
        <p:txBody>
          <a:bodyPr/>
          <a:lstStyle/>
          <a:p>
            <a:r>
              <a:rPr lang="hu-HU" sz="2400" dirty="0" smtClean="0"/>
              <a:t>Inhomogén kötések</a:t>
            </a:r>
          </a:p>
          <a:p>
            <a:pPr algn="just"/>
            <a:r>
              <a:rPr lang="hu-HU" sz="1800" dirty="0" smtClean="0"/>
              <a:t>A homogén kötések nem felelnek meg minden esetben a ragasztással szemben támasztott követelményeknek. Ebben az esetben a kohéziós réteget kell megerősíteni, mert ez a középső rész a ragasztott réteg leggyengébbike. Erre két eljárás került kifejlesztésre:</a:t>
            </a:r>
          </a:p>
          <a:p>
            <a:pPr lvl="1" algn="just"/>
            <a:r>
              <a:rPr lang="hu-HU" sz="1600" dirty="0"/>
              <a:t>Rétegerősítés üvegszövettel, üvegpaplannal,</a:t>
            </a:r>
          </a:p>
          <a:p>
            <a:pPr lvl="1" algn="just"/>
            <a:r>
              <a:rPr lang="hu-HU" sz="1600" dirty="0"/>
              <a:t>Rétegerősítés gumilemezekkel, gumiszalagokkal.</a:t>
            </a:r>
          </a:p>
          <a:p>
            <a:pPr algn="just"/>
            <a:endParaRPr lang="hu-HU" sz="1800" dirty="0" smtClean="0"/>
          </a:p>
          <a:p>
            <a:pPr algn="just"/>
            <a:r>
              <a:rPr lang="hu-HU" sz="2000" dirty="0" smtClean="0"/>
              <a:t>Rétegerősítés üvegszövettel, üvegpaplannal</a:t>
            </a:r>
          </a:p>
          <a:p>
            <a:pPr algn="just"/>
            <a:r>
              <a:rPr lang="hu-HU" sz="1600" dirty="0" smtClean="0"/>
              <a:t>A ragasztórétegbe helyezett üvegszövet, üvegpaplan a kötésszilárdságot egyes esetekben 100 %-kal megnöveli. A ragasztandó felületeket gyantával kell bevonni, majd a gyantával átitatott üvegszövetet, üvegpaplant a két ragasztási felület közé kell helyezni. Célszerű az egyik bevont felületre helyezett átitatott üvegszövetet, üvegpaplant a </a:t>
            </a:r>
            <a:r>
              <a:rPr lang="hu-HU" sz="1600" dirty="0" err="1" smtClean="0"/>
              <a:t>rétegelő</a:t>
            </a:r>
            <a:r>
              <a:rPr lang="hu-HU" sz="1600" dirty="0" smtClean="0"/>
              <a:t> gyantatechnológiában ismert módon hengerléssel légteleníteni.</a:t>
            </a:r>
          </a:p>
          <a:p>
            <a:pPr algn="just"/>
            <a:endParaRPr lang="hu-HU" sz="1600" dirty="0"/>
          </a:p>
          <a:p>
            <a:pPr algn="just"/>
            <a:r>
              <a:rPr lang="hu-HU" sz="2000" dirty="0" smtClean="0"/>
              <a:t>Rétegerősítés gumilemezekkel, gumiszalaggal</a:t>
            </a:r>
          </a:p>
          <a:p>
            <a:pPr algn="just"/>
            <a:r>
              <a:rPr lang="hu-HU" sz="1600" dirty="0" smtClean="0"/>
              <a:t>A ragasztórétegbe rezgéscsillapító képességének növelésére a homogén ragasztórétegbe lágy vagy közepesen merev gumiszalagot építenek. Ilyen eljárással pl. a karosszériagyártásban az üveglemez közvetlenül a karosszériára ragasztható. A gumiréteg beépítése a ragasztórétegbe a két ragasztandó alkatrészfelület, valamint a gumiréteg illeszkedő felületeinek bevonása után, rögzítéssel valósítható meg. A gumiszalagokat felhasználás előtt feltétlenül zsírtalanítani szükséges, valamint tömény kénsavval maratni szokták.</a:t>
            </a:r>
          </a:p>
          <a:p>
            <a:pPr marL="0" indent="0" algn="just">
              <a:buNone/>
            </a:pPr>
            <a:endParaRPr lang="hu-HU" sz="1600" dirty="0" smtClean="0"/>
          </a:p>
          <a:p>
            <a:pPr algn="just"/>
            <a:endParaRPr lang="hu-HU" sz="1800" dirty="0" smtClean="0"/>
          </a:p>
          <a:p>
            <a:pPr algn="just"/>
            <a:endParaRPr lang="hu-HU" sz="1800" dirty="0"/>
          </a:p>
          <a:p>
            <a:pPr algn="just"/>
            <a:endParaRPr lang="hu-HU" sz="1800" dirty="0" smtClean="0"/>
          </a:p>
          <a:p>
            <a:pPr algn="just"/>
            <a:endParaRPr lang="hu-HU" sz="1800" dirty="0"/>
          </a:p>
          <a:p>
            <a:pPr algn="just"/>
            <a:endParaRPr lang="hu-HU" sz="1800" dirty="0" smtClean="0"/>
          </a:p>
        </p:txBody>
      </p:sp>
    </p:spTree>
    <p:extLst>
      <p:ext uri="{BB962C8B-B14F-4D97-AF65-F5344CB8AC3E}">
        <p14:creationId xmlns:p14="http://schemas.microsoft.com/office/powerpoint/2010/main" val="235046736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696744"/>
          </a:xfrm>
        </p:spPr>
        <p:txBody>
          <a:bodyPr/>
          <a:lstStyle/>
          <a:p>
            <a:r>
              <a:rPr lang="hu-HU" sz="2400" dirty="0" smtClean="0"/>
              <a:t>Kombinált kötések</a:t>
            </a:r>
          </a:p>
          <a:p>
            <a:r>
              <a:rPr lang="hu-HU" sz="1800" dirty="0" smtClean="0"/>
              <a:t>A kombinált ragasztott kötésekben a ragasztást más kötési – oldhatatlan – eljárással kombinálják, mint</a:t>
            </a:r>
          </a:p>
          <a:p>
            <a:pPr lvl="1"/>
            <a:r>
              <a:rPr lang="hu-HU" sz="1600" dirty="0" smtClean="0"/>
              <a:t>szegecselés</a:t>
            </a:r>
            <a:r>
              <a:rPr lang="hu-HU" sz="1600" dirty="0"/>
              <a:t>,</a:t>
            </a:r>
          </a:p>
          <a:p>
            <a:pPr lvl="1"/>
            <a:r>
              <a:rPr lang="hu-HU" sz="1600" dirty="0" smtClean="0"/>
              <a:t>hegesztés</a:t>
            </a:r>
            <a:r>
              <a:rPr lang="hu-HU" sz="1600" dirty="0"/>
              <a:t>,</a:t>
            </a:r>
          </a:p>
          <a:p>
            <a:pPr lvl="1"/>
            <a:r>
              <a:rPr lang="hu-HU" sz="1600" dirty="0" smtClean="0"/>
              <a:t>hidegalakítás</a:t>
            </a:r>
            <a:r>
              <a:rPr lang="hu-HU" sz="1600" dirty="0"/>
              <a:t>.</a:t>
            </a:r>
          </a:p>
          <a:p>
            <a:pPr algn="just"/>
            <a:r>
              <a:rPr lang="hu-HU" sz="1800" dirty="0" smtClean="0"/>
              <a:t>A kombináció létrehozása során általában a ragasztó felületre hordását követi a </a:t>
            </a:r>
            <a:r>
              <a:rPr lang="hu-HU" sz="1800" dirty="0" err="1" smtClean="0"/>
              <a:t>társkötésmód</a:t>
            </a:r>
            <a:r>
              <a:rPr lang="hu-HU" sz="1800" dirty="0" smtClean="0"/>
              <a:t>.</a:t>
            </a:r>
          </a:p>
          <a:p>
            <a:r>
              <a:rPr lang="hu-HU" sz="1800" dirty="0" smtClean="0"/>
              <a:t>A kombináció jelentősége, hogy</a:t>
            </a:r>
          </a:p>
          <a:p>
            <a:pPr lvl="1"/>
            <a:r>
              <a:rPr lang="hu-HU" sz="1600" dirty="0" smtClean="0"/>
              <a:t>a </a:t>
            </a:r>
            <a:r>
              <a:rPr lang="hu-HU" sz="1600" dirty="0"/>
              <a:t>kapott kötés tulajdonságai előnyösebbek, mint egyenként a társkötéseké,</a:t>
            </a:r>
          </a:p>
          <a:p>
            <a:pPr lvl="1"/>
            <a:r>
              <a:rPr lang="hu-HU" sz="1600" dirty="0" smtClean="0"/>
              <a:t>elhagyható </a:t>
            </a:r>
            <a:r>
              <a:rPr lang="hu-HU" sz="1600" dirty="0"/>
              <a:t>a ragasztókészülék,</a:t>
            </a:r>
          </a:p>
          <a:p>
            <a:pPr lvl="1"/>
            <a:r>
              <a:rPr lang="hu-HU" sz="1600" dirty="0" smtClean="0"/>
              <a:t>egyes </a:t>
            </a:r>
            <a:r>
              <a:rPr lang="hu-HU" sz="1600" dirty="0"/>
              <a:t>esetekben </a:t>
            </a:r>
            <a:r>
              <a:rPr lang="hu-HU" sz="1600" dirty="0" smtClean="0"/>
              <a:t>jelentős </a:t>
            </a:r>
            <a:r>
              <a:rPr lang="hu-HU" sz="1600" dirty="0"/>
              <a:t>gazdasági előnyökkel jár az alkalmazásuk</a:t>
            </a:r>
            <a:r>
              <a:rPr lang="hu-HU" sz="1600" dirty="0" smtClean="0"/>
              <a:t>.</a:t>
            </a:r>
          </a:p>
          <a:p>
            <a:pPr lvl="1"/>
            <a:endParaRPr lang="hu-HU" sz="1600" dirty="0"/>
          </a:p>
          <a:p>
            <a:r>
              <a:rPr lang="hu-HU" sz="2000" dirty="0" smtClean="0"/>
              <a:t>Ragasztott - szegecselt kötések</a:t>
            </a:r>
          </a:p>
          <a:p>
            <a:pPr marL="0" indent="0" algn="just">
              <a:buNone/>
            </a:pPr>
            <a:r>
              <a:rPr lang="hu-HU" sz="2000" dirty="0"/>
              <a:t> </a:t>
            </a:r>
            <a:r>
              <a:rPr lang="hu-HU" sz="2000" dirty="0" smtClean="0"/>
              <a:t>     </a:t>
            </a:r>
            <a:r>
              <a:rPr lang="hu-HU" sz="1800" dirty="0" smtClean="0"/>
              <a:t>A kötendő felületekre felvitt ragasztóval együtt az átlapolást a lemezeken edény-   </a:t>
            </a:r>
            <a:br>
              <a:rPr lang="hu-HU" sz="1800" dirty="0" smtClean="0"/>
            </a:br>
            <a:r>
              <a:rPr lang="hu-HU" sz="1800" dirty="0" smtClean="0"/>
              <a:t>       időn belül el kell végezni, majd az előre kifúrt szegecslyukaknál elvégezhető a</a:t>
            </a:r>
            <a:br>
              <a:rPr lang="hu-HU" sz="1800" dirty="0" smtClean="0"/>
            </a:br>
            <a:r>
              <a:rPr lang="hu-HU" sz="1800" dirty="0" smtClean="0"/>
              <a:t>       szegecselés (csőszegecs, </a:t>
            </a:r>
            <a:r>
              <a:rPr lang="hu-HU" sz="1800" dirty="0" err="1" smtClean="0"/>
              <a:t>POP-szegecs</a:t>
            </a:r>
            <a:r>
              <a:rPr lang="hu-HU" sz="1800" dirty="0" smtClean="0"/>
              <a:t> használata ajánlott, mert ezek nem okoznak</a:t>
            </a:r>
            <a:br>
              <a:rPr lang="hu-HU" sz="1800" dirty="0" smtClean="0"/>
            </a:br>
            <a:r>
              <a:rPr lang="hu-HU" sz="1800" dirty="0" smtClean="0"/>
              <a:t>        a lyukszéleken feszültséget, alakváltozást).</a:t>
            </a:r>
          </a:p>
          <a:p>
            <a:pPr marL="0" indent="0" algn="just">
              <a:buNone/>
            </a:pPr>
            <a:r>
              <a:rPr lang="hu-HU" sz="1800" dirty="0"/>
              <a:t> </a:t>
            </a:r>
            <a:r>
              <a:rPr lang="hu-HU" sz="1800" dirty="0" smtClean="0"/>
              <a:t>       Itt </a:t>
            </a:r>
            <a:r>
              <a:rPr lang="hu-HU" sz="1800" dirty="0"/>
              <a:t>a szegecsek szerepe főként a ragasztás lefejtés elleni védelme és a </a:t>
            </a:r>
            <a:r>
              <a:rPr lang="hu-HU" sz="1800" dirty="0" smtClean="0"/>
              <a:t> </a:t>
            </a:r>
            <a:br>
              <a:rPr lang="hu-HU" sz="1800" dirty="0" smtClean="0"/>
            </a:br>
            <a:r>
              <a:rPr lang="hu-HU" sz="1800" dirty="0" smtClean="0"/>
              <a:t>        ragasztókészülék </a:t>
            </a:r>
            <a:r>
              <a:rPr lang="hu-HU" sz="1800" dirty="0"/>
              <a:t>helyettesítése</a:t>
            </a:r>
            <a:r>
              <a:rPr lang="hu-HU" sz="1800" dirty="0" smtClean="0"/>
              <a:t>.</a:t>
            </a:r>
          </a:p>
          <a:p>
            <a:pPr marL="0" indent="0" algn="just">
              <a:buNone/>
            </a:pPr>
            <a:r>
              <a:rPr lang="hu-HU" sz="1800" dirty="0" smtClean="0"/>
              <a:t>        </a:t>
            </a:r>
            <a:r>
              <a:rPr lang="hu-HU" sz="1400" dirty="0" smtClean="0"/>
              <a:t>Edényidő = a </a:t>
            </a:r>
            <a:r>
              <a:rPr lang="hu-HU" sz="1400" dirty="0" err="1" smtClean="0"/>
              <a:t>térhálósodás</a:t>
            </a:r>
            <a:r>
              <a:rPr lang="hu-HU" sz="1400" dirty="0" smtClean="0"/>
              <a:t> időtartama a bekeveréstől addig, amíg a ragasztó nedvesítése már nem</a:t>
            </a:r>
            <a:br>
              <a:rPr lang="hu-HU" sz="1400" dirty="0" smtClean="0"/>
            </a:br>
            <a:r>
              <a:rPr lang="hu-HU" sz="1400" dirty="0" smtClean="0"/>
              <a:t>                                 kielégítő.</a:t>
            </a:r>
            <a:endParaRPr lang="hu-HU" sz="1800" dirty="0"/>
          </a:p>
          <a:p>
            <a:endParaRPr lang="hu-HU" sz="2000" dirty="0" smtClean="0"/>
          </a:p>
          <a:p>
            <a:endParaRPr lang="hu-HU" sz="2000" dirty="0"/>
          </a:p>
          <a:p>
            <a:endParaRPr lang="hu-HU" sz="2000" dirty="0" smtClean="0"/>
          </a:p>
          <a:p>
            <a:endParaRPr lang="hu-HU" sz="2000" dirty="0" smtClean="0"/>
          </a:p>
          <a:p>
            <a:endParaRPr lang="hu-HU" sz="2000" dirty="0"/>
          </a:p>
          <a:p>
            <a:endParaRPr lang="hu-HU" sz="2000" dirty="0" smtClean="0"/>
          </a:p>
          <a:p>
            <a:endParaRPr lang="hu-HU" sz="2000" dirty="0"/>
          </a:p>
          <a:p>
            <a:endParaRPr lang="hu-HU" sz="2000" dirty="0" smtClean="0"/>
          </a:p>
        </p:txBody>
      </p:sp>
    </p:spTree>
    <p:extLst>
      <p:ext uri="{BB962C8B-B14F-4D97-AF65-F5344CB8AC3E}">
        <p14:creationId xmlns:p14="http://schemas.microsoft.com/office/powerpoint/2010/main" val="85796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188640"/>
            <a:ext cx="8229600" cy="6480720"/>
          </a:xfrm>
        </p:spPr>
        <p:txBody>
          <a:bodyPr/>
          <a:lstStyle/>
          <a:p>
            <a:r>
              <a:rPr lang="hu-HU" sz="2000" dirty="0" smtClean="0"/>
              <a:t>Ragasztott - ponthegesztett kötések</a:t>
            </a:r>
          </a:p>
          <a:p>
            <a:pPr algn="just"/>
            <a:r>
              <a:rPr lang="hu-HU" sz="1800" dirty="0" smtClean="0"/>
              <a:t>A kötések létrehozására többnyire kétkomponensű, szobahőmérsékleten térhálósodó reaktív ragasztók használatosak.</a:t>
            </a:r>
          </a:p>
          <a:p>
            <a:pPr algn="just"/>
            <a:r>
              <a:rPr lang="hu-HU" sz="1800" dirty="0"/>
              <a:t>A </a:t>
            </a:r>
            <a:r>
              <a:rPr lang="hu-HU" sz="1800" dirty="0" smtClean="0"/>
              <a:t>hegesztési </a:t>
            </a:r>
            <a:r>
              <a:rPr lang="hu-HU" sz="1800" dirty="0"/>
              <a:t>eljárások közül azok </a:t>
            </a:r>
            <a:r>
              <a:rPr lang="hu-HU" sz="1800" dirty="0" smtClean="0"/>
              <a:t>alkalmasak kombinációs kötésre, melyeknél nincs nagy </a:t>
            </a:r>
            <a:r>
              <a:rPr lang="hu-HU" sz="1800" smtClean="0"/>
              <a:t>hőbevitel:</a:t>
            </a:r>
            <a:endParaRPr lang="hu-HU" sz="1800" dirty="0" smtClean="0"/>
          </a:p>
          <a:p>
            <a:pPr lvl="1" algn="just"/>
            <a:r>
              <a:rPr lang="hu-HU" sz="1400" dirty="0"/>
              <a:t>Ellenállás ponthegesztés,</a:t>
            </a:r>
          </a:p>
          <a:p>
            <a:pPr lvl="1" algn="just"/>
            <a:r>
              <a:rPr lang="hu-HU" sz="1400" dirty="0"/>
              <a:t>Ellenállás </a:t>
            </a:r>
            <a:r>
              <a:rPr lang="hu-HU" sz="1400" dirty="0" err="1"/>
              <a:t>dudurhegesztés</a:t>
            </a:r>
            <a:r>
              <a:rPr lang="hu-HU" sz="1400" dirty="0"/>
              <a:t>.</a:t>
            </a:r>
          </a:p>
          <a:p>
            <a:pPr lvl="1" algn="just"/>
            <a:r>
              <a:rPr lang="hu-HU" sz="1400" dirty="0"/>
              <a:t>Ellenállás </a:t>
            </a:r>
            <a:r>
              <a:rPr lang="hu-HU" sz="1400" dirty="0" smtClean="0"/>
              <a:t>vonalhegesztés.</a:t>
            </a:r>
            <a:endParaRPr lang="hu-HU" sz="1400" dirty="0"/>
          </a:p>
          <a:p>
            <a:pPr marL="0" indent="0" algn="just">
              <a:buNone/>
            </a:pPr>
            <a:endParaRPr lang="hu-HU" sz="1800" dirty="0" smtClean="0"/>
          </a:p>
          <a:p>
            <a:pPr marL="0" indent="0" algn="just">
              <a:buNone/>
            </a:pPr>
            <a:endParaRPr lang="hu-HU" sz="1800" dirty="0" smtClean="0"/>
          </a:p>
          <a:p>
            <a:pPr algn="just"/>
            <a:r>
              <a:rPr lang="hu-HU" sz="2000" dirty="0" smtClean="0"/>
              <a:t>Ragasztott – hidegalakított kötések</a:t>
            </a:r>
          </a:p>
          <a:p>
            <a:pPr algn="just"/>
            <a:r>
              <a:rPr lang="hu-HU" sz="1800" dirty="0" smtClean="0"/>
              <a:t>A ragasztás előnyös fémlemezek korcolt kötéseivel kombinálva. A ragasztással a kötés szilárdsága megnő és tökéletes tömítés valósítható meg.</a:t>
            </a:r>
          </a:p>
          <a:p>
            <a:pPr algn="just"/>
            <a:r>
              <a:rPr lang="hu-HU" sz="1800" dirty="0" smtClean="0"/>
              <a:t>Ehhez a  kombinált kötéshez többnyire </a:t>
            </a:r>
            <a:r>
              <a:rPr lang="hu-HU" sz="1800" dirty="0" err="1" smtClean="0"/>
              <a:t>ömledékragasztót</a:t>
            </a:r>
            <a:r>
              <a:rPr lang="hu-HU" sz="1800" dirty="0" smtClean="0"/>
              <a:t> kell felvinni a lemezekre, majd a </a:t>
            </a:r>
            <a:r>
              <a:rPr lang="hu-HU" sz="1800" dirty="0" err="1" smtClean="0"/>
              <a:t>korcolás</a:t>
            </a:r>
            <a:r>
              <a:rPr lang="hu-HU" sz="1800" dirty="0" smtClean="0"/>
              <a:t> után az </a:t>
            </a:r>
            <a:r>
              <a:rPr lang="hu-HU" sz="1800" dirty="0" err="1" smtClean="0"/>
              <a:t>ömledékragasztó</a:t>
            </a:r>
            <a:r>
              <a:rPr lang="hu-HU" sz="1800" dirty="0" smtClean="0"/>
              <a:t> felmelegítésével jön létre a valódi kötés.</a:t>
            </a:r>
          </a:p>
          <a:p>
            <a:pPr algn="just"/>
            <a:r>
              <a:rPr lang="hu-HU" sz="1800" dirty="0" smtClean="0"/>
              <a:t>Ezt a kötésmódot főként tartályok gyártásánál alkalmazzák. Egyéb hidegalakításnál ritkán alkalmazzák ezt a kötésmódot.</a:t>
            </a:r>
            <a:endParaRPr lang="hu-HU" sz="1800" dirty="0"/>
          </a:p>
          <a:p>
            <a:pPr algn="just"/>
            <a:endParaRPr lang="hu-HU" sz="1800" dirty="0" smtClean="0"/>
          </a:p>
          <a:p>
            <a:pPr algn="just"/>
            <a:endParaRPr lang="hu-HU" sz="1800" dirty="0"/>
          </a:p>
          <a:p>
            <a:pPr algn="just"/>
            <a:endParaRPr lang="hu-HU" sz="1800" dirty="0" smtClean="0"/>
          </a:p>
          <a:p>
            <a:pPr algn="just"/>
            <a:endParaRPr lang="hu-HU" sz="1800" dirty="0" smtClean="0"/>
          </a:p>
          <a:p>
            <a:pPr lvl="1" algn="just"/>
            <a:endParaRPr lang="hu-HU" sz="1400" dirty="0"/>
          </a:p>
        </p:txBody>
      </p:sp>
    </p:spTree>
    <p:extLst>
      <p:ext uri="{BB962C8B-B14F-4D97-AF65-F5344CB8AC3E}">
        <p14:creationId xmlns:p14="http://schemas.microsoft.com/office/powerpoint/2010/main" val="3428166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artalom helye 2"/>
          <p:cNvSpPr>
            <a:spLocks noGrp="1"/>
          </p:cNvSpPr>
          <p:nvPr>
            <p:ph idx="1"/>
          </p:nvPr>
        </p:nvSpPr>
        <p:spPr>
          <a:xfrm>
            <a:off x="457200" y="214313"/>
            <a:ext cx="8229600" cy="6215062"/>
          </a:xfrm>
        </p:spPr>
        <p:txBody>
          <a:bodyPr/>
          <a:lstStyle/>
          <a:p>
            <a:r>
              <a:rPr lang="hu-HU" sz="2000" dirty="0" smtClean="0"/>
              <a:t>Példák ragasztott kötések alkalmazására.</a:t>
            </a:r>
          </a:p>
        </p:txBody>
      </p:sp>
      <p:pic>
        <p:nvPicPr>
          <p:cNvPr id="10342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1071563"/>
            <a:ext cx="4143375" cy="323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2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25" y="4500563"/>
            <a:ext cx="4449763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r>
              <a:rPr lang="hu-HU" sz="2800" dirty="0" smtClean="0"/>
              <a:t>SAJTOLÁS</a:t>
            </a:r>
          </a:p>
          <a:p>
            <a:pPr algn="just">
              <a:buFont typeface="Arial" charset="0"/>
              <a:buNone/>
            </a:pPr>
            <a:r>
              <a:rPr lang="hu-HU" sz="2000" dirty="0" smtClean="0"/>
              <a:t>	Jól gépesíthető szerelési művelet. Az összeszerelendő alkatrészek megfelelő tájolása után a fedéssel előkészített kötés megfelelő irányú sajtolóerővel hozható létre.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A kötések létrehozhatók: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	- a befogó alkatrész szerelés előtti felmelegítésével,</a:t>
            </a:r>
          </a:p>
          <a:p>
            <a:pPr>
              <a:buFont typeface="Arial" charset="0"/>
              <a:buNone/>
            </a:pPr>
            <a:endParaRPr lang="hu-HU" sz="2000" dirty="0" smtClean="0"/>
          </a:p>
          <a:p>
            <a:pPr>
              <a:buFont typeface="Arial" charset="0"/>
              <a:buNone/>
            </a:pPr>
            <a:endParaRPr lang="hu-HU" sz="2000" dirty="0" smtClean="0"/>
          </a:p>
          <a:p>
            <a:pPr>
              <a:buFont typeface="Arial" charset="0"/>
              <a:buNone/>
            </a:pPr>
            <a:r>
              <a:rPr lang="hu-HU" sz="2000" dirty="0" smtClean="0"/>
              <a:t>		- a befogott alkatrész szerelés előtti lehűtésével, </a:t>
            </a:r>
          </a:p>
          <a:p>
            <a:pPr>
              <a:buFont typeface="Arial" charset="0"/>
              <a:buNone/>
            </a:pPr>
            <a:endParaRPr lang="hu-HU" sz="2000" dirty="0" smtClean="0"/>
          </a:p>
          <a:p>
            <a:pPr>
              <a:buFont typeface="Arial" charset="0"/>
              <a:buNone/>
            </a:pPr>
            <a:endParaRPr lang="hu-HU" sz="2000" dirty="0" smtClean="0"/>
          </a:p>
          <a:p>
            <a:pPr>
              <a:buFont typeface="Arial" charset="0"/>
              <a:buNone/>
            </a:pPr>
            <a:endParaRPr lang="hu-HU" sz="2000" dirty="0" smtClean="0"/>
          </a:p>
          <a:p>
            <a:pPr>
              <a:buFont typeface="Arial" charset="0"/>
              <a:buNone/>
            </a:pPr>
            <a:r>
              <a:rPr lang="hu-HU" sz="2000" dirty="0" smtClean="0"/>
              <a:t>		- képlékeny alakítással ( tágítással, széthengerléssel),</a:t>
            </a:r>
          </a:p>
          <a:p>
            <a:pPr>
              <a:buFont typeface="Arial" charset="0"/>
              <a:buNone/>
            </a:pPr>
            <a:endParaRPr lang="hu-HU" sz="2000" dirty="0" smtClean="0"/>
          </a:p>
          <a:p>
            <a:pPr>
              <a:buFont typeface="Arial" charset="0"/>
              <a:buNone/>
            </a:pPr>
            <a:r>
              <a:rPr lang="hu-HU" sz="2000" dirty="0" smtClean="0"/>
              <a:t>		- a befogott alkatrész rugalmassá tételével (hasítás)</a:t>
            </a:r>
          </a:p>
        </p:txBody>
      </p:sp>
      <p:pic>
        <p:nvPicPr>
          <p:cNvPr id="10445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438" y="1412776"/>
            <a:ext cx="1474787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5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72313" y="2500313"/>
            <a:ext cx="1285875" cy="119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53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0" y="3786188"/>
            <a:ext cx="1785938" cy="135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54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72313" y="5357813"/>
            <a:ext cx="1500187" cy="114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009531"/>
          </a:xfrm>
        </p:spPr>
        <p:txBody>
          <a:bodyPr/>
          <a:lstStyle/>
          <a:p>
            <a:r>
              <a:rPr lang="hu-HU" sz="2000" dirty="0" smtClean="0"/>
              <a:t>Sajtolóillesztésnél előforduló hibák</a:t>
            </a:r>
            <a:endParaRPr lang="hu-HU" sz="2000" dirty="0"/>
          </a:p>
        </p:txBody>
      </p:sp>
      <p:pic>
        <p:nvPicPr>
          <p:cNvPr id="2050" name="Picture 2" descr="C:\Users\Csaba\Documents\Oktatás\Rajzok\Sajtolási hibák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980728"/>
            <a:ext cx="6855162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Csaba\Documents\Oktatás\Rajzok\Sajtolási hibák00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711093"/>
            <a:ext cx="6918118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6529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r>
              <a:rPr lang="hu-HU" sz="2000" dirty="0" err="1" smtClean="0"/>
              <a:t>Melegillesztés</a:t>
            </a:r>
            <a:endParaRPr lang="hu-HU" sz="2000" dirty="0" smtClean="0"/>
          </a:p>
          <a:p>
            <a:pPr algn="just">
              <a:buFont typeface="Arial" charset="0"/>
              <a:buNone/>
            </a:pPr>
            <a:r>
              <a:rPr lang="hu-HU" sz="2000" dirty="0" smtClean="0"/>
              <a:t>	</a:t>
            </a:r>
            <a:r>
              <a:rPr lang="hu-HU" sz="2000" dirty="0" err="1" smtClean="0"/>
              <a:t>Melegillesztésnél</a:t>
            </a:r>
            <a:r>
              <a:rPr lang="hu-HU" sz="2000" dirty="0" smtClean="0"/>
              <a:t> a fedések kétszer nagyobbak, mint a sajtolt illesztésnél alkalmazott érték. Forgatónyomaték átvitelére azonos fedés esetén a </a:t>
            </a:r>
            <a:r>
              <a:rPr lang="hu-HU" sz="2000" dirty="0" err="1" smtClean="0"/>
              <a:t>melegillesztés</a:t>
            </a:r>
            <a:r>
              <a:rPr lang="hu-HU" sz="2000" dirty="0" smtClean="0"/>
              <a:t> háromszor tartósabb, mint a hidegillesztés.</a:t>
            </a:r>
          </a:p>
          <a:p>
            <a:pPr algn="just">
              <a:buFont typeface="Arial" charset="0"/>
              <a:buNone/>
            </a:pPr>
            <a:r>
              <a:rPr lang="hu-HU" sz="2000" dirty="0" smtClean="0"/>
              <a:t>	A kötéseknek ezt a módját nagy igénybevételek esetén alkalmazzák (nagy </a:t>
            </a:r>
            <a:r>
              <a:rPr lang="hu-HU" sz="2000" dirty="0" err="1" smtClean="0"/>
              <a:t>hőterhelésnél</a:t>
            </a:r>
            <a:r>
              <a:rPr lang="hu-HU" sz="2000" dirty="0" smtClean="0"/>
              <a:t> és eltérő anyagminőségek esetén).</a:t>
            </a:r>
          </a:p>
          <a:p>
            <a:pPr>
              <a:buFont typeface="Arial" charset="0"/>
              <a:buNone/>
            </a:pPr>
            <a:endParaRPr lang="hu-HU" sz="2000" dirty="0" smtClean="0"/>
          </a:p>
          <a:p>
            <a:pPr>
              <a:buFont typeface="Arial" charset="0"/>
              <a:buNone/>
            </a:pPr>
            <a:r>
              <a:rPr lang="hu-HU" sz="2000" dirty="0" smtClean="0"/>
              <a:t>	A befogó alkatrész felmelegítési hőmérséklete: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		</a:t>
            </a:r>
            <a:r>
              <a:rPr lang="el-GR" sz="2000" dirty="0" smtClean="0"/>
              <a:t>Δ</a:t>
            </a:r>
            <a:r>
              <a:rPr lang="hu-HU" sz="2000" dirty="0" smtClean="0"/>
              <a:t> fedés &lt;  </a:t>
            </a:r>
            <a:r>
              <a:rPr lang="el-GR" sz="2000" dirty="0" smtClean="0"/>
              <a:t>α</a:t>
            </a:r>
            <a:r>
              <a:rPr lang="hu-HU" sz="2000" dirty="0" smtClean="0"/>
              <a:t> t  d</a:t>
            </a:r>
            <a:r>
              <a:rPr lang="hu-HU" sz="2000" baseline="-25000" dirty="0" smtClean="0"/>
              <a:t>1 </a:t>
            </a:r>
            <a:r>
              <a:rPr lang="hu-HU" sz="2000" dirty="0" smtClean="0"/>
              <a:t> </a:t>
            </a:r>
          </a:p>
          <a:p>
            <a:pPr>
              <a:buFont typeface="Arial" charset="0"/>
              <a:buNone/>
            </a:pPr>
            <a:r>
              <a:rPr lang="hu-HU" sz="2000" baseline="-25000" dirty="0" smtClean="0"/>
              <a:t>			</a:t>
            </a:r>
            <a:r>
              <a:rPr lang="hu-HU" sz="2000" dirty="0" smtClean="0"/>
              <a:t>          </a:t>
            </a:r>
            <a:r>
              <a:rPr lang="el-GR" sz="2000" dirty="0" smtClean="0"/>
              <a:t>Δ</a:t>
            </a:r>
            <a:r>
              <a:rPr lang="hu-HU" sz="2000" dirty="0" smtClean="0"/>
              <a:t>  =  d</a:t>
            </a:r>
            <a:r>
              <a:rPr lang="hu-HU" sz="2000" baseline="-25000" dirty="0" smtClean="0"/>
              <a:t>2</a:t>
            </a:r>
            <a:r>
              <a:rPr lang="hu-HU" sz="2000" dirty="0" smtClean="0"/>
              <a:t> – d</a:t>
            </a:r>
            <a:r>
              <a:rPr lang="hu-HU" sz="2000" baseline="-25000" dirty="0" smtClean="0"/>
              <a:t>1</a:t>
            </a:r>
            <a:r>
              <a:rPr lang="hu-HU" sz="2000" dirty="0" smtClean="0"/>
              <a:t>   →    d</a:t>
            </a:r>
            <a:r>
              <a:rPr lang="hu-HU" sz="2000" baseline="-25000" dirty="0" smtClean="0"/>
              <a:t>2</a:t>
            </a:r>
            <a:r>
              <a:rPr lang="hu-HU" sz="2000" dirty="0" smtClean="0"/>
              <a:t>  - d</a:t>
            </a:r>
            <a:r>
              <a:rPr lang="hu-HU" sz="2000" baseline="-25000" dirty="0" smtClean="0"/>
              <a:t>1</a:t>
            </a:r>
            <a:r>
              <a:rPr lang="hu-HU" sz="2000" dirty="0" smtClean="0"/>
              <a:t> &lt; </a:t>
            </a:r>
            <a:r>
              <a:rPr lang="el-GR" sz="2000" dirty="0" smtClean="0"/>
              <a:t>α</a:t>
            </a:r>
            <a:r>
              <a:rPr lang="hu-HU" sz="2000" dirty="0" smtClean="0"/>
              <a:t> t  d</a:t>
            </a:r>
            <a:r>
              <a:rPr lang="hu-HU" sz="2000" baseline="-25000" dirty="0" smtClean="0"/>
              <a:t>1</a:t>
            </a:r>
            <a:r>
              <a:rPr lang="hu-HU" sz="2000" dirty="0" smtClean="0"/>
              <a:t> </a:t>
            </a:r>
          </a:p>
          <a:p>
            <a:pPr>
              <a:buFont typeface="Arial" charset="0"/>
              <a:buNone/>
            </a:pPr>
            <a:r>
              <a:rPr lang="hu-HU" sz="2000" baseline="-25000" dirty="0" smtClean="0"/>
              <a:t>			 </a:t>
            </a:r>
            <a:r>
              <a:rPr lang="hu-HU" sz="2000" dirty="0" smtClean="0"/>
              <a:t>          t   &gt; (d</a:t>
            </a:r>
            <a:r>
              <a:rPr lang="hu-HU" sz="2000" baseline="-25000" dirty="0" smtClean="0"/>
              <a:t>2</a:t>
            </a:r>
            <a:r>
              <a:rPr lang="hu-HU" sz="2000" dirty="0" smtClean="0"/>
              <a:t>  - d</a:t>
            </a:r>
            <a:r>
              <a:rPr lang="hu-HU" sz="2000" baseline="-25000" dirty="0" smtClean="0"/>
              <a:t>1</a:t>
            </a:r>
            <a:r>
              <a:rPr lang="hu-HU" sz="2000" dirty="0" smtClean="0"/>
              <a:t>) / </a:t>
            </a:r>
            <a:r>
              <a:rPr lang="el-GR" sz="2000" dirty="0" smtClean="0"/>
              <a:t>α</a:t>
            </a:r>
            <a:r>
              <a:rPr lang="hu-HU" sz="2000" dirty="0" smtClean="0"/>
              <a:t> d</a:t>
            </a:r>
            <a:r>
              <a:rPr lang="hu-HU" sz="2000" baseline="-25000" dirty="0" smtClean="0"/>
              <a:t>1</a:t>
            </a:r>
            <a:r>
              <a:rPr lang="hu-HU" sz="2000" dirty="0" smtClean="0"/>
              <a:t> 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     ha a fedés a </a:t>
            </a:r>
            <a:r>
              <a:rPr lang="el-GR" sz="2000" dirty="0" smtClean="0"/>
              <a:t>Δ</a:t>
            </a:r>
            <a:r>
              <a:rPr lang="hu-HU" sz="2000" dirty="0" smtClean="0"/>
              <a:t>  =  0,015 + 0,001d</a:t>
            </a:r>
            <a:r>
              <a:rPr lang="hu-HU" sz="2000" baseline="-25000" dirty="0" smtClean="0"/>
              <a:t>1</a:t>
            </a:r>
            <a:r>
              <a:rPr lang="hu-HU" sz="2000" dirty="0" smtClean="0"/>
              <a:t> összefüggés szerint változik , akkor a  </a:t>
            </a:r>
            <a:br>
              <a:rPr lang="hu-HU" sz="2000" dirty="0" smtClean="0"/>
            </a:br>
            <a:r>
              <a:rPr lang="hu-HU" sz="2000" dirty="0" smtClean="0"/>
              <a:t>     legalacsonyabb hőmérséklet: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		t  =  (0,015 / </a:t>
            </a:r>
            <a:r>
              <a:rPr lang="el-GR" sz="2000" dirty="0" smtClean="0"/>
              <a:t>α</a:t>
            </a:r>
            <a:r>
              <a:rPr lang="hu-HU" sz="2000" dirty="0" smtClean="0"/>
              <a:t> d</a:t>
            </a:r>
            <a:r>
              <a:rPr lang="hu-HU" sz="2000" baseline="-25000" dirty="0" smtClean="0"/>
              <a:t>1</a:t>
            </a:r>
            <a:r>
              <a:rPr lang="hu-HU" sz="2000" dirty="0" smtClean="0"/>
              <a:t>) + (0,001 / </a:t>
            </a:r>
            <a:r>
              <a:rPr lang="el-GR" sz="2000" dirty="0" smtClean="0"/>
              <a:t>α</a:t>
            </a:r>
            <a:r>
              <a:rPr lang="hu-HU" sz="2000" dirty="0" smtClean="0"/>
              <a:t>)</a:t>
            </a:r>
          </a:p>
          <a:p>
            <a:pPr>
              <a:buFont typeface="Arial" charset="0"/>
              <a:buNone/>
            </a:pPr>
            <a:endParaRPr lang="hu-H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264696"/>
          </a:xfrm>
        </p:spPr>
        <p:txBody>
          <a:bodyPr/>
          <a:lstStyle/>
          <a:p>
            <a:r>
              <a:rPr lang="hu-HU" sz="1800" dirty="0" smtClean="0"/>
              <a:t>Példa a vasúti kocsi kerekének tengelyre szerelésére – Szerelési műveletterv I.</a:t>
            </a:r>
            <a:endParaRPr lang="hu-HU" sz="1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836712"/>
            <a:ext cx="3961035" cy="5576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480720"/>
          </a:xfrm>
        </p:spPr>
        <p:txBody>
          <a:bodyPr/>
          <a:lstStyle/>
          <a:p>
            <a:r>
              <a:rPr lang="hu-HU" sz="1800" dirty="0" smtClean="0"/>
              <a:t>Szerelési műveletterv II.</a:t>
            </a:r>
            <a:endParaRPr lang="hu-HU" sz="18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620688"/>
            <a:ext cx="4101697" cy="6014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597352"/>
          </a:xfrm>
        </p:spPr>
        <p:txBody>
          <a:bodyPr/>
          <a:lstStyle/>
          <a:p>
            <a:r>
              <a:rPr lang="hu-HU" sz="2000" dirty="0" smtClean="0"/>
              <a:t>Szerelési műveletterv III.</a:t>
            </a:r>
            <a:endParaRPr lang="hu-HU" sz="20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665312"/>
            <a:ext cx="4281801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6000750"/>
          </a:xfrm>
        </p:spPr>
        <p:txBody>
          <a:bodyPr/>
          <a:lstStyle/>
          <a:p>
            <a:r>
              <a:rPr lang="hu-HU" sz="2400" dirty="0" smtClean="0"/>
              <a:t>SZEGECSELÉS</a:t>
            </a:r>
          </a:p>
          <a:p>
            <a:pPr marL="342900" lvl="1" indent="-342900">
              <a:buFont typeface="Arial" charset="0"/>
              <a:buChar char="•"/>
            </a:pPr>
            <a:r>
              <a:rPr lang="hu-HU" sz="2400" dirty="0" smtClean="0"/>
              <a:t>Teherviselő szegecskötés</a:t>
            </a:r>
          </a:p>
          <a:p>
            <a:pPr marL="342900" lvl="1" indent="-342900" algn="just">
              <a:buFont typeface="Arial" charset="0"/>
              <a:buNone/>
            </a:pPr>
            <a:r>
              <a:rPr lang="hu-HU" sz="2000" dirty="0" smtClean="0"/>
              <a:t>	Gépiparban széles körben alkalmazzák a szegecselést nagy igénybevételű szerkezeteknél.</a:t>
            </a:r>
          </a:p>
          <a:p>
            <a:pPr marL="342900" lvl="1" indent="-342900" algn="just">
              <a:buFont typeface="Arial" charset="0"/>
              <a:buNone/>
            </a:pPr>
            <a:r>
              <a:rPr lang="hu-HU" sz="2000" dirty="0" smtClean="0"/>
              <a:t>	Előkészítésük egyszerű, az egyes alkatrészeket megbízhatóan és szilárdan kapcsolja össze.</a:t>
            </a:r>
          </a:p>
          <a:p>
            <a:pPr marL="342900" lvl="1" indent="-342900">
              <a:buFont typeface="Arial" charset="0"/>
              <a:buNone/>
            </a:pPr>
            <a:endParaRPr lang="hu-HU" sz="2000" dirty="0" smtClean="0"/>
          </a:p>
          <a:p>
            <a:pPr marL="342900" lvl="1" indent="-342900">
              <a:buFont typeface="Arial" charset="0"/>
              <a:buNone/>
            </a:pPr>
            <a:endParaRPr lang="hu-HU" sz="2000" dirty="0" smtClean="0"/>
          </a:p>
          <a:p>
            <a:pPr marL="342900" lvl="1" indent="-342900">
              <a:buFont typeface="Arial" charset="0"/>
              <a:buNone/>
            </a:pPr>
            <a:endParaRPr lang="hu-HU" sz="2000" dirty="0" smtClean="0"/>
          </a:p>
          <a:p>
            <a:pPr marL="342900" lvl="1" indent="-342900">
              <a:buFont typeface="Arial" charset="0"/>
              <a:buNone/>
            </a:pPr>
            <a:endParaRPr lang="hu-HU" sz="2000" dirty="0" smtClean="0"/>
          </a:p>
          <a:p>
            <a:pPr marL="342900" lvl="1" indent="-342900">
              <a:buFont typeface="Arial" charset="0"/>
              <a:buNone/>
            </a:pPr>
            <a:r>
              <a:rPr lang="hu-HU" sz="2000" dirty="0" smtClean="0"/>
              <a:t>	</a:t>
            </a:r>
          </a:p>
          <a:p>
            <a:pPr marL="342900" lvl="1" indent="-342900">
              <a:buFont typeface="Arial" charset="0"/>
              <a:buNone/>
            </a:pPr>
            <a:endParaRPr lang="hu-HU" sz="2000" dirty="0" smtClean="0"/>
          </a:p>
          <a:p>
            <a:endParaRPr lang="hu-HU" sz="2400" dirty="0" smtClean="0"/>
          </a:p>
        </p:txBody>
      </p:sp>
      <p:pic>
        <p:nvPicPr>
          <p:cNvPr id="10649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714625"/>
            <a:ext cx="19431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50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8" y="2428875"/>
            <a:ext cx="4203700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501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0313" y="3714750"/>
            <a:ext cx="4119562" cy="256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r>
              <a:rPr lang="hu-HU" sz="2400" smtClean="0"/>
              <a:t>A szegecselést a hegesztéssel szemben előnyben kell részesíteni, ha</a:t>
            </a:r>
          </a:p>
          <a:p>
            <a:pPr lvl="1">
              <a:buFont typeface="Arial" charset="0"/>
              <a:buNone/>
            </a:pPr>
            <a:r>
              <a:rPr lang="hu-HU" sz="2000" smtClean="0"/>
              <a:t>	- az illesztési helyek kevésbé hozzáférhetőek,</a:t>
            </a:r>
          </a:p>
          <a:p>
            <a:pPr lvl="1">
              <a:buFont typeface="Arial" charset="0"/>
              <a:buNone/>
            </a:pPr>
            <a:r>
              <a:rPr lang="hu-HU" sz="2000" smtClean="0"/>
              <a:t>	- a szerkezeti adottságok miatt túlzott belső feszültségek   </a:t>
            </a:r>
            <a:br>
              <a:rPr lang="hu-HU" sz="2000" smtClean="0"/>
            </a:br>
            <a:r>
              <a:rPr lang="hu-HU" sz="2000" smtClean="0"/>
              <a:t>   jelentkezhetnek,</a:t>
            </a:r>
          </a:p>
          <a:p>
            <a:pPr lvl="1">
              <a:buFont typeface="Arial" charset="0"/>
              <a:buNone/>
            </a:pPr>
            <a:r>
              <a:rPr lang="hu-HU" sz="2000" smtClean="0"/>
              <a:t>	- nagy hőtágulási együttható miatt megengedhetetlenül nagy</a:t>
            </a:r>
            <a:br>
              <a:rPr lang="hu-HU" sz="2000" smtClean="0"/>
            </a:br>
            <a:r>
              <a:rPr lang="hu-HU" sz="2000" smtClean="0"/>
              <a:t>   alakváltozás (alumínium),</a:t>
            </a:r>
          </a:p>
          <a:p>
            <a:pPr lvl="1">
              <a:buFont typeface="Arial" charset="0"/>
              <a:buNone/>
            </a:pPr>
            <a:r>
              <a:rPr lang="hu-HU" sz="2000" smtClean="0"/>
              <a:t> 	- az alapanyagban káros szerkezeti változás várható,</a:t>
            </a:r>
          </a:p>
          <a:p>
            <a:pPr lvl="1">
              <a:buFont typeface="Arial" charset="0"/>
              <a:buNone/>
            </a:pPr>
            <a:r>
              <a:rPr lang="hu-HU" sz="2000" smtClean="0"/>
              <a:t>	- heterogén ötvözeteket vagy különböző anyagokat kell összekötni</a:t>
            </a:r>
            <a:br>
              <a:rPr lang="hu-HU" sz="2000" smtClean="0"/>
            </a:br>
            <a:r>
              <a:rPr lang="hu-HU" sz="2000" smtClean="0"/>
              <a:t>   (acél – alumínium).</a:t>
            </a:r>
          </a:p>
          <a:p>
            <a:pPr lvl="1">
              <a:buFont typeface="Arial" charset="0"/>
              <a:buNone/>
            </a:pPr>
            <a:endParaRPr lang="hu-HU" sz="2000" smtClean="0"/>
          </a:p>
          <a:p>
            <a:pPr lvl="1">
              <a:buFont typeface="Arial" charset="0"/>
              <a:buNone/>
            </a:pPr>
            <a:r>
              <a:rPr lang="hu-HU" sz="2000" smtClean="0"/>
              <a:t>Nagy előny, hogy szegecselésnél nincsenek korróziós folyamatok.</a:t>
            </a:r>
          </a:p>
          <a:p>
            <a:pPr lvl="1">
              <a:buFont typeface="Arial" charset="0"/>
              <a:buNone/>
            </a:pPr>
            <a:endParaRPr lang="hu-HU" sz="2000" smtClean="0"/>
          </a:p>
          <a:p>
            <a:pPr lvl="1">
              <a:buFont typeface="Arial" charset="0"/>
              <a:buNone/>
            </a:pPr>
            <a:r>
              <a:rPr lang="hu-HU" sz="2000" smtClean="0"/>
              <a:t>Ø 14 mm-ig hideg-szegecselés megoldható.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Tartalom helye 2"/>
          <p:cNvSpPr>
            <a:spLocks noGrp="1"/>
          </p:cNvSpPr>
          <p:nvPr>
            <p:ph idx="1"/>
          </p:nvPr>
        </p:nvSpPr>
        <p:spPr>
          <a:xfrm>
            <a:off x="428625" y="285750"/>
            <a:ext cx="8229600" cy="6286500"/>
          </a:xfrm>
        </p:spPr>
        <p:txBody>
          <a:bodyPr/>
          <a:lstStyle/>
          <a:p>
            <a:r>
              <a:rPr lang="hu-HU" sz="2400" smtClean="0"/>
              <a:t>Nem teherviselő szegecskötés</a:t>
            </a:r>
          </a:p>
          <a:p>
            <a:pPr>
              <a:buFont typeface="Arial" charset="0"/>
              <a:buNone/>
            </a:pPr>
            <a:r>
              <a:rPr lang="hu-HU" sz="2400" smtClean="0"/>
              <a:t>	</a:t>
            </a:r>
            <a:r>
              <a:rPr lang="hu-HU" sz="2000" smtClean="0"/>
              <a:t>Gyors kötésekhez tartozik, nem oldható kötés. Előnyei:</a:t>
            </a:r>
          </a:p>
          <a:p>
            <a:pPr>
              <a:buFont typeface="Arial" charset="0"/>
              <a:buNone/>
            </a:pPr>
            <a:endParaRPr lang="hu-HU" sz="2000" smtClean="0"/>
          </a:p>
          <a:p>
            <a:pPr>
              <a:buFont typeface="Arial" charset="0"/>
              <a:buNone/>
            </a:pPr>
            <a:endParaRPr lang="hu-HU" sz="2000" smtClean="0"/>
          </a:p>
          <a:p>
            <a:pPr>
              <a:buFont typeface="Arial" charset="0"/>
              <a:buNone/>
            </a:pPr>
            <a:endParaRPr lang="hu-HU" sz="2000" smtClean="0"/>
          </a:p>
          <a:p>
            <a:pPr>
              <a:buFont typeface="Arial" charset="0"/>
              <a:buNone/>
            </a:pPr>
            <a:endParaRPr lang="hu-HU" sz="2000" smtClean="0"/>
          </a:p>
          <a:p>
            <a:pPr>
              <a:buFont typeface="Arial" charset="0"/>
              <a:buNone/>
            </a:pPr>
            <a:endParaRPr lang="hu-HU" sz="2000" smtClean="0"/>
          </a:p>
          <a:p>
            <a:pPr>
              <a:buFont typeface="Arial" charset="0"/>
              <a:buNone/>
            </a:pPr>
            <a:endParaRPr lang="hu-HU" sz="2000" smtClean="0"/>
          </a:p>
          <a:p>
            <a:pPr>
              <a:buFont typeface="Arial" charset="0"/>
              <a:buNone/>
            </a:pPr>
            <a:endParaRPr lang="hu-HU" sz="2000" smtClean="0"/>
          </a:p>
          <a:p>
            <a:pPr>
              <a:buFont typeface="Arial" charset="0"/>
              <a:buNone/>
            </a:pPr>
            <a:endParaRPr lang="hu-HU" sz="2000" smtClean="0"/>
          </a:p>
          <a:p>
            <a:pPr>
              <a:buFont typeface="Arial" charset="0"/>
              <a:buNone/>
            </a:pPr>
            <a:r>
              <a:rPr lang="hu-HU" sz="2000" smtClean="0"/>
              <a:t>	A húzószegecsek (POP-szegecsek) alkalmazásával a termelékenység nő.</a:t>
            </a:r>
          </a:p>
          <a:p>
            <a:pPr>
              <a:buFont typeface="Arial" charset="0"/>
              <a:buNone/>
            </a:pPr>
            <a:r>
              <a:rPr lang="hu-HU" sz="2000" smtClean="0"/>
              <a:t>	Fajtái:</a:t>
            </a:r>
          </a:p>
          <a:p>
            <a:pPr>
              <a:buFont typeface="Arial" charset="0"/>
              <a:buNone/>
            </a:pPr>
            <a:r>
              <a:rPr lang="hu-HU" sz="2000" smtClean="0"/>
              <a:t>		- szabványos nyitott szegecs,</a:t>
            </a:r>
          </a:p>
          <a:p>
            <a:pPr>
              <a:buFont typeface="Arial" charset="0"/>
              <a:buNone/>
            </a:pPr>
            <a:r>
              <a:rPr lang="hu-HU" sz="2000" smtClean="0"/>
              <a:t>		- zárt szegecs,</a:t>
            </a:r>
          </a:p>
          <a:p>
            <a:pPr>
              <a:buFont typeface="Arial" charset="0"/>
              <a:buNone/>
            </a:pPr>
            <a:r>
              <a:rPr lang="hu-HU" sz="2000" smtClean="0"/>
              <a:t>		- recés szegecs.</a:t>
            </a:r>
          </a:p>
          <a:p>
            <a:pPr>
              <a:buFont typeface="Arial" charset="0"/>
              <a:buNone/>
            </a:pPr>
            <a:r>
              <a:rPr lang="hu-HU" sz="2000" smtClean="0"/>
              <a:t>	A szegecsek alu. ötvözetből vagy lágyacélból készülnek, Ø 2,4 – 6,4 mm tartományban. A húzószár szénacélból készül.</a:t>
            </a:r>
          </a:p>
          <a:p>
            <a:pPr>
              <a:buFont typeface="Arial" charset="0"/>
              <a:buNone/>
            </a:pPr>
            <a:endParaRPr lang="hu-HU" sz="2000" smtClean="0"/>
          </a:p>
          <a:p>
            <a:pPr>
              <a:buFont typeface="Arial" charset="0"/>
              <a:buNone/>
            </a:pPr>
            <a:r>
              <a:rPr lang="hu-HU" sz="2000" smtClean="0"/>
              <a:t>	</a:t>
            </a:r>
            <a:endParaRPr lang="hu-HU" sz="2400" smtClean="0"/>
          </a:p>
        </p:txBody>
      </p:sp>
      <p:pic>
        <p:nvPicPr>
          <p:cNvPr id="10854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38" y="1214438"/>
            <a:ext cx="7000875" cy="259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r>
              <a:rPr lang="hu-HU" sz="2000" smtClean="0"/>
              <a:t>Példák a POP szegecselésre.</a:t>
            </a:r>
          </a:p>
        </p:txBody>
      </p:sp>
      <p:pic>
        <p:nvPicPr>
          <p:cNvPr id="10957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196752"/>
            <a:ext cx="5209964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57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4941168"/>
            <a:ext cx="4176464" cy="103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C:\Users\Csaba\Documents\Oktatás\Rajzok\POP szegecsek00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196752"/>
            <a:ext cx="2506590" cy="194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r>
              <a:rPr lang="hu-HU" sz="2000" dirty="0" smtClean="0"/>
              <a:t>Különleges szegecsek</a:t>
            </a:r>
          </a:p>
          <a:p>
            <a:r>
              <a:rPr lang="hu-HU" sz="2000" dirty="0" smtClean="0"/>
              <a:t>A menetes szegecsek belső felülete menetes, ill. recézett. A tüske és a menet összecsavarozása során a szegecs kitágul és a belső oldalon fej alakul ki.</a:t>
            </a:r>
          </a:p>
          <a:p>
            <a:endParaRPr lang="hu-HU" sz="2000" dirty="0" smtClean="0"/>
          </a:p>
          <a:p>
            <a:endParaRPr lang="hu-HU" sz="2000" dirty="0" smtClean="0"/>
          </a:p>
          <a:p>
            <a:endParaRPr lang="hu-HU" sz="2000" dirty="0" smtClean="0"/>
          </a:p>
          <a:p>
            <a:endParaRPr lang="hu-HU" sz="2000" dirty="0" smtClean="0"/>
          </a:p>
          <a:p>
            <a:endParaRPr lang="hu-HU" sz="2000" dirty="0" smtClean="0"/>
          </a:p>
          <a:p>
            <a:endParaRPr lang="hu-HU" sz="2000" dirty="0" smtClean="0"/>
          </a:p>
          <a:p>
            <a:endParaRPr lang="hu-HU" sz="2000" dirty="0" smtClean="0"/>
          </a:p>
          <a:p>
            <a:r>
              <a:rPr lang="hu-HU" sz="2000" dirty="0" smtClean="0"/>
              <a:t>A beütő szegecs esetében a szegecsszár hasított, amikor a tüske </a:t>
            </a:r>
          </a:p>
          <a:p>
            <a:pPr>
              <a:buNone/>
            </a:pPr>
            <a:r>
              <a:rPr lang="hu-HU" sz="2000" dirty="0" smtClean="0"/>
              <a:t>	a furat fenekét eléri, a felhasított rész szétnyomódik és kialakul a  szegecsfej.</a:t>
            </a:r>
          </a:p>
          <a:p>
            <a:r>
              <a:rPr lang="hu-HU" sz="2000" dirty="0" smtClean="0"/>
              <a:t>Robbanószegecs esetén a furatba helyezést követően villamos</a:t>
            </a:r>
          </a:p>
          <a:p>
            <a:pPr>
              <a:buNone/>
            </a:pPr>
            <a:r>
              <a:rPr lang="hu-HU" sz="2000" dirty="0" smtClean="0"/>
              <a:t>	gyújtással lehet a robbanótöltetet felrobbantani.</a:t>
            </a:r>
          </a:p>
          <a:p>
            <a:endParaRPr lang="hu-HU" sz="2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397272"/>
            <a:ext cx="3528392" cy="271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328" y="3573016"/>
            <a:ext cx="1224136" cy="1168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52320" y="4941168"/>
            <a:ext cx="1240138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6286500"/>
          </a:xfrm>
        </p:spPr>
        <p:txBody>
          <a:bodyPr/>
          <a:lstStyle/>
          <a:p>
            <a:r>
              <a:rPr lang="hu-HU" sz="2400" dirty="0" smtClean="0">
                <a:cs typeface="Times New Roman" pitchFamily="18" charset="0"/>
              </a:rPr>
              <a:t>Szerelés nyomásos öntéssel</a:t>
            </a:r>
            <a:endParaRPr lang="hu-HU" sz="2000" dirty="0" smtClean="0">
              <a:cs typeface="Times New Roman" pitchFamily="18" charset="0"/>
            </a:endParaRPr>
          </a:p>
          <a:p>
            <a:pPr algn="just">
              <a:buFont typeface="Arial" charset="0"/>
              <a:buNone/>
            </a:pPr>
            <a:r>
              <a:rPr lang="hu-HU" sz="2000" dirty="0" smtClean="0">
                <a:cs typeface="Times New Roman" pitchFamily="18" charset="0"/>
              </a:rPr>
              <a:t>	Nyomásos öntéssel két vagy több alkatrész szerelhető össze </a:t>
            </a:r>
            <a:r>
              <a:rPr lang="hu-HU" sz="2000" dirty="0" err="1" smtClean="0">
                <a:cs typeface="Times New Roman" pitchFamily="18" charset="0"/>
              </a:rPr>
              <a:t>félautomatikus</a:t>
            </a:r>
            <a:r>
              <a:rPr lang="hu-HU" sz="2000" dirty="0" smtClean="0">
                <a:cs typeface="Times New Roman" pitchFamily="18" charset="0"/>
              </a:rPr>
              <a:t> módon úgy, hogy cink- vagy ólomötvözetet lövellnek az összeszerelés helyén az érintkező felületek közé.</a:t>
            </a:r>
          </a:p>
          <a:p>
            <a:pPr algn="just">
              <a:buFont typeface="Arial" charset="0"/>
              <a:buNone/>
            </a:pPr>
            <a:r>
              <a:rPr lang="hu-HU" sz="2000" dirty="0" smtClean="0">
                <a:cs typeface="Times New Roman" pitchFamily="18" charset="0"/>
              </a:rPr>
              <a:t>	Az összekötendő alkatrészeket szerszám tartja és fogja össze a megfelelő szerelési helyzetben. A készülékben van az öntési üreg is. Öntés után a készülék azonnal szétnyitható  és az összefogott munkadarabok szilárd egységet képeznek.</a:t>
            </a:r>
          </a:p>
          <a:p>
            <a:pPr>
              <a:buFont typeface="Arial" charset="0"/>
              <a:buNone/>
            </a:pPr>
            <a:r>
              <a:rPr lang="hu-HU" sz="2000" dirty="0" smtClean="0">
                <a:cs typeface="Times New Roman" pitchFamily="18" charset="0"/>
              </a:rPr>
              <a:t>	A módszer alkalmazásának előnyei:</a:t>
            </a:r>
            <a:endParaRPr lang="hu-HU" sz="2400" dirty="0" smtClean="0">
              <a:cs typeface="Times New Roman" pitchFamily="18" charset="0"/>
            </a:endParaRPr>
          </a:p>
        </p:txBody>
      </p:sp>
      <p:pic>
        <p:nvPicPr>
          <p:cNvPr id="11059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38" y="3357563"/>
            <a:ext cx="7707312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59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5286375"/>
            <a:ext cx="5334000" cy="120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188640"/>
            <a:ext cx="8712968" cy="6480720"/>
          </a:xfrm>
        </p:spPr>
        <p:txBody>
          <a:bodyPr/>
          <a:lstStyle/>
          <a:p>
            <a:r>
              <a:rPr lang="hu-HU" sz="2400" b="1" dirty="0" smtClean="0"/>
              <a:t>Siklócsapágyak szerelése</a:t>
            </a:r>
          </a:p>
          <a:p>
            <a:r>
              <a:rPr lang="hu-HU" sz="2000" dirty="0" smtClean="0"/>
              <a:t>Hajtó- és erőátviteli tengelyeket legalább két csapágyban kell csapágyazni.</a:t>
            </a:r>
          </a:p>
          <a:p>
            <a:r>
              <a:rPr lang="hu-HU" sz="2000" dirty="0" smtClean="0"/>
              <a:t>A siklócsapágyak lehetnek </a:t>
            </a:r>
          </a:p>
          <a:p>
            <a:pPr lvl="1"/>
            <a:r>
              <a:rPr lang="hu-HU" sz="1600" dirty="0" smtClean="0"/>
              <a:t>Osztatlan vagy</a:t>
            </a:r>
          </a:p>
          <a:p>
            <a:pPr lvl="1"/>
            <a:r>
              <a:rPr lang="hu-HU" sz="1600" dirty="0" smtClean="0"/>
              <a:t>Osztott</a:t>
            </a:r>
          </a:p>
          <a:p>
            <a:pPr marL="457200" lvl="1" indent="0">
              <a:buNone/>
            </a:pPr>
            <a:r>
              <a:rPr lang="hu-HU" sz="2000" dirty="0" smtClean="0"/>
              <a:t>csapágyak.</a:t>
            </a:r>
          </a:p>
          <a:p>
            <a:pPr marL="457200" lvl="1" indent="0">
              <a:buNone/>
            </a:pPr>
            <a:r>
              <a:rPr lang="hu-HU" sz="2000" dirty="0" smtClean="0"/>
              <a:t>Osztatlan csapágyba csak axiális terhelésű csapágyat szerelnek.</a:t>
            </a:r>
          </a:p>
          <a:p>
            <a:pPr marL="457200" lvl="1" indent="0">
              <a:buNone/>
            </a:pPr>
            <a:endParaRPr lang="hu-HU" sz="2000" dirty="0"/>
          </a:p>
          <a:p>
            <a:pPr marL="457200" lvl="1" indent="0">
              <a:buNone/>
            </a:pPr>
            <a:endParaRPr lang="hu-HU" sz="2000" dirty="0" smtClean="0"/>
          </a:p>
          <a:p>
            <a:pPr marL="457200" lvl="1" indent="0">
              <a:buNone/>
            </a:pPr>
            <a:endParaRPr lang="hu-HU" sz="2000" dirty="0"/>
          </a:p>
          <a:p>
            <a:pPr marL="457200" lvl="1" indent="0">
              <a:buNone/>
            </a:pPr>
            <a:endParaRPr lang="hu-HU" sz="2000" dirty="0" smtClean="0"/>
          </a:p>
          <a:p>
            <a:pPr marL="457200" lvl="1" indent="0">
              <a:buNone/>
            </a:pPr>
            <a:r>
              <a:rPr lang="hu-HU" sz="1800" dirty="0" smtClean="0"/>
              <a:t>Osztott csapágyakat leggyakrabban hajtóműházakba építenek be. Az osztott csapágyak két </a:t>
            </a:r>
            <a:r>
              <a:rPr lang="hu-HU" sz="1800" dirty="0" err="1" smtClean="0"/>
              <a:t>félcsészéből</a:t>
            </a:r>
            <a:r>
              <a:rPr lang="hu-HU" sz="1800" dirty="0" smtClean="0"/>
              <a:t> állnak, melyeket a csapágyfedél fog össze. A csészék külső méretének</a:t>
            </a:r>
          </a:p>
          <a:p>
            <a:pPr marL="457200" lvl="1" indent="0">
              <a:buNone/>
            </a:pPr>
            <a:r>
              <a:rPr lang="hu-HU" sz="1800" dirty="0" smtClean="0"/>
              <a:t>jól kell illeszkednie a csapágyház-felek belső </a:t>
            </a:r>
          </a:p>
          <a:p>
            <a:pPr marL="457200" lvl="1" indent="0">
              <a:buNone/>
            </a:pPr>
            <a:r>
              <a:rPr lang="hu-HU" sz="1800" dirty="0" smtClean="0"/>
              <a:t>méretéhez.</a:t>
            </a:r>
          </a:p>
          <a:p>
            <a:pPr marL="457200" lvl="1" indent="0">
              <a:buNone/>
            </a:pPr>
            <a:r>
              <a:rPr lang="hu-HU" sz="1800" dirty="0" smtClean="0"/>
              <a:t>A csészék illeszkedése, külső, de főleg a belső </a:t>
            </a:r>
          </a:p>
          <a:p>
            <a:pPr marL="457200" lvl="1" indent="0">
              <a:buNone/>
            </a:pPr>
            <a:r>
              <a:rPr lang="hu-HU" sz="1800" dirty="0" smtClean="0"/>
              <a:t>felfekvése (a tengelyhez) hántolással javítható és </a:t>
            </a:r>
          </a:p>
          <a:p>
            <a:pPr marL="457200" lvl="1" indent="0">
              <a:buNone/>
            </a:pPr>
            <a:r>
              <a:rPr lang="hu-HU" sz="1800" dirty="0" smtClean="0"/>
              <a:t>festékezéssel ellenőrizhető.</a:t>
            </a:r>
            <a:endParaRPr lang="hu-HU" sz="1800" dirty="0"/>
          </a:p>
        </p:txBody>
      </p:sp>
      <p:pic>
        <p:nvPicPr>
          <p:cNvPr id="4098" name="Picture 2" descr="C:\Users\Csaba\Documents\Oktatás\Rajzok\Siklócsapágyak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665387"/>
            <a:ext cx="1362456" cy="1408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Csaba\Documents\Oktatás\Rajzok\Siklócsapágyak00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830887"/>
            <a:ext cx="2592288" cy="1242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Csaba\Documents\Oktatás\Rajzok\Siklócsapág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725144"/>
            <a:ext cx="3414713" cy="180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778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552728"/>
          </a:xfrm>
        </p:spPr>
        <p:txBody>
          <a:bodyPr/>
          <a:lstStyle/>
          <a:p>
            <a:r>
              <a:rPr lang="hu-HU" sz="2000" dirty="0" smtClean="0"/>
              <a:t>A csapágycsésze nem egy anyagból készül, hanem több réteget visznek fel az alapfémre. Általában acél csészére ón, ólom vagy alumínium bázisú bélésfémet visznek fel. A bélésfémet még különböző kopást gátló, súrlódást csökkentő bevonatokkal látják el.</a:t>
            </a:r>
          </a:p>
          <a:p>
            <a:endParaRPr lang="hu-HU" sz="2000" dirty="0"/>
          </a:p>
          <a:p>
            <a:endParaRPr lang="hu-HU" sz="2000" dirty="0" smtClean="0"/>
          </a:p>
          <a:p>
            <a:endParaRPr lang="hu-HU" sz="2000" dirty="0"/>
          </a:p>
          <a:p>
            <a:endParaRPr lang="hu-HU" sz="2000" dirty="0" smtClean="0"/>
          </a:p>
          <a:p>
            <a:endParaRPr lang="hu-HU" sz="2000" dirty="0"/>
          </a:p>
          <a:p>
            <a:endParaRPr lang="hu-HU" sz="2000" dirty="0" smtClean="0"/>
          </a:p>
          <a:p>
            <a:endParaRPr lang="hu-HU" sz="2000" dirty="0"/>
          </a:p>
          <a:p>
            <a:r>
              <a:rPr lang="hu-HU" sz="2000" dirty="0" smtClean="0"/>
              <a:t>A vékonyfalú csapágyperselyeket mindig párban kell cserélni. A csapágyperselyeket kis mértékben szétfeszített állapotban gyártják, hogy a fészekben a megfelelő fedés létrejöjjön, amit festékpróbával ellenőriznek.</a:t>
            </a:r>
            <a:endParaRPr lang="hu-HU" sz="2000" dirty="0"/>
          </a:p>
        </p:txBody>
      </p:sp>
      <p:pic>
        <p:nvPicPr>
          <p:cNvPr id="5122" name="Picture 2" descr="C:\Users\Csaba\Documents\Oktatás\Rajzok\siklócsapágy csésze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502431"/>
            <a:ext cx="3380831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Csaba\Documents\Oktatás\Rajzok\Siklócsapágy persely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5229200"/>
            <a:ext cx="3528392" cy="1300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9946335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480720"/>
          </a:xfrm>
        </p:spPr>
        <p:txBody>
          <a:bodyPr/>
          <a:lstStyle/>
          <a:p>
            <a:pPr marL="0" indent="0">
              <a:buNone/>
            </a:pPr>
            <a:endParaRPr lang="hu-HU" dirty="0"/>
          </a:p>
        </p:txBody>
      </p:sp>
      <p:pic>
        <p:nvPicPr>
          <p:cNvPr id="5122" name="Picture 2" descr="C:\Users\Csaba\Documents\Oktatás\Rajzok\Siklócsapágyak szerelése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1760" y="332656"/>
            <a:ext cx="5184576" cy="6414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6678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552728"/>
          </a:xfrm>
        </p:spPr>
        <p:txBody>
          <a:bodyPr/>
          <a:lstStyle/>
          <a:p>
            <a:pPr marL="0" indent="0">
              <a:buNone/>
            </a:pPr>
            <a:endParaRPr lang="hu-HU" dirty="0"/>
          </a:p>
        </p:txBody>
      </p:sp>
      <p:pic>
        <p:nvPicPr>
          <p:cNvPr id="6146" name="Picture 2" descr="C:\Users\Csaba\Documents\Oktatás\Rajzok\Siklócsapágyak szerelése0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587" y="233264"/>
            <a:ext cx="4608512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6077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r>
              <a:rPr lang="hu-HU" sz="2400" b="1" dirty="0" smtClean="0">
                <a:cs typeface="Times New Roman" pitchFamily="18" charset="0"/>
              </a:rPr>
              <a:t>Gördülőcsapágyak szerelése</a:t>
            </a:r>
          </a:p>
          <a:p>
            <a:pPr algn="just">
              <a:buFont typeface="Arial" charset="0"/>
              <a:buNone/>
            </a:pPr>
            <a:r>
              <a:rPr lang="hu-HU" sz="2000" dirty="0" smtClean="0">
                <a:cs typeface="Times New Roman" pitchFamily="18" charset="0"/>
              </a:rPr>
              <a:t>	A gördülőcsapágyak külső-, belső gyűrűje szilárd illesztéssel csatlakozik a házhoz, ill. a tengelyhez. A sajtolásnál számolni kell azzal, hogy a gördülő elemek és a gördülő felületek közötti rés csökken.</a:t>
            </a:r>
          </a:p>
          <a:p>
            <a:pPr>
              <a:buFont typeface="Arial" charset="0"/>
              <a:buNone/>
            </a:pPr>
            <a:r>
              <a:rPr lang="hu-HU" sz="2000" dirty="0" smtClean="0">
                <a:cs typeface="Times New Roman" pitchFamily="18" charset="0"/>
              </a:rPr>
              <a:t>	</a:t>
            </a:r>
          </a:p>
          <a:p>
            <a:pPr>
              <a:buFont typeface="Arial" charset="0"/>
              <a:buNone/>
            </a:pPr>
            <a:r>
              <a:rPr lang="hu-HU" sz="2000" dirty="0">
                <a:cs typeface="Times New Roman" pitchFamily="18" charset="0"/>
              </a:rPr>
              <a:t> </a:t>
            </a:r>
            <a:r>
              <a:rPr lang="hu-HU" sz="2000" dirty="0" smtClean="0">
                <a:cs typeface="Times New Roman" pitchFamily="18" charset="0"/>
              </a:rPr>
              <a:t>    e – </a:t>
            </a:r>
            <a:r>
              <a:rPr lang="hu-HU" sz="2000" dirty="0" err="1" smtClean="0">
                <a:cs typeface="Times New Roman" pitchFamily="18" charset="0"/>
              </a:rPr>
              <a:t>e</a:t>
            </a:r>
            <a:r>
              <a:rPr lang="hu-HU" sz="2000" dirty="0" smtClean="0">
                <a:cs typeface="Times New Roman" pitchFamily="18" charset="0"/>
              </a:rPr>
              <a:t>’ = D’</a:t>
            </a:r>
            <a:r>
              <a:rPr lang="hu-HU" sz="2000" baseline="-25000" dirty="0" smtClean="0">
                <a:cs typeface="Times New Roman" pitchFamily="18" charset="0"/>
              </a:rPr>
              <a:t>1</a:t>
            </a:r>
            <a:r>
              <a:rPr lang="hu-HU" sz="2000" dirty="0" smtClean="0">
                <a:cs typeface="Times New Roman" pitchFamily="18" charset="0"/>
              </a:rPr>
              <a:t> – D</a:t>
            </a:r>
            <a:r>
              <a:rPr lang="hu-HU" sz="2000" baseline="-25000" dirty="0" smtClean="0">
                <a:cs typeface="Times New Roman" pitchFamily="18" charset="0"/>
              </a:rPr>
              <a:t>1</a:t>
            </a:r>
            <a:r>
              <a:rPr lang="hu-HU" sz="2000" dirty="0" smtClean="0">
                <a:cs typeface="Times New Roman" pitchFamily="18" charset="0"/>
              </a:rPr>
              <a:t> = </a:t>
            </a:r>
            <a:r>
              <a:rPr lang="el-GR" sz="2000" dirty="0" smtClean="0">
                <a:cs typeface="Times New Roman" pitchFamily="18" charset="0"/>
              </a:rPr>
              <a:t>Δ</a:t>
            </a:r>
            <a:r>
              <a:rPr lang="hu-HU" sz="2000" dirty="0" smtClean="0">
                <a:cs typeface="Times New Roman" pitchFamily="18" charset="0"/>
              </a:rPr>
              <a:t> D</a:t>
            </a:r>
          </a:p>
          <a:p>
            <a:pPr>
              <a:buFont typeface="Arial" charset="0"/>
              <a:buNone/>
            </a:pPr>
            <a:endParaRPr lang="hu-HU" sz="2000" dirty="0" smtClean="0">
              <a:cs typeface="Times New Roman" pitchFamily="18" charset="0"/>
            </a:endParaRPr>
          </a:p>
          <a:p>
            <a:pPr>
              <a:buFont typeface="Arial" charset="0"/>
              <a:buNone/>
            </a:pPr>
            <a:endParaRPr lang="hu-HU" sz="2000" dirty="0" smtClean="0"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hu-HU" sz="2000" dirty="0" smtClean="0">
                <a:cs typeface="Times New Roman" pitchFamily="18" charset="0"/>
              </a:rPr>
              <a:t>	A golyóscsapágyaknál megkülönböztethető</a:t>
            </a:r>
          </a:p>
          <a:p>
            <a:pPr>
              <a:buFont typeface="Arial" charset="0"/>
              <a:buNone/>
            </a:pPr>
            <a:r>
              <a:rPr lang="hu-HU" sz="2000" dirty="0">
                <a:cs typeface="Times New Roman" pitchFamily="18" charset="0"/>
              </a:rPr>
              <a:t>	</a:t>
            </a:r>
            <a:r>
              <a:rPr lang="hu-HU" sz="2000" dirty="0" smtClean="0">
                <a:cs typeface="Times New Roman" pitchFamily="18" charset="0"/>
              </a:rPr>
              <a:t>	-  radiális ,</a:t>
            </a:r>
          </a:p>
          <a:p>
            <a:pPr>
              <a:buFont typeface="Arial" charset="0"/>
              <a:buNone/>
            </a:pPr>
            <a:r>
              <a:rPr lang="hu-HU" sz="2000" dirty="0">
                <a:cs typeface="Times New Roman" pitchFamily="18" charset="0"/>
              </a:rPr>
              <a:t>	</a:t>
            </a:r>
            <a:r>
              <a:rPr lang="hu-HU" sz="2000" dirty="0" smtClean="0">
                <a:cs typeface="Times New Roman" pitchFamily="18" charset="0"/>
              </a:rPr>
              <a:t>	- axiális és</a:t>
            </a:r>
          </a:p>
          <a:p>
            <a:pPr>
              <a:buFont typeface="Arial" charset="0"/>
              <a:buNone/>
            </a:pPr>
            <a:r>
              <a:rPr lang="hu-HU" sz="2000" dirty="0">
                <a:cs typeface="Times New Roman" pitchFamily="18" charset="0"/>
              </a:rPr>
              <a:t>	</a:t>
            </a:r>
            <a:r>
              <a:rPr lang="hu-HU" sz="2000" dirty="0" smtClean="0">
                <a:cs typeface="Times New Roman" pitchFamily="18" charset="0"/>
              </a:rPr>
              <a:t>	- szög</a:t>
            </a:r>
          </a:p>
          <a:p>
            <a:pPr>
              <a:buFont typeface="Arial" charset="0"/>
              <a:buNone/>
            </a:pPr>
            <a:r>
              <a:rPr lang="hu-HU" sz="2000" dirty="0">
                <a:cs typeface="Times New Roman" pitchFamily="18" charset="0"/>
              </a:rPr>
              <a:t>	</a:t>
            </a:r>
            <a:r>
              <a:rPr lang="hu-HU" sz="2000" dirty="0" smtClean="0">
                <a:cs typeface="Times New Roman" pitchFamily="18" charset="0"/>
              </a:rPr>
              <a:t>csapágyhézag.</a:t>
            </a:r>
          </a:p>
        </p:txBody>
      </p:sp>
      <p:pic>
        <p:nvPicPr>
          <p:cNvPr id="1116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1749539"/>
            <a:ext cx="2366963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 descr="C:\Users\Csaba\Documents\Oktatás\Rajzok\golyóscsapágyak méretváltozása00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2663" y="1799886"/>
            <a:ext cx="2286000" cy="1189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Csaba\Documents\Oktatás\Rajzok\Golyóscsapágy hézaga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645024"/>
            <a:ext cx="3744416" cy="2486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>
            <a:spLocks noGrp="1"/>
          </p:cNvSpPr>
          <p:nvPr>
            <p:ph idx="1"/>
          </p:nvPr>
        </p:nvSpPr>
        <p:spPr>
          <a:xfrm>
            <a:off x="457200" y="260350"/>
            <a:ext cx="8229600" cy="5865813"/>
          </a:xfrm>
        </p:spPr>
        <p:txBody>
          <a:bodyPr/>
          <a:lstStyle/>
          <a:p>
            <a:pPr>
              <a:buNone/>
            </a:pPr>
            <a:r>
              <a:rPr lang="hu-HU" sz="2000" dirty="0">
                <a:cs typeface="Times New Roman" pitchFamily="18" charset="0"/>
              </a:rPr>
              <a:t>A csapágyat tengelyre szerelésekor célszerű felmelegíteni.</a:t>
            </a:r>
          </a:p>
          <a:p>
            <a:pPr>
              <a:buNone/>
            </a:pPr>
            <a:r>
              <a:rPr lang="hu-HU" sz="2000" dirty="0">
                <a:cs typeface="Times New Roman" pitchFamily="18" charset="0"/>
              </a:rPr>
              <a:t>	A fürdő hőmérsékletének számítása, ha </a:t>
            </a:r>
            <a:r>
              <a:rPr lang="el-GR" sz="2000" dirty="0">
                <a:cs typeface="Times New Roman" pitchFamily="18" charset="0"/>
              </a:rPr>
              <a:t>Δ</a:t>
            </a:r>
            <a:r>
              <a:rPr lang="hu-HU" sz="2000" dirty="0">
                <a:cs typeface="Times New Roman" pitchFamily="18" charset="0"/>
              </a:rPr>
              <a:t> az átfedés mértéke</a:t>
            </a:r>
            <a:r>
              <a:rPr lang="hu-HU" sz="2000" dirty="0" smtClean="0"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hu-HU" sz="2000" dirty="0" smtClean="0">
              <a:cs typeface="Times New Roman" pitchFamily="18" charset="0"/>
            </a:endParaRPr>
          </a:p>
          <a:p>
            <a:pPr>
              <a:buNone/>
            </a:pPr>
            <a:r>
              <a:rPr lang="el-GR" sz="2000" dirty="0">
                <a:cs typeface="Times New Roman" pitchFamily="18" charset="0"/>
              </a:rPr>
              <a:t> </a:t>
            </a:r>
            <a:r>
              <a:rPr lang="hu-HU" sz="2000" dirty="0" smtClean="0">
                <a:cs typeface="Times New Roman" pitchFamily="18" charset="0"/>
              </a:rPr>
              <a:t>                         </a:t>
            </a:r>
            <a:r>
              <a:rPr lang="el-GR" sz="2000" dirty="0" smtClean="0">
                <a:cs typeface="Times New Roman" pitchFamily="18" charset="0"/>
              </a:rPr>
              <a:t>Δ</a:t>
            </a:r>
            <a:r>
              <a:rPr lang="hu-HU" sz="2000" dirty="0" smtClean="0">
                <a:cs typeface="Times New Roman" pitchFamily="18" charset="0"/>
              </a:rPr>
              <a:t> </a:t>
            </a:r>
            <a:r>
              <a:rPr lang="hu-HU" sz="2000" dirty="0">
                <a:cs typeface="Times New Roman" pitchFamily="18" charset="0"/>
              </a:rPr>
              <a:t>= </a:t>
            </a:r>
            <a:r>
              <a:rPr lang="el-GR" sz="2000" dirty="0">
                <a:cs typeface="Times New Roman" pitchFamily="18" charset="0"/>
              </a:rPr>
              <a:t>α</a:t>
            </a:r>
            <a:r>
              <a:rPr lang="hu-HU" sz="2000" dirty="0">
                <a:cs typeface="Times New Roman" pitchFamily="18" charset="0"/>
              </a:rPr>
              <a:t> d t     →     </a:t>
            </a:r>
            <a:r>
              <a:rPr lang="hu-HU" sz="2000" dirty="0" err="1">
                <a:cs typeface="Times New Roman" pitchFamily="18" charset="0"/>
              </a:rPr>
              <a:t>t</a:t>
            </a:r>
            <a:r>
              <a:rPr lang="hu-HU" sz="2000" dirty="0">
                <a:cs typeface="Times New Roman" pitchFamily="18" charset="0"/>
              </a:rPr>
              <a:t>  = </a:t>
            </a:r>
            <a:r>
              <a:rPr lang="el-GR" sz="2000" dirty="0">
                <a:cs typeface="Times New Roman" pitchFamily="18" charset="0"/>
              </a:rPr>
              <a:t>Δ</a:t>
            </a:r>
            <a:r>
              <a:rPr lang="hu-HU" sz="2000" dirty="0">
                <a:cs typeface="Times New Roman" pitchFamily="18" charset="0"/>
              </a:rPr>
              <a:t> / </a:t>
            </a:r>
            <a:r>
              <a:rPr lang="el-GR" sz="2000" dirty="0">
                <a:cs typeface="Times New Roman" pitchFamily="18" charset="0"/>
              </a:rPr>
              <a:t>α</a:t>
            </a:r>
            <a:r>
              <a:rPr lang="hu-HU" sz="2000" dirty="0">
                <a:cs typeface="Times New Roman" pitchFamily="18" charset="0"/>
              </a:rPr>
              <a:t> </a:t>
            </a:r>
            <a:r>
              <a:rPr lang="hu-HU" sz="2000" dirty="0" smtClean="0">
                <a:cs typeface="Times New Roman" pitchFamily="18" charset="0"/>
              </a:rPr>
              <a:t>d</a:t>
            </a:r>
          </a:p>
          <a:p>
            <a:pPr>
              <a:buNone/>
            </a:pPr>
            <a:endParaRPr lang="hu-HU" sz="2000" dirty="0">
              <a:cs typeface="Times New Roman" pitchFamily="18" charset="0"/>
            </a:endParaRPr>
          </a:p>
          <a:p>
            <a:pPr>
              <a:buNone/>
            </a:pPr>
            <a:r>
              <a:rPr lang="hu-HU" sz="2000" dirty="0" smtClean="0">
                <a:cs typeface="Times New Roman" pitchFamily="18" charset="0"/>
              </a:rPr>
              <a:t>                             ahol </a:t>
            </a:r>
            <a:r>
              <a:rPr lang="el-GR" sz="2000" dirty="0">
                <a:cs typeface="Times New Roman" pitchFamily="18" charset="0"/>
              </a:rPr>
              <a:t>α</a:t>
            </a:r>
            <a:r>
              <a:rPr lang="hu-HU" sz="2000" dirty="0">
                <a:cs typeface="Times New Roman" pitchFamily="18" charset="0"/>
              </a:rPr>
              <a:t> </a:t>
            </a:r>
            <a:r>
              <a:rPr lang="hu-HU" sz="2000" dirty="0" smtClean="0">
                <a:cs typeface="Times New Roman" pitchFamily="18" charset="0"/>
              </a:rPr>
              <a:t>-  lineáris </a:t>
            </a:r>
            <a:r>
              <a:rPr lang="hu-HU" sz="2000" dirty="0" err="1">
                <a:cs typeface="Times New Roman" pitchFamily="18" charset="0"/>
              </a:rPr>
              <a:t>hőtágulási</a:t>
            </a:r>
            <a:r>
              <a:rPr lang="hu-HU" sz="2000" dirty="0">
                <a:cs typeface="Times New Roman" pitchFamily="18" charset="0"/>
              </a:rPr>
              <a:t> együttható</a:t>
            </a:r>
            <a:r>
              <a:rPr lang="hu-HU" sz="2000" dirty="0" smtClean="0">
                <a:cs typeface="Times New Roman" pitchFamily="18" charset="0"/>
              </a:rPr>
              <a:t>, acélra</a:t>
            </a:r>
            <a:r>
              <a:rPr lang="hu-HU" sz="2000" dirty="0">
                <a:cs typeface="Times New Roman" pitchFamily="18" charset="0"/>
              </a:rPr>
              <a:t>: 11 x 10</a:t>
            </a:r>
            <a:r>
              <a:rPr lang="hu-HU" sz="2000" baseline="30000" dirty="0">
                <a:cs typeface="Times New Roman" pitchFamily="18" charset="0"/>
              </a:rPr>
              <a:t>-6</a:t>
            </a:r>
            <a:r>
              <a:rPr lang="hu-HU" sz="2000" dirty="0">
                <a:cs typeface="Times New Roman" pitchFamily="18" charset="0"/>
              </a:rPr>
              <a:t> ,</a:t>
            </a:r>
            <a:endParaRPr lang="hu-HU" sz="2000" baseline="30000" dirty="0">
              <a:cs typeface="Times New Roman" pitchFamily="18" charset="0"/>
            </a:endParaRPr>
          </a:p>
          <a:p>
            <a:pPr>
              <a:buNone/>
            </a:pPr>
            <a:r>
              <a:rPr lang="hu-HU" sz="2000" dirty="0">
                <a:cs typeface="Times New Roman" pitchFamily="18" charset="0"/>
              </a:rPr>
              <a:t>             </a:t>
            </a:r>
            <a:r>
              <a:rPr lang="hu-HU" sz="2000" dirty="0" smtClean="0">
                <a:cs typeface="Times New Roman" pitchFamily="18" charset="0"/>
              </a:rPr>
              <a:t>                       d  </a:t>
            </a:r>
            <a:r>
              <a:rPr lang="hu-HU" sz="2000" dirty="0">
                <a:cs typeface="Times New Roman" pitchFamily="18" charset="0"/>
              </a:rPr>
              <a:t>-  a csapágygyűrű belső átmérője</a:t>
            </a:r>
            <a:r>
              <a:rPr lang="hu-HU" sz="2000" dirty="0" smtClean="0">
                <a:cs typeface="Times New Roman" pitchFamily="18" charset="0"/>
              </a:rPr>
              <a:t>,</a:t>
            </a:r>
          </a:p>
          <a:p>
            <a:pPr>
              <a:buNone/>
            </a:pPr>
            <a:r>
              <a:rPr lang="hu-HU" sz="2000" dirty="0" smtClean="0">
                <a:cs typeface="Times New Roman" pitchFamily="18" charset="0"/>
              </a:rPr>
              <a:t>                                     t  </a:t>
            </a:r>
            <a:r>
              <a:rPr lang="hu-HU" sz="2000" dirty="0">
                <a:cs typeface="Times New Roman" pitchFamily="18" charset="0"/>
              </a:rPr>
              <a:t>-  az olajfürdő szükséges </a:t>
            </a:r>
            <a:r>
              <a:rPr lang="hu-HU" sz="2000" dirty="0" smtClean="0">
                <a:cs typeface="Times New Roman" pitchFamily="18" charset="0"/>
              </a:rPr>
              <a:t>hőmérséklete</a:t>
            </a:r>
            <a:r>
              <a:rPr lang="hu-HU" sz="2000" dirty="0"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hu-HU" sz="2000" dirty="0">
              <a:cs typeface="Times New Roman" pitchFamily="18" charset="0"/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3070499" y="3244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l-GR" dirty="0">
                <a:cs typeface="Times New Roman" pitchFamily="18" charset="0"/>
              </a:rPr>
              <a:t> </a:t>
            </a:r>
            <a:endParaRPr lang="hu-HU" dirty="0">
              <a:cs typeface="Times New Roman" pitchFamily="18" charset="0"/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3501008"/>
            <a:ext cx="4277664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56100118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260648"/>
            <a:ext cx="8640960" cy="6264696"/>
          </a:xfrm>
        </p:spPr>
        <p:txBody>
          <a:bodyPr/>
          <a:lstStyle/>
          <a:p>
            <a:r>
              <a:rPr lang="hu-HU" sz="2400" b="1" dirty="0" smtClean="0"/>
              <a:t>Golyóscsapágyak</a:t>
            </a:r>
          </a:p>
          <a:p>
            <a:endParaRPr lang="hu-HU" dirty="0"/>
          </a:p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endParaRPr lang="hu-HU" dirty="0"/>
          </a:p>
          <a:p>
            <a:pPr marL="0" indent="0">
              <a:buNone/>
            </a:pPr>
            <a:r>
              <a:rPr lang="hu-HU" dirty="0"/>
              <a:t>	</a:t>
            </a:r>
            <a:r>
              <a:rPr lang="hu-HU" sz="1800" dirty="0" smtClean="0"/>
              <a:t>a./	radiális mélyhornyú golyóscsapágy</a:t>
            </a:r>
          </a:p>
          <a:p>
            <a:pPr marL="0" indent="0">
              <a:buNone/>
            </a:pPr>
            <a:r>
              <a:rPr lang="hu-HU" sz="1800" dirty="0"/>
              <a:t>	</a:t>
            </a:r>
            <a:r>
              <a:rPr lang="hu-HU" sz="1800" dirty="0" smtClean="0"/>
              <a:t>b./	radiális </a:t>
            </a:r>
            <a:r>
              <a:rPr lang="hu-HU" sz="1800" dirty="0"/>
              <a:t>mélyhornyú </a:t>
            </a:r>
            <a:r>
              <a:rPr lang="hu-HU" sz="1800" dirty="0" smtClean="0"/>
              <a:t>golyóscsapágy metszete,</a:t>
            </a:r>
          </a:p>
          <a:p>
            <a:pPr marL="0" indent="0">
              <a:buNone/>
            </a:pPr>
            <a:r>
              <a:rPr lang="hu-HU" sz="1800" dirty="0"/>
              <a:t>	</a:t>
            </a:r>
            <a:r>
              <a:rPr lang="hu-HU" sz="1800" dirty="0" smtClean="0"/>
              <a:t>c./ 	egyfelé ható axiális csapágy metszete.</a:t>
            </a:r>
            <a:endParaRPr lang="hu-HU" dirty="0" smtClean="0"/>
          </a:p>
          <a:p>
            <a:endParaRPr lang="hu-HU" dirty="0"/>
          </a:p>
        </p:txBody>
      </p:sp>
      <p:pic>
        <p:nvPicPr>
          <p:cNvPr id="4" name="Kép 3" descr="C:\Users\Csaba\AppData\Local\Microsoft\Windows\Temporary Internet Files\Content.Outlook\YVUZ1B9G\1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40" y="764705"/>
            <a:ext cx="5760720" cy="43204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7612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404664"/>
            <a:ext cx="8712968" cy="5976664"/>
          </a:xfrm>
        </p:spPr>
        <p:txBody>
          <a:bodyPr/>
          <a:lstStyle/>
          <a:p>
            <a:r>
              <a:rPr lang="hu-HU" sz="2400" b="1" dirty="0" smtClean="0"/>
              <a:t>Radiális hengergörgős csapágyak</a:t>
            </a:r>
          </a:p>
          <a:p>
            <a:endParaRPr lang="hu-HU" sz="2400" dirty="0"/>
          </a:p>
          <a:p>
            <a:endParaRPr lang="hu-HU" sz="2400" dirty="0" smtClean="0"/>
          </a:p>
          <a:p>
            <a:endParaRPr lang="hu-HU" sz="2400" dirty="0"/>
          </a:p>
          <a:p>
            <a:endParaRPr lang="hu-HU" sz="2400" dirty="0" smtClean="0"/>
          </a:p>
          <a:p>
            <a:endParaRPr lang="hu-HU" sz="2400" dirty="0"/>
          </a:p>
          <a:p>
            <a:endParaRPr lang="hu-HU" sz="2400" dirty="0" smtClean="0"/>
          </a:p>
          <a:p>
            <a:endParaRPr lang="hu-HU" sz="2400" dirty="0"/>
          </a:p>
          <a:p>
            <a:endParaRPr lang="hu-HU" sz="2400" dirty="0" smtClean="0"/>
          </a:p>
          <a:p>
            <a:endParaRPr lang="hu-HU" sz="2400" dirty="0"/>
          </a:p>
          <a:p>
            <a:pPr lvl="1"/>
            <a:r>
              <a:rPr lang="hu-HU" sz="2000" dirty="0" smtClean="0"/>
              <a:t>NU2 sorozat	- belső gyűrű külön,</a:t>
            </a:r>
          </a:p>
          <a:p>
            <a:pPr lvl="1"/>
            <a:r>
              <a:rPr lang="hu-HU" sz="2000" dirty="0" smtClean="0"/>
              <a:t>NJ 2 sorozat	- belső gyűrű külön, egy oldalról szerelhető,</a:t>
            </a:r>
          </a:p>
          <a:p>
            <a:pPr lvl="1"/>
            <a:r>
              <a:rPr lang="hu-HU" sz="2000" dirty="0" smtClean="0"/>
              <a:t> N 2 sorozat	- külső gyűrű külön</a:t>
            </a:r>
          </a:p>
          <a:p>
            <a:endParaRPr lang="hu-HU" sz="24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8" y="836713"/>
            <a:ext cx="7972425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641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336704"/>
          </a:xfrm>
        </p:spPr>
        <p:txBody>
          <a:bodyPr/>
          <a:lstStyle/>
          <a:p>
            <a:r>
              <a:rPr lang="hu-HU" sz="2400" b="1" dirty="0" smtClean="0"/>
              <a:t>Kúpgörgős csapágy </a:t>
            </a:r>
            <a:r>
              <a:rPr lang="hu-HU" sz="2400" dirty="0" smtClean="0"/>
              <a:t>– </a:t>
            </a:r>
            <a:r>
              <a:rPr lang="hu-HU" sz="1600" dirty="0" smtClean="0"/>
              <a:t>külső gyűrű külön</a:t>
            </a:r>
          </a:p>
          <a:p>
            <a:endParaRPr lang="hu-HU" sz="2000" dirty="0"/>
          </a:p>
          <a:p>
            <a:endParaRPr lang="hu-HU" sz="2000" dirty="0" smtClean="0"/>
          </a:p>
          <a:p>
            <a:endParaRPr lang="hu-HU" sz="2000" dirty="0"/>
          </a:p>
          <a:p>
            <a:endParaRPr lang="hu-HU" sz="2000" dirty="0" smtClean="0"/>
          </a:p>
          <a:p>
            <a:endParaRPr lang="hu-HU" sz="2000" dirty="0"/>
          </a:p>
          <a:p>
            <a:endParaRPr lang="hu-HU" sz="2000" dirty="0" smtClean="0"/>
          </a:p>
          <a:p>
            <a:r>
              <a:rPr lang="hu-HU" sz="2400" b="1" dirty="0" smtClean="0"/>
              <a:t>Tűgörgős csapágyak</a:t>
            </a:r>
          </a:p>
          <a:p>
            <a:r>
              <a:rPr lang="hu-HU" sz="1600" dirty="0" smtClean="0"/>
              <a:t>a../	Külső és belső gyűrűvel,</a:t>
            </a:r>
          </a:p>
          <a:p>
            <a:r>
              <a:rPr lang="hu-HU" sz="1600" dirty="0"/>
              <a:t> </a:t>
            </a:r>
            <a:r>
              <a:rPr lang="hu-HU" sz="1600" dirty="0" smtClean="0"/>
              <a:t>          kosárral,	</a:t>
            </a:r>
          </a:p>
          <a:p>
            <a:r>
              <a:rPr lang="hu-HU" sz="1600" dirty="0" smtClean="0"/>
              <a:t>b../	Külső gyűrűvel és </a:t>
            </a:r>
          </a:p>
          <a:p>
            <a:r>
              <a:rPr lang="hu-HU" sz="1600" dirty="0"/>
              <a:t> </a:t>
            </a:r>
            <a:r>
              <a:rPr lang="hu-HU" sz="1600" dirty="0" smtClean="0"/>
              <a:t>	kosárral,</a:t>
            </a:r>
          </a:p>
          <a:p>
            <a:r>
              <a:rPr lang="hu-HU" sz="1600" dirty="0"/>
              <a:t>c</a:t>
            </a:r>
            <a:r>
              <a:rPr lang="hu-HU" sz="1600" dirty="0" smtClean="0"/>
              <a:t>./	</a:t>
            </a:r>
            <a:r>
              <a:rPr lang="hu-HU" sz="1600" dirty="0"/>
              <a:t>Külső és belső </a:t>
            </a:r>
            <a:r>
              <a:rPr lang="hu-HU" sz="1600" dirty="0" smtClean="0"/>
              <a:t>gyűrűvel,</a:t>
            </a:r>
            <a:endParaRPr lang="hu-HU" sz="1600" dirty="0"/>
          </a:p>
          <a:p>
            <a:r>
              <a:rPr lang="hu-HU" sz="1600" dirty="0"/>
              <a:t>           </a:t>
            </a:r>
            <a:r>
              <a:rPr lang="hu-HU" sz="1600" dirty="0" smtClean="0"/>
              <a:t> </a:t>
            </a:r>
            <a:r>
              <a:rPr lang="hu-HU" sz="1600" dirty="0"/>
              <a:t>kosárral</a:t>
            </a:r>
            <a:r>
              <a:rPr lang="hu-HU" sz="1600" dirty="0" smtClean="0"/>
              <a:t>, két oldalon </a:t>
            </a:r>
          </a:p>
          <a:p>
            <a:r>
              <a:rPr lang="hu-HU" sz="1600" dirty="0"/>
              <a:t> </a:t>
            </a:r>
            <a:r>
              <a:rPr lang="hu-HU" sz="1600" dirty="0" smtClean="0"/>
              <a:t>           porvédő tárcsával,</a:t>
            </a:r>
          </a:p>
          <a:p>
            <a:r>
              <a:rPr lang="hu-HU" sz="1600" dirty="0" smtClean="0"/>
              <a:t>d./	</a:t>
            </a:r>
            <a:r>
              <a:rPr lang="hu-HU" sz="1600" dirty="0"/>
              <a:t>Külső </a:t>
            </a:r>
            <a:r>
              <a:rPr lang="hu-HU" sz="1600" dirty="0" smtClean="0"/>
              <a:t>gyűrűvel, kosárral,</a:t>
            </a:r>
          </a:p>
          <a:p>
            <a:r>
              <a:rPr lang="hu-HU" sz="1600" dirty="0" smtClean="0"/>
              <a:t> </a:t>
            </a:r>
            <a:r>
              <a:rPr lang="hu-HU" sz="1600" dirty="0"/>
              <a:t>	két oldalon </a:t>
            </a:r>
            <a:r>
              <a:rPr lang="hu-HU" sz="1600" dirty="0" smtClean="0"/>
              <a:t>porvédő </a:t>
            </a:r>
            <a:r>
              <a:rPr lang="hu-HU" sz="1600" dirty="0"/>
              <a:t>tárcsával</a:t>
            </a:r>
            <a:r>
              <a:rPr lang="hu-HU" sz="1600" dirty="0" smtClean="0"/>
              <a:t>,	</a:t>
            </a:r>
          </a:p>
          <a:p>
            <a:r>
              <a:rPr lang="hu-HU" sz="1600" dirty="0" smtClean="0"/>
              <a:t>e./	Külső és belső gyűrűvel, gördülő elemek kosár nélkül,</a:t>
            </a:r>
          </a:p>
          <a:p>
            <a:r>
              <a:rPr lang="hu-HU" sz="1600" dirty="0" smtClean="0"/>
              <a:t>f./	</a:t>
            </a:r>
            <a:r>
              <a:rPr lang="hu-HU" sz="1600" dirty="0"/>
              <a:t>Külső </a:t>
            </a:r>
            <a:r>
              <a:rPr lang="hu-HU" sz="1600" dirty="0" smtClean="0"/>
              <a:t>gyűrűvel</a:t>
            </a:r>
            <a:r>
              <a:rPr lang="hu-HU" sz="1600" dirty="0"/>
              <a:t>, gördülő elemek kosár </a:t>
            </a:r>
            <a:r>
              <a:rPr lang="hu-HU" sz="1600" dirty="0" smtClean="0"/>
              <a:t>nélkül.</a:t>
            </a:r>
            <a:endParaRPr lang="hu-HU" sz="1600" dirty="0"/>
          </a:p>
          <a:p>
            <a:endParaRPr lang="hu-HU" sz="1600" dirty="0" smtClean="0"/>
          </a:p>
          <a:p>
            <a:endParaRPr lang="hu-HU" sz="2400" dirty="0" smtClean="0"/>
          </a:p>
          <a:p>
            <a:endParaRPr lang="hu-HU" sz="2400" dirty="0"/>
          </a:p>
        </p:txBody>
      </p:sp>
      <p:pic>
        <p:nvPicPr>
          <p:cNvPr id="4098" name="Picture 2" descr="C:\Users\Csaba\Documents\Oktatás\Rajzok\egysoros mélyhornyú radiális golyóscsapágy00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764703"/>
            <a:ext cx="1296144" cy="2163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3028" y="1340768"/>
            <a:ext cx="5686682" cy="4381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5460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23528" y="188640"/>
            <a:ext cx="8640960" cy="6552728"/>
          </a:xfrm>
        </p:spPr>
        <p:txBody>
          <a:bodyPr/>
          <a:lstStyle/>
          <a:p>
            <a:r>
              <a:rPr lang="hu-HU" sz="2400" b="1" dirty="0" smtClean="0"/>
              <a:t>Axiális csapágyak </a:t>
            </a:r>
            <a:r>
              <a:rPr lang="hu-HU" sz="1600" dirty="0" smtClean="0"/>
              <a:t>(3-7 db külön egység lehet)</a:t>
            </a:r>
          </a:p>
          <a:p>
            <a:endParaRPr lang="hu-HU" sz="2400" dirty="0"/>
          </a:p>
          <a:p>
            <a:endParaRPr lang="hu-HU" sz="2400" dirty="0" smtClean="0"/>
          </a:p>
          <a:p>
            <a:endParaRPr lang="hu-HU" sz="2400" dirty="0"/>
          </a:p>
          <a:p>
            <a:endParaRPr lang="hu-HU" sz="2400" dirty="0" smtClean="0"/>
          </a:p>
          <a:p>
            <a:endParaRPr lang="hu-HU" sz="2400" dirty="0"/>
          </a:p>
          <a:p>
            <a:endParaRPr lang="hu-HU" sz="2400" dirty="0" smtClean="0"/>
          </a:p>
          <a:p>
            <a:endParaRPr lang="hu-HU" sz="2400" dirty="0"/>
          </a:p>
          <a:p>
            <a:endParaRPr lang="hu-HU" sz="2400" dirty="0" smtClean="0"/>
          </a:p>
          <a:p>
            <a:pPr marL="457200" lvl="1" indent="0">
              <a:buNone/>
            </a:pPr>
            <a:r>
              <a:rPr lang="hu-HU" sz="2000" dirty="0" smtClean="0"/>
              <a:t>a./	egyfelé ható,</a:t>
            </a:r>
          </a:p>
          <a:p>
            <a:pPr marL="457200" lvl="1" indent="0">
              <a:buNone/>
            </a:pPr>
            <a:r>
              <a:rPr lang="hu-HU" sz="2000" dirty="0" smtClean="0"/>
              <a:t>b./   kétfelé ható,</a:t>
            </a:r>
          </a:p>
          <a:p>
            <a:pPr marL="457200" lvl="1" indent="0">
              <a:buNone/>
            </a:pPr>
            <a:r>
              <a:rPr lang="hu-HU" sz="2000" dirty="0" smtClean="0"/>
              <a:t>c./   egyfelé ható, beállós fészektárcsával,</a:t>
            </a:r>
          </a:p>
          <a:p>
            <a:pPr marL="457200" lvl="1" indent="0">
              <a:buNone/>
            </a:pPr>
            <a:r>
              <a:rPr lang="hu-HU" sz="2000" dirty="0" smtClean="0"/>
              <a:t>d./	kétfelé ható, beálló fészektárcsákkal,</a:t>
            </a:r>
          </a:p>
          <a:p>
            <a:pPr marL="457200" lvl="1" indent="0">
              <a:buNone/>
            </a:pPr>
            <a:r>
              <a:rPr lang="hu-HU" sz="2000" dirty="0" smtClean="0"/>
              <a:t>e./	kétsorú ferde hatásvonalú,</a:t>
            </a:r>
          </a:p>
          <a:p>
            <a:pPr marL="457200" lvl="1" indent="0">
              <a:buNone/>
            </a:pPr>
            <a:r>
              <a:rPr lang="hu-HU" sz="2000" dirty="0" smtClean="0"/>
              <a:t>f./	beálló görgőscsapágy,</a:t>
            </a:r>
          </a:p>
          <a:p>
            <a:pPr marL="457200" lvl="1" indent="0">
              <a:buNone/>
            </a:pPr>
            <a:r>
              <a:rPr lang="hu-HU" sz="2000" dirty="0" smtClean="0"/>
              <a:t>g./	hengergörgős.	</a:t>
            </a:r>
          </a:p>
          <a:p>
            <a:endParaRPr lang="hu-HU" sz="2400" dirty="0"/>
          </a:p>
          <a:p>
            <a:pPr marL="0" indent="0">
              <a:buNone/>
            </a:pPr>
            <a:r>
              <a:rPr lang="hu-HU" sz="2400" dirty="0" smtClean="0"/>
              <a:t>                                                                         </a:t>
            </a:r>
            <a:endParaRPr lang="hu-HU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548681"/>
            <a:ext cx="5256584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5515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artalom helye 2"/>
          <p:cNvSpPr>
            <a:spLocks noGrp="1"/>
          </p:cNvSpPr>
          <p:nvPr>
            <p:ph idx="1"/>
          </p:nvPr>
        </p:nvSpPr>
        <p:spPr>
          <a:xfrm>
            <a:off x="428625" y="285750"/>
            <a:ext cx="8515350" cy="6286500"/>
          </a:xfrm>
        </p:spPr>
        <p:txBody>
          <a:bodyPr/>
          <a:lstStyle/>
          <a:p>
            <a:pPr algn="just"/>
            <a:r>
              <a:rPr lang="hu-HU" sz="2000" smtClean="0">
                <a:cs typeface="Times New Roman" pitchFamily="18" charset="0"/>
              </a:rPr>
              <a:t>Amennyiben egy tengelyre két vagy több csapágyat szerelnek, akkor a tengelyirányú erők felvételére csak az egyiket rögzítik, a többi tengely irányban szabadon beállhat.</a:t>
            </a:r>
          </a:p>
          <a:p>
            <a:r>
              <a:rPr lang="hu-HU" sz="2000" smtClean="0">
                <a:cs typeface="Times New Roman" pitchFamily="18" charset="0"/>
              </a:rPr>
              <a:t>Tengely két csapággyal történő beépítésének problémája.</a:t>
            </a:r>
          </a:p>
          <a:p>
            <a:endParaRPr lang="hu-HU" sz="2000" smtClean="0">
              <a:cs typeface="Times New Roman" pitchFamily="18" charset="0"/>
            </a:endParaRPr>
          </a:p>
          <a:p>
            <a:endParaRPr lang="hu-HU" sz="2000" smtClean="0">
              <a:cs typeface="Times New Roman" pitchFamily="18" charset="0"/>
            </a:endParaRPr>
          </a:p>
          <a:p>
            <a:endParaRPr lang="hu-HU" sz="2000" smtClean="0">
              <a:cs typeface="Times New Roman" pitchFamily="18" charset="0"/>
            </a:endParaRPr>
          </a:p>
          <a:p>
            <a:endParaRPr lang="hu-HU" sz="2000" smtClean="0">
              <a:cs typeface="Times New Roman" pitchFamily="18" charset="0"/>
            </a:endParaRPr>
          </a:p>
          <a:p>
            <a:r>
              <a:rPr lang="hu-HU" sz="2000" smtClean="0">
                <a:cs typeface="Times New Roman" pitchFamily="18" charset="0"/>
              </a:rPr>
              <a:t>A csapágyak sugárirányú ütésének problémája.</a:t>
            </a:r>
          </a:p>
          <a:p>
            <a:r>
              <a:rPr lang="hu-HU" sz="2000" smtClean="0">
                <a:cs typeface="Times New Roman" pitchFamily="18" charset="0"/>
              </a:rPr>
              <a:t>Elengedhetetlen a fokozott tisztaság szereléskor.</a:t>
            </a:r>
          </a:p>
          <a:p>
            <a:r>
              <a:rPr lang="hu-HU" sz="2000" smtClean="0">
                <a:cs typeface="Times New Roman" pitchFamily="18" charset="0"/>
              </a:rPr>
              <a:t>Csapágyak szerelése tengelyre.</a:t>
            </a:r>
          </a:p>
          <a:p>
            <a:endParaRPr lang="hu-HU" sz="2400" smtClean="0"/>
          </a:p>
        </p:txBody>
      </p:sp>
      <p:pic>
        <p:nvPicPr>
          <p:cNvPr id="11264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75" y="1714500"/>
            <a:ext cx="3071813" cy="13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4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250" y="2286000"/>
            <a:ext cx="2032000" cy="280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4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25" y="4643438"/>
            <a:ext cx="2928938" cy="144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46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6250" y="4643438"/>
            <a:ext cx="2181225" cy="125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/>
          <a:lstStyle/>
          <a:p>
            <a:r>
              <a:rPr lang="hu-HU" sz="2000" dirty="0" smtClean="0"/>
              <a:t>Példa a golyóscsapágy szerelésére – Műveletterv I.</a:t>
            </a:r>
            <a:endParaRPr lang="hu-HU" sz="2000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5" y="764703"/>
            <a:ext cx="3896836" cy="5472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264696"/>
          </a:xfrm>
        </p:spPr>
        <p:txBody>
          <a:bodyPr/>
          <a:lstStyle/>
          <a:p>
            <a:r>
              <a:rPr lang="hu-HU" sz="1800" dirty="0" smtClean="0"/>
              <a:t>Műveletterv II.</a:t>
            </a:r>
            <a:endParaRPr lang="hu-HU" sz="18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404664"/>
            <a:ext cx="4176464" cy="6020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artalom helye 2"/>
          <p:cNvSpPr>
            <a:spLocks noGrp="1"/>
          </p:cNvSpPr>
          <p:nvPr>
            <p:ph idx="1"/>
          </p:nvPr>
        </p:nvSpPr>
        <p:spPr>
          <a:xfrm>
            <a:off x="457200" y="142875"/>
            <a:ext cx="8229600" cy="6286500"/>
          </a:xfrm>
        </p:spPr>
        <p:txBody>
          <a:bodyPr/>
          <a:lstStyle/>
          <a:p>
            <a:r>
              <a:rPr lang="hu-HU" sz="2000" smtClean="0">
                <a:cs typeface="Times New Roman" pitchFamily="18" charset="0"/>
              </a:rPr>
              <a:t>Golyóscsapágy szerelése fészekbe.</a:t>
            </a:r>
          </a:p>
          <a:p>
            <a:endParaRPr lang="hu-HU" sz="2400" smtClean="0">
              <a:cs typeface="Times New Roman" pitchFamily="18" charset="0"/>
            </a:endParaRPr>
          </a:p>
          <a:p>
            <a:endParaRPr lang="hu-HU" sz="2400" smtClean="0">
              <a:cs typeface="Times New Roman" pitchFamily="18" charset="0"/>
            </a:endParaRPr>
          </a:p>
          <a:p>
            <a:endParaRPr lang="hu-HU" sz="2400" smtClean="0">
              <a:cs typeface="Times New Roman" pitchFamily="18" charset="0"/>
            </a:endParaRPr>
          </a:p>
          <a:p>
            <a:endParaRPr lang="hu-HU" sz="2400" smtClean="0">
              <a:cs typeface="Times New Roman" pitchFamily="18" charset="0"/>
            </a:endParaRPr>
          </a:p>
          <a:p>
            <a:r>
              <a:rPr lang="hu-HU" sz="2000" smtClean="0">
                <a:cs typeface="Times New Roman" pitchFamily="18" charset="0"/>
              </a:rPr>
              <a:t>Nagyméretű gördülőcsapágyak olaj-</a:t>
            </a:r>
          </a:p>
          <a:p>
            <a:pPr>
              <a:buFont typeface="Arial" charset="0"/>
              <a:buNone/>
            </a:pPr>
            <a:r>
              <a:rPr lang="hu-HU" sz="2000" smtClean="0">
                <a:cs typeface="Times New Roman" pitchFamily="18" charset="0"/>
              </a:rPr>
              <a:t>	nyomással történő szerelése.</a:t>
            </a:r>
          </a:p>
          <a:p>
            <a:endParaRPr lang="hu-HU" sz="2400" smtClean="0">
              <a:cs typeface="Times New Roman" pitchFamily="18" charset="0"/>
            </a:endParaRPr>
          </a:p>
          <a:p>
            <a:pPr>
              <a:buFont typeface="Arial" charset="0"/>
              <a:buNone/>
            </a:pPr>
            <a:endParaRPr lang="hu-HU" sz="2400" smtClean="0">
              <a:cs typeface="Times New Roman" pitchFamily="18" charset="0"/>
            </a:endParaRPr>
          </a:p>
          <a:p>
            <a:r>
              <a:rPr lang="hu-HU" sz="2000" smtClean="0">
                <a:cs typeface="Times New Roman" pitchFamily="18" charset="0"/>
              </a:rPr>
              <a:t>Gördülőcsapágyak kiszerelése.</a:t>
            </a:r>
          </a:p>
        </p:txBody>
      </p:sp>
      <p:pic>
        <p:nvPicPr>
          <p:cNvPr id="11366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214313"/>
            <a:ext cx="2000250" cy="1401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66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88" y="1500188"/>
            <a:ext cx="3186112" cy="246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669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0" y="4357688"/>
            <a:ext cx="3906838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r>
              <a:rPr lang="hu-HU" sz="2000" dirty="0" smtClean="0"/>
              <a:t>Példák a csapágyak be- és kiszerelésére</a:t>
            </a:r>
            <a:endParaRPr lang="hu-HU" sz="20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8238" y="1196752"/>
            <a:ext cx="7368851" cy="4180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3938" y="1268760"/>
            <a:ext cx="7531673" cy="4084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artalom helye 6"/>
          <p:cNvSpPr>
            <a:spLocks noGrp="1"/>
          </p:cNvSpPr>
          <p:nvPr>
            <p:ph idx="1"/>
          </p:nvPr>
        </p:nvSpPr>
        <p:spPr>
          <a:xfrm>
            <a:off x="642938" y="285750"/>
            <a:ext cx="8358187" cy="6215063"/>
          </a:xfrm>
        </p:spPr>
        <p:txBody>
          <a:bodyPr/>
          <a:lstStyle/>
          <a:p>
            <a:r>
              <a:rPr lang="hu-HU" sz="2400" smtClean="0">
                <a:cs typeface="Times New Roman" pitchFamily="18" charset="0"/>
              </a:rPr>
              <a:t>Fogaskerekek szerelése</a:t>
            </a:r>
          </a:p>
          <a:p>
            <a:r>
              <a:rPr lang="hu-HU" sz="2000" smtClean="0">
                <a:cs typeface="Times New Roman" pitchFamily="18" charset="0"/>
              </a:rPr>
              <a:t>Homlokkerék áttételeinek főbb szerelési műveletei:</a:t>
            </a:r>
          </a:p>
          <a:p>
            <a:pPr lvl="1"/>
            <a:r>
              <a:rPr lang="hu-HU" sz="1600" smtClean="0">
                <a:cs typeface="Times New Roman" pitchFamily="18" charset="0"/>
              </a:rPr>
              <a:t>Fogaskerekek szerelése a tengelyre,</a:t>
            </a:r>
          </a:p>
          <a:p>
            <a:pPr lvl="1"/>
            <a:r>
              <a:rPr lang="hu-HU" sz="1600" smtClean="0">
                <a:cs typeface="Times New Roman" pitchFamily="18" charset="0"/>
              </a:rPr>
              <a:t>Fogaskerekek beszerelése a fogaskerék házba,</a:t>
            </a:r>
          </a:p>
          <a:p>
            <a:pPr lvl="1"/>
            <a:r>
              <a:rPr lang="hu-HU" sz="1600" smtClean="0">
                <a:cs typeface="Times New Roman" pitchFamily="18" charset="0"/>
              </a:rPr>
              <a:t>Fogaskerekek kapcsolódásának szabályozása.</a:t>
            </a:r>
            <a:endParaRPr lang="hu-HU" sz="2000" smtClean="0">
              <a:cs typeface="Times New Roman" pitchFamily="18" charset="0"/>
            </a:endParaRPr>
          </a:p>
          <a:p>
            <a:r>
              <a:rPr lang="hu-HU" sz="2000" smtClean="0">
                <a:cs typeface="Times New Roman" pitchFamily="18" charset="0"/>
              </a:rPr>
              <a:t>Előforduló hibák:</a:t>
            </a:r>
          </a:p>
          <a:p>
            <a:pPr lvl="1"/>
            <a:r>
              <a:rPr lang="hu-HU" sz="1600" smtClean="0">
                <a:cs typeface="Times New Roman" pitchFamily="18" charset="0"/>
              </a:rPr>
              <a:t>A fogak közötti hézag az egész kerületes kicsi. </a:t>
            </a:r>
          </a:p>
          <a:p>
            <a:pPr lvl="1">
              <a:buFont typeface="Arial" charset="0"/>
              <a:buNone/>
            </a:pPr>
            <a:r>
              <a:rPr lang="hu-HU" sz="1600" smtClean="0">
                <a:cs typeface="Times New Roman" pitchFamily="18" charset="0"/>
              </a:rPr>
              <a:t>	Ennek két oka lehet, a fogak vastagabbak, vagy </a:t>
            </a:r>
          </a:p>
          <a:p>
            <a:pPr lvl="1">
              <a:buFont typeface="Arial" charset="0"/>
              <a:buNone/>
            </a:pPr>
            <a:r>
              <a:rPr lang="hu-HU" sz="1600" smtClean="0">
                <a:cs typeface="Times New Roman" pitchFamily="18" charset="0"/>
              </a:rPr>
              <a:t>	a tengelytáv kicsi. Az első esetben csere, a </a:t>
            </a:r>
          </a:p>
          <a:p>
            <a:pPr lvl="1">
              <a:buFont typeface="Arial" charset="0"/>
              <a:buNone/>
            </a:pPr>
            <a:r>
              <a:rPr lang="hu-HU" sz="1600" smtClean="0">
                <a:cs typeface="Times New Roman" pitchFamily="18" charset="0"/>
              </a:rPr>
              <a:t>	másodiknál a fogaskerékház perselyét kell cserélni.</a:t>
            </a:r>
          </a:p>
          <a:p>
            <a:pPr lvl="1"/>
            <a:r>
              <a:rPr lang="hu-HU" sz="1600" smtClean="0">
                <a:cs typeface="Times New Roman" pitchFamily="18" charset="0"/>
              </a:rPr>
              <a:t>A foghézag túl nagy. Ennek szintén két oka lehet,</a:t>
            </a:r>
          </a:p>
          <a:p>
            <a:pPr lvl="1">
              <a:buFont typeface="Arial" charset="0"/>
              <a:buNone/>
            </a:pPr>
            <a:r>
              <a:rPr lang="hu-HU" sz="1600" smtClean="0">
                <a:cs typeface="Times New Roman" pitchFamily="18" charset="0"/>
              </a:rPr>
              <a:t>	A fogak vékonyabbak, vagy a tengelytáv nagy. </a:t>
            </a:r>
          </a:p>
          <a:p>
            <a:pPr lvl="1">
              <a:buFont typeface="Arial" charset="0"/>
              <a:buNone/>
            </a:pPr>
            <a:r>
              <a:rPr lang="hu-HU" sz="1600" smtClean="0">
                <a:cs typeface="Times New Roman" pitchFamily="18" charset="0"/>
              </a:rPr>
              <a:t>	Javítás, mint előbb.</a:t>
            </a:r>
          </a:p>
          <a:p>
            <a:pPr lvl="1"/>
            <a:r>
              <a:rPr lang="hu-HU" sz="1600" smtClean="0">
                <a:cs typeface="Times New Roman" pitchFamily="18" charset="0"/>
              </a:rPr>
              <a:t>Foghézagok nem egyformák. Egyenetlen fogvastagság,</a:t>
            </a:r>
          </a:p>
          <a:p>
            <a:pPr lvl="1">
              <a:buFont typeface="Arial" charset="0"/>
              <a:buNone/>
            </a:pPr>
            <a:r>
              <a:rPr lang="hu-HU" sz="1600" smtClean="0">
                <a:cs typeface="Times New Roman" pitchFamily="18" charset="0"/>
              </a:rPr>
              <a:t>	vagy az osztókör üt. Fogaskerekek egymáshoz viszonyí-</a:t>
            </a:r>
          </a:p>
          <a:p>
            <a:pPr lvl="1">
              <a:buFont typeface="Arial" charset="0"/>
              <a:buNone/>
            </a:pPr>
            <a:r>
              <a:rPr lang="hu-HU" sz="1600" smtClean="0">
                <a:cs typeface="Times New Roman" pitchFamily="18" charset="0"/>
              </a:rPr>
              <a:t>	tott elforgatása.</a:t>
            </a:r>
          </a:p>
          <a:p>
            <a:pPr lvl="1"/>
            <a:r>
              <a:rPr lang="hu-HU" sz="1600" smtClean="0">
                <a:cs typeface="Times New Roman" pitchFamily="18" charset="0"/>
              </a:rPr>
              <a:t>A fogaskerekek homlokfelülete üt. Ebben az esetben a</a:t>
            </a:r>
          </a:p>
          <a:p>
            <a:pPr lvl="1">
              <a:buFont typeface="Arial" charset="0"/>
              <a:buNone/>
            </a:pPr>
            <a:r>
              <a:rPr lang="hu-HU" sz="1600" smtClean="0">
                <a:cs typeface="Times New Roman" pitchFamily="18" charset="0"/>
              </a:rPr>
              <a:t>	Fogaskerekek teljes szélességükben nem kapcsolódnak.</a:t>
            </a:r>
          </a:p>
          <a:p>
            <a:pPr lvl="1">
              <a:buFont typeface="Arial" charset="0"/>
              <a:buNone/>
            </a:pPr>
            <a:r>
              <a:rPr lang="hu-HU" sz="1600" smtClean="0">
                <a:cs typeface="Times New Roman" pitchFamily="18" charset="0"/>
              </a:rPr>
              <a:t>	Ezt idézi elő, ha  a tengelyek nem párhuzamosak.</a:t>
            </a:r>
          </a:p>
          <a:p>
            <a:pPr lvl="1">
              <a:buFont typeface="Arial" charset="0"/>
              <a:buNone/>
            </a:pPr>
            <a:r>
              <a:rPr lang="hu-HU" sz="2000" smtClean="0">
                <a:cs typeface="Times New Roman" pitchFamily="18" charset="0"/>
              </a:rPr>
              <a:t>Fogak kapcsolódásának ellenőrzése festékes módszerrel.</a:t>
            </a:r>
          </a:p>
          <a:p>
            <a:pPr lvl="1">
              <a:buFont typeface="Arial" charset="0"/>
              <a:buNone/>
            </a:pPr>
            <a:endParaRPr lang="hu-HU" sz="1600" smtClean="0">
              <a:cs typeface="Times New Roman" pitchFamily="18" charset="0"/>
            </a:endParaRPr>
          </a:p>
        </p:txBody>
      </p:sp>
      <p:pic>
        <p:nvPicPr>
          <p:cNvPr id="11469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3625" y="1714500"/>
            <a:ext cx="3000375" cy="376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artalom helye 2"/>
          <p:cNvSpPr>
            <a:spLocks noGrp="1"/>
          </p:cNvSpPr>
          <p:nvPr>
            <p:ph idx="1"/>
          </p:nvPr>
        </p:nvSpPr>
        <p:spPr>
          <a:xfrm>
            <a:off x="457200" y="214313"/>
            <a:ext cx="8229600" cy="5911850"/>
          </a:xfrm>
        </p:spPr>
        <p:txBody>
          <a:bodyPr/>
          <a:lstStyle/>
          <a:p>
            <a:r>
              <a:rPr lang="hu-HU" sz="2000" dirty="0" smtClean="0">
                <a:cs typeface="Times New Roman" pitchFamily="18" charset="0"/>
              </a:rPr>
              <a:t>Kúpkerék áttételek szerelése.</a:t>
            </a:r>
          </a:p>
          <a:p>
            <a:endParaRPr lang="hu-HU" sz="2000" dirty="0" smtClean="0">
              <a:cs typeface="Times New Roman" pitchFamily="18" charset="0"/>
            </a:endParaRPr>
          </a:p>
          <a:p>
            <a:r>
              <a:rPr lang="hu-HU" sz="2000" dirty="0" smtClean="0">
                <a:cs typeface="Times New Roman" pitchFamily="18" charset="0"/>
              </a:rPr>
              <a:t>Nehezíti a szerelést és az ellenőrzést, hogy ebben az</a:t>
            </a:r>
          </a:p>
          <a:p>
            <a:pPr>
              <a:buFont typeface="Arial" charset="0"/>
              <a:buNone/>
            </a:pPr>
            <a:r>
              <a:rPr lang="hu-HU" sz="2000" dirty="0" smtClean="0">
                <a:cs typeface="Times New Roman" pitchFamily="18" charset="0"/>
              </a:rPr>
              <a:t>	esetben a fogak vastagsága változó, a fogvastagság</a:t>
            </a:r>
          </a:p>
          <a:p>
            <a:pPr>
              <a:buFont typeface="Arial" charset="0"/>
              <a:buNone/>
            </a:pPr>
            <a:r>
              <a:rPr lang="hu-HU" sz="2000" dirty="0" smtClean="0">
                <a:cs typeface="Times New Roman" pitchFamily="18" charset="0"/>
              </a:rPr>
              <a:t>	csökkenés az </a:t>
            </a:r>
            <a:r>
              <a:rPr lang="el-GR" sz="2000" dirty="0" smtClean="0">
                <a:cs typeface="Times New Roman" pitchFamily="18" charset="0"/>
              </a:rPr>
              <a:t>α</a:t>
            </a:r>
            <a:r>
              <a:rPr lang="hu-HU" sz="2000" dirty="0" smtClean="0">
                <a:cs typeface="Times New Roman" pitchFamily="18" charset="0"/>
              </a:rPr>
              <a:t>  és h</a:t>
            </a:r>
            <a:r>
              <a:rPr lang="hu-HU" sz="2000" baseline="-25000" dirty="0" smtClean="0">
                <a:cs typeface="Times New Roman" pitchFamily="18" charset="0"/>
              </a:rPr>
              <a:t>1</a:t>
            </a:r>
            <a:r>
              <a:rPr lang="hu-HU" sz="2000" dirty="0" smtClean="0">
                <a:cs typeface="Times New Roman" pitchFamily="18" charset="0"/>
              </a:rPr>
              <a:t> kúpmagasság függvénye.</a:t>
            </a:r>
          </a:p>
          <a:p>
            <a:r>
              <a:rPr lang="hu-HU" sz="2000" dirty="0" smtClean="0">
                <a:cs typeface="Times New Roman" pitchFamily="18" charset="0"/>
              </a:rPr>
              <a:t>A kúpkerekeket közvetlenül a gyártás után etalon fogaskerékkel járatják össze. A fogak kapcsolódását itt is festékpróbával </a:t>
            </a:r>
          </a:p>
          <a:p>
            <a:pPr>
              <a:buFont typeface="Arial" charset="0"/>
              <a:buNone/>
            </a:pPr>
            <a:r>
              <a:rPr lang="hu-HU" sz="2000" dirty="0" smtClean="0">
                <a:cs typeface="Times New Roman" pitchFamily="18" charset="0"/>
              </a:rPr>
              <a:t>	ellenőrzik.</a:t>
            </a:r>
          </a:p>
          <a:p>
            <a:pPr>
              <a:buFont typeface="Arial" charset="0"/>
              <a:buNone/>
            </a:pPr>
            <a:endParaRPr lang="hu-HU" sz="2000" dirty="0" smtClean="0">
              <a:cs typeface="Times New Roman" pitchFamily="18" charset="0"/>
            </a:endParaRPr>
          </a:p>
          <a:p>
            <a:r>
              <a:rPr lang="hu-HU" sz="2000" dirty="0" smtClean="0">
                <a:cs typeface="Times New Roman" pitchFamily="18" charset="0"/>
              </a:rPr>
              <a:t>Egyenes-fogú kúpkerekek festékvizsgálata során</a:t>
            </a:r>
          </a:p>
          <a:p>
            <a:pPr>
              <a:buFont typeface="Arial" charset="0"/>
              <a:buNone/>
            </a:pPr>
            <a:r>
              <a:rPr lang="hu-HU" sz="2000" dirty="0" smtClean="0">
                <a:cs typeface="Times New Roman" pitchFamily="18" charset="0"/>
              </a:rPr>
              <a:t>	jelentkező rendellenességek.</a:t>
            </a:r>
          </a:p>
          <a:p>
            <a:pPr lvl="1"/>
            <a:r>
              <a:rPr lang="hu-HU" sz="1600" dirty="0" smtClean="0">
                <a:cs typeface="Times New Roman" pitchFamily="18" charset="0"/>
              </a:rPr>
              <a:t>Foghézag kicsi, a kerekek közel vannak egymáshoz,</a:t>
            </a:r>
          </a:p>
          <a:p>
            <a:pPr lvl="1"/>
            <a:r>
              <a:rPr lang="hu-HU" sz="1600" dirty="0" smtClean="0">
                <a:cs typeface="Times New Roman" pitchFamily="18" charset="0"/>
              </a:rPr>
              <a:t>A tengelyek által bezárt szög nagy,</a:t>
            </a:r>
          </a:p>
          <a:p>
            <a:pPr lvl="1"/>
            <a:r>
              <a:rPr lang="hu-HU" sz="1600" dirty="0" smtClean="0">
                <a:cs typeface="Times New Roman" pitchFamily="18" charset="0"/>
              </a:rPr>
              <a:t>A tengelyek által bezárt szög kicsi,</a:t>
            </a:r>
          </a:p>
          <a:p>
            <a:pPr lvl="1"/>
            <a:r>
              <a:rPr lang="hu-HU" sz="1600" dirty="0" smtClean="0">
                <a:cs typeface="Times New Roman" pitchFamily="18" charset="0"/>
              </a:rPr>
              <a:t>A fogak az egyik oldalon a kis átmérőnél, a másik</a:t>
            </a:r>
          </a:p>
          <a:p>
            <a:pPr lvl="1">
              <a:buFont typeface="Arial" charset="0"/>
              <a:buNone/>
            </a:pPr>
            <a:r>
              <a:rPr lang="hu-HU" sz="1600" dirty="0" smtClean="0">
                <a:cs typeface="Times New Roman" pitchFamily="18" charset="0"/>
              </a:rPr>
              <a:t>	oldalon a nagy átmérőnél hordanak. Ebben az </a:t>
            </a:r>
          </a:p>
          <a:p>
            <a:pPr lvl="1">
              <a:buFont typeface="Arial" charset="0"/>
              <a:buNone/>
            </a:pPr>
            <a:r>
              <a:rPr lang="hu-HU" sz="1600" dirty="0" smtClean="0">
                <a:cs typeface="Times New Roman" pitchFamily="18" charset="0"/>
              </a:rPr>
              <a:t>	esetben a tengelyek ferdék.</a:t>
            </a:r>
          </a:p>
          <a:p>
            <a:pPr>
              <a:buFont typeface="Arial" charset="0"/>
              <a:buNone/>
            </a:pPr>
            <a:endParaRPr lang="hu-HU" sz="2000" dirty="0" smtClean="0">
              <a:cs typeface="Times New Roman" pitchFamily="18" charset="0"/>
            </a:endParaRPr>
          </a:p>
          <a:p>
            <a:pPr marL="0" indent="0">
              <a:buNone/>
            </a:pPr>
            <a:endParaRPr lang="hu-HU" sz="2000" dirty="0" smtClean="0"/>
          </a:p>
          <a:p>
            <a:pPr>
              <a:buFont typeface="Arial" charset="0"/>
              <a:buNone/>
            </a:pPr>
            <a:endParaRPr lang="hu-HU" sz="2000" dirty="0" smtClean="0"/>
          </a:p>
        </p:txBody>
      </p:sp>
      <p:pic>
        <p:nvPicPr>
          <p:cNvPr id="11571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89725" y="214313"/>
            <a:ext cx="18542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571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5063" y="2714625"/>
            <a:ext cx="2414587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571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2125" y="4214813"/>
            <a:ext cx="3138488" cy="171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r>
              <a:rPr lang="hu-HU" sz="2000" dirty="0" smtClean="0"/>
              <a:t>Példák a fogaskerék-hajtóművek csapágyazására</a:t>
            </a:r>
            <a:endParaRPr lang="hu-HU" sz="2000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836712"/>
            <a:ext cx="3924505" cy="5224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6093296"/>
            <a:ext cx="5472608" cy="276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r>
              <a:rPr lang="hu-HU" sz="1800" dirty="0" smtClean="0"/>
              <a:t>Szerelési vázlat – fogaskerék-hajtómű csapágyazásának szerelésére vízszintes tengelyvég beépítése esetén</a:t>
            </a:r>
          </a:p>
          <a:p>
            <a:pPr marL="0" indent="0">
              <a:buNone/>
            </a:pPr>
            <a:r>
              <a:rPr lang="hu-HU" sz="1800" dirty="0" smtClean="0"/>
              <a:t>      Hiba: </a:t>
            </a:r>
            <a:r>
              <a:rPr lang="hu-HU" sz="1600" dirty="0" smtClean="0"/>
              <a:t>az előszerelt egység nincs jelölve.</a:t>
            </a:r>
            <a:endParaRPr lang="hu-HU" sz="1600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268760"/>
            <a:ext cx="7272808" cy="458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/>
          <a:lstStyle/>
          <a:p>
            <a:r>
              <a:rPr lang="hu-HU" sz="1800" dirty="0" smtClean="0"/>
              <a:t>Szerelési vázlat – fogaskerék-hajtómű csapágyazásának szerelésére függőleges tengelyvég beépítése esetén</a:t>
            </a:r>
          </a:p>
          <a:p>
            <a:pPr marL="0" indent="0">
              <a:buNone/>
            </a:pPr>
            <a:r>
              <a:rPr lang="hu-HU" sz="1800" dirty="0" smtClean="0"/>
              <a:t>      Hiba: </a:t>
            </a:r>
            <a:r>
              <a:rPr lang="hu-HU" sz="1600" dirty="0" smtClean="0"/>
              <a:t>előszerelt egység nincs jelölve.</a:t>
            </a:r>
          </a:p>
          <a:p>
            <a:endParaRPr lang="hu-HU" sz="1800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268760"/>
            <a:ext cx="7157303" cy="4590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r>
              <a:rPr lang="hu-HU" sz="1800" dirty="0" smtClean="0"/>
              <a:t>Műveletterv – vízszintes tengelyű hajtómű szerelése</a:t>
            </a:r>
            <a:endParaRPr lang="hu-HU" sz="1800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548680"/>
            <a:ext cx="3497471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590476"/>
            <a:ext cx="3240360" cy="4909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r>
              <a:rPr lang="hu-HU" sz="1800" dirty="0" smtClean="0"/>
              <a:t>Műveletterv – függőleges tengelyű hajtómű szerelése I.</a:t>
            </a:r>
          </a:p>
          <a:p>
            <a:endParaRPr lang="hu-HU" sz="1800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3" y="764704"/>
            <a:ext cx="3590733" cy="49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764704"/>
            <a:ext cx="3537028" cy="5005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192688"/>
          </a:xfrm>
        </p:spPr>
        <p:txBody>
          <a:bodyPr/>
          <a:lstStyle/>
          <a:p>
            <a:r>
              <a:rPr lang="hu-HU" sz="1800" dirty="0" smtClean="0"/>
              <a:t>Műveletterv – függőleges tengelyű hajtómű szerelése II.</a:t>
            </a:r>
          </a:p>
          <a:p>
            <a:endParaRPr lang="hu-HU" sz="1800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620688"/>
            <a:ext cx="3855119" cy="5798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r>
              <a:rPr lang="hu-HU" sz="2400" b="1" dirty="0" smtClean="0"/>
              <a:t>Csigahajtások szerelése</a:t>
            </a:r>
          </a:p>
          <a:p>
            <a:r>
              <a:rPr lang="hu-HU" sz="2000" dirty="0" smtClean="0"/>
              <a:t>Csigahajtás jellemzője, hogy működés közben a fogfelületek állandóan csúsznak egymáson, ezért súrlódási vesztesége jóval nagyobb és így a mechanikai hatásfoka rosszabb, mint a fogaskerékhajtásé.</a:t>
            </a:r>
          </a:p>
          <a:p>
            <a:r>
              <a:rPr lang="hu-HU" sz="2000" dirty="0" smtClean="0"/>
              <a:t>A hajtócsiga és a csigakerék tengelye 90</a:t>
            </a:r>
            <a:r>
              <a:rPr lang="hu-HU" sz="1800" dirty="0" smtClean="0"/>
              <a:t> fok</a:t>
            </a:r>
            <a:r>
              <a:rPr lang="hu-HU" sz="2000" dirty="0" smtClean="0"/>
              <a:t>ban keresztezik egymást, de nem egy síkban fekszenek.</a:t>
            </a:r>
          </a:p>
          <a:p>
            <a:r>
              <a:rPr lang="hu-HU" sz="2000" dirty="0" smtClean="0"/>
              <a:t>Az </a:t>
            </a:r>
            <a:r>
              <a:rPr lang="hu-HU" sz="2000" b="1" dirty="0" smtClean="0"/>
              <a:t>A</a:t>
            </a:r>
            <a:r>
              <a:rPr lang="hu-HU" sz="2000" dirty="0" smtClean="0"/>
              <a:t> távolság lényeges méret, de ezt a </a:t>
            </a:r>
          </a:p>
          <a:p>
            <a:pPr marL="0" indent="0">
              <a:buNone/>
            </a:pPr>
            <a:r>
              <a:rPr lang="hu-HU" sz="2000" dirty="0"/>
              <a:t> </a:t>
            </a:r>
            <a:r>
              <a:rPr lang="hu-HU" sz="2000" dirty="0" smtClean="0"/>
              <a:t>    legtöbb esetben nem lehet szereléskor </a:t>
            </a:r>
          </a:p>
          <a:p>
            <a:pPr marL="0" indent="0">
              <a:buNone/>
            </a:pPr>
            <a:r>
              <a:rPr lang="hu-HU" sz="2000" dirty="0" smtClean="0"/>
              <a:t>     módosítani.</a:t>
            </a:r>
          </a:p>
          <a:p>
            <a:pPr marL="0" indent="0">
              <a:buNone/>
            </a:pPr>
            <a:endParaRPr lang="hu-HU" sz="2000" dirty="0"/>
          </a:p>
          <a:p>
            <a:pPr marL="0" indent="0">
              <a:buNone/>
            </a:pPr>
            <a:r>
              <a:rPr lang="hu-HU" sz="2000" dirty="0" smtClean="0"/>
              <a:t>     A hajtásnál a csiga és csigakerék </a:t>
            </a:r>
          </a:p>
          <a:p>
            <a:pPr marL="0" indent="0">
              <a:buNone/>
            </a:pPr>
            <a:r>
              <a:rPr lang="hu-HU" sz="2000" dirty="0"/>
              <a:t> </a:t>
            </a:r>
            <a:r>
              <a:rPr lang="hu-HU" sz="2000" dirty="0" smtClean="0"/>
              <a:t>    szimmetriasíkjainak egybe kell esniük,</a:t>
            </a:r>
          </a:p>
          <a:p>
            <a:pPr marL="0" indent="0">
              <a:buNone/>
            </a:pPr>
            <a:r>
              <a:rPr lang="hu-HU" sz="2000" dirty="0"/>
              <a:t> </a:t>
            </a:r>
            <a:r>
              <a:rPr lang="hu-HU" sz="2000" dirty="0" smtClean="0"/>
              <a:t>   ezért ezt szigorúan ellenőrizni kell.</a:t>
            </a:r>
          </a:p>
          <a:p>
            <a:pPr marL="0" indent="0">
              <a:buNone/>
            </a:pPr>
            <a:r>
              <a:rPr lang="hu-HU" sz="2000" dirty="0"/>
              <a:t> </a:t>
            </a:r>
            <a:r>
              <a:rPr lang="hu-HU" sz="2000" dirty="0" smtClean="0"/>
              <a:t>   Másik lényeges szempont, hogy a csiga közepe a csigakerék tengelysíkjába        </a:t>
            </a:r>
            <a:br>
              <a:rPr lang="hu-HU" sz="2000" dirty="0" smtClean="0"/>
            </a:br>
            <a:r>
              <a:rPr lang="hu-HU" sz="2000" dirty="0" smtClean="0"/>
              <a:t>    essen. Ez a csigatengely axiális irányú eltolásával biztosítható úgy, hogy a</a:t>
            </a:r>
            <a:br>
              <a:rPr lang="hu-HU" sz="2000" dirty="0" smtClean="0"/>
            </a:br>
            <a:r>
              <a:rPr lang="hu-HU" sz="2000" dirty="0" smtClean="0"/>
              <a:t>    csapágyakhoz hézagoló gyűrűket helyeznek</a:t>
            </a:r>
            <a:r>
              <a:rPr lang="hu-HU" sz="2000" dirty="0"/>
              <a:t>.</a:t>
            </a:r>
            <a:endParaRPr lang="hu-HU" sz="2000" dirty="0" smtClean="0"/>
          </a:p>
          <a:p>
            <a:pPr marL="0" indent="0">
              <a:buNone/>
            </a:pPr>
            <a:r>
              <a:rPr lang="hu-HU" sz="2000" dirty="0"/>
              <a:t> </a:t>
            </a:r>
            <a:r>
              <a:rPr lang="hu-HU" sz="2000" dirty="0" smtClean="0"/>
              <a:t>    </a:t>
            </a:r>
            <a:endParaRPr lang="hu-HU" sz="2000" dirty="0"/>
          </a:p>
        </p:txBody>
      </p:sp>
      <p:pic>
        <p:nvPicPr>
          <p:cNvPr id="7170" name="Picture 2" descr="C:\Users\Csaba\Documents\Oktatás\Rajzok\Csigahajtá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333845"/>
            <a:ext cx="2908300" cy="2227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6822118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264696"/>
          </a:xfrm>
        </p:spPr>
        <p:txBody>
          <a:bodyPr/>
          <a:lstStyle/>
          <a:p>
            <a:r>
              <a:rPr lang="hu-HU" sz="2400" b="1" dirty="0" smtClean="0"/>
              <a:t>Alkatrészek kiegyensúlyozása</a:t>
            </a:r>
          </a:p>
          <a:p>
            <a:pPr algn="just"/>
            <a:r>
              <a:rPr lang="hu-HU" sz="2000" dirty="0" smtClean="0"/>
              <a:t>Gyorsan forgó alkatrészeket ki kell egyensúlyozni, mert a kiegyensúlyozatlan tömegek rezgéseket okoznak, melyek a gép működésére, használhatóságára, élettartamára igen károsak. Nagy gondossággal kell eljárni gyorsan forgó alkatrészek esetén, mint például a belsőégésű motorok esetén.</a:t>
            </a:r>
            <a:endParaRPr lang="hu-HU" sz="2000" dirty="0"/>
          </a:p>
          <a:p>
            <a:pPr algn="just"/>
            <a:r>
              <a:rPr lang="hu-HU" sz="2000" dirty="0" smtClean="0"/>
              <a:t>Amennyiben a forgó tömeg tömegközéppontja a forgástengelytől ƍ távolságra van, akkor </a:t>
            </a:r>
          </a:p>
          <a:p>
            <a:pPr marL="0" indent="0" algn="ctr">
              <a:buNone/>
            </a:pPr>
            <a:r>
              <a:rPr lang="hu-HU" sz="2000" dirty="0" smtClean="0"/>
              <a:t>Q = </a:t>
            </a:r>
            <a:r>
              <a:rPr lang="hu-HU" sz="2000" dirty="0"/>
              <a:t>m </a:t>
            </a:r>
            <a:r>
              <a:rPr lang="hu-HU" sz="2000" dirty="0" smtClean="0"/>
              <a:t>ƍ </a:t>
            </a:r>
            <a:r>
              <a:rPr lang="el-GR" sz="2000" dirty="0" smtClean="0"/>
              <a:t>ω</a:t>
            </a:r>
            <a:r>
              <a:rPr lang="hu-HU" sz="2000" baseline="30000" dirty="0" smtClean="0"/>
              <a:t>2 </a:t>
            </a:r>
            <a:r>
              <a:rPr lang="hu-HU" sz="2000" dirty="0" smtClean="0"/>
              <a:t> </a:t>
            </a:r>
          </a:p>
          <a:p>
            <a:pPr marL="0" indent="0" algn="ctr">
              <a:buNone/>
            </a:pPr>
            <a:endParaRPr lang="hu-HU" sz="2000" baseline="30000" dirty="0"/>
          </a:p>
          <a:p>
            <a:pPr marL="0" indent="0">
              <a:buNone/>
            </a:pPr>
            <a:r>
              <a:rPr lang="hu-HU" sz="2000" baseline="30000" dirty="0" smtClean="0"/>
              <a:t>                        		ahol:  Q - kiegyensúlyozatlanság következtében fellépő erőhatás,</a:t>
            </a:r>
          </a:p>
          <a:p>
            <a:pPr marL="0" indent="0" algn="ctr">
              <a:buNone/>
            </a:pPr>
            <a:r>
              <a:rPr lang="hu-HU" sz="2000" baseline="30000" dirty="0" smtClean="0"/>
              <a:t>m – az alkatrész tömege,</a:t>
            </a:r>
          </a:p>
          <a:p>
            <a:pPr marL="0" indent="0" algn="ctr">
              <a:buNone/>
            </a:pPr>
            <a:r>
              <a:rPr lang="hu-HU" sz="2000" baseline="30000" dirty="0" smtClean="0"/>
              <a:t>     </a:t>
            </a:r>
            <a:r>
              <a:rPr lang="el-GR" sz="2000" baseline="30000" dirty="0" smtClean="0"/>
              <a:t>ω </a:t>
            </a:r>
            <a:r>
              <a:rPr lang="el-GR" sz="2000" baseline="30000" dirty="0"/>
              <a:t>– </a:t>
            </a:r>
            <a:r>
              <a:rPr lang="hu-HU" sz="2000" baseline="30000" dirty="0"/>
              <a:t>a forgás </a:t>
            </a:r>
            <a:r>
              <a:rPr lang="hu-HU" sz="2000" baseline="30000" dirty="0" smtClean="0"/>
              <a:t>szögsebessége.</a:t>
            </a:r>
          </a:p>
          <a:p>
            <a:pPr marL="0" indent="0" algn="just">
              <a:buNone/>
            </a:pPr>
            <a:r>
              <a:rPr lang="hu-HU" sz="2000" baseline="30000" dirty="0" smtClean="0"/>
              <a:t>        Súlyerőt és percenkénti fordulatszámot figyelembe véve ez az erő: </a:t>
            </a:r>
          </a:p>
          <a:p>
            <a:pPr marL="0" indent="0" algn="just">
              <a:buNone/>
            </a:pPr>
            <a:endParaRPr lang="hu-HU" sz="2000" baseline="30000" dirty="0"/>
          </a:p>
          <a:p>
            <a:pPr marL="0" indent="0" algn="ctr">
              <a:buNone/>
            </a:pPr>
            <a:r>
              <a:rPr lang="hu-HU" sz="2000" dirty="0" smtClean="0"/>
              <a:t>Q = [G / 9,81] [</a:t>
            </a:r>
            <a:r>
              <a:rPr lang="el-GR" sz="2000" dirty="0" smtClean="0"/>
              <a:t>π</a:t>
            </a:r>
            <a:r>
              <a:rPr lang="hu-HU" sz="2000" dirty="0" smtClean="0"/>
              <a:t>n</a:t>
            </a:r>
            <a:r>
              <a:rPr lang="hu-HU" sz="2000" baseline="30000" dirty="0" smtClean="0"/>
              <a:t> </a:t>
            </a:r>
            <a:r>
              <a:rPr lang="hu-HU" sz="2000" dirty="0" smtClean="0"/>
              <a:t>/30]</a:t>
            </a:r>
            <a:r>
              <a:rPr lang="hu-HU" sz="2000" baseline="30000" dirty="0" smtClean="0"/>
              <a:t>2</a:t>
            </a:r>
            <a:r>
              <a:rPr lang="hu-HU" sz="2000" dirty="0" smtClean="0"/>
              <a:t> ƍ</a:t>
            </a:r>
          </a:p>
          <a:p>
            <a:pPr marL="0" indent="0" algn="ctr">
              <a:buNone/>
            </a:pPr>
            <a:endParaRPr lang="hu-HU" sz="2000" dirty="0" smtClean="0"/>
          </a:p>
          <a:p>
            <a:pPr marL="0" indent="0" algn="just">
              <a:buNone/>
            </a:pPr>
            <a:r>
              <a:rPr lang="hu-HU" sz="2000" dirty="0"/>
              <a:t> </a:t>
            </a:r>
            <a:r>
              <a:rPr lang="hu-HU" sz="2000" dirty="0" smtClean="0"/>
              <a:t>     Ezt az erőt kell kiegyensúlyozással közömbösíteni. Álló helyzetű   </a:t>
            </a:r>
            <a:br>
              <a:rPr lang="hu-HU" sz="2000" dirty="0" smtClean="0"/>
            </a:br>
            <a:r>
              <a:rPr lang="hu-HU" sz="2000" dirty="0" smtClean="0"/>
              <a:t>      kiegyensúlyozást statikusnak, forgó üzemben történő kiegyensúlyozást</a:t>
            </a:r>
            <a:br>
              <a:rPr lang="hu-HU" sz="2000" dirty="0" smtClean="0"/>
            </a:br>
            <a:r>
              <a:rPr lang="hu-HU" sz="2000" dirty="0" smtClean="0"/>
              <a:t>      dinamikusnak nevezik.  </a:t>
            </a:r>
            <a:endParaRPr lang="hu-HU" sz="2000" baseline="30000" dirty="0" smtClean="0"/>
          </a:p>
          <a:p>
            <a:pPr marL="0" indent="0">
              <a:buNone/>
            </a:pPr>
            <a:r>
              <a:rPr lang="hu-HU" sz="2000" baseline="30000" dirty="0" smtClean="0"/>
              <a:t> </a:t>
            </a:r>
            <a:r>
              <a:rPr lang="hu-HU" sz="2000" dirty="0" smtClean="0"/>
              <a:t>                                    </a:t>
            </a:r>
            <a:endParaRPr lang="hu-HU" sz="2000" baseline="30000" dirty="0" smtClean="0"/>
          </a:p>
        </p:txBody>
      </p:sp>
    </p:spTree>
    <p:extLst>
      <p:ext uri="{BB962C8B-B14F-4D97-AF65-F5344CB8AC3E}">
        <p14:creationId xmlns:p14="http://schemas.microsoft.com/office/powerpoint/2010/main" val="2942753523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/>
          <a:lstStyle/>
          <a:p>
            <a:r>
              <a:rPr lang="hu-HU" sz="2000" b="1" dirty="0" smtClean="0"/>
              <a:t>Statikus kiegyensúlyozás</a:t>
            </a:r>
          </a:p>
          <a:p>
            <a:r>
              <a:rPr lang="hu-HU" sz="2000" dirty="0" smtClean="0"/>
              <a:t>A kiegyensúlyozatlanság elvét mutatja a vázlat.</a:t>
            </a:r>
          </a:p>
          <a:p>
            <a:r>
              <a:rPr lang="hu-HU" sz="2000" dirty="0" smtClean="0"/>
              <a:t>Statikus kiegyensúlyozó készüléket szemléltet az</a:t>
            </a:r>
          </a:p>
          <a:p>
            <a:pPr marL="0" indent="0">
              <a:buNone/>
            </a:pPr>
            <a:r>
              <a:rPr lang="hu-HU" sz="2000" dirty="0" smtClean="0"/>
              <a:t>      alábbi ábra.</a:t>
            </a:r>
          </a:p>
          <a:p>
            <a:pPr marL="0" indent="0">
              <a:buNone/>
            </a:pPr>
            <a:endParaRPr lang="hu-HU" sz="2000" dirty="0"/>
          </a:p>
          <a:p>
            <a:pPr marL="0" indent="0">
              <a:buNone/>
            </a:pPr>
            <a:endParaRPr lang="hu-HU" sz="2000" dirty="0" smtClean="0"/>
          </a:p>
          <a:p>
            <a:pPr marL="0" indent="0">
              <a:buNone/>
            </a:pPr>
            <a:endParaRPr lang="hu-HU" sz="2000" dirty="0"/>
          </a:p>
          <a:p>
            <a:pPr marL="0" indent="0">
              <a:buNone/>
            </a:pPr>
            <a:endParaRPr lang="hu-HU" sz="2000" dirty="0" smtClean="0"/>
          </a:p>
          <a:p>
            <a:pPr marL="0" indent="0">
              <a:buNone/>
            </a:pPr>
            <a:endParaRPr lang="hu-HU" sz="2000" dirty="0"/>
          </a:p>
          <a:p>
            <a:pPr marL="0" indent="0">
              <a:buNone/>
            </a:pPr>
            <a:r>
              <a:rPr lang="hu-HU" sz="2000" dirty="0" smtClean="0"/>
              <a:t>      Statikus kiegyensúlyozás görgős bakon             </a:t>
            </a:r>
          </a:p>
          <a:p>
            <a:pPr marL="0" indent="0">
              <a:buNone/>
            </a:pPr>
            <a:r>
              <a:rPr lang="hu-HU" sz="2000" dirty="0"/>
              <a:t> </a:t>
            </a:r>
            <a:r>
              <a:rPr lang="hu-HU" sz="2000" dirty="0" smtClean="0"/>
              <a:t>     is végezhető.                               </a:t>
            </a:r>
            <a:endParaRPr lang="hu-HU" sz="2000" dirty="0"/>
          </a:p>
        </p:txBody>
      </p:sp>
      <p:pic>
        <p:nvPicPr>
          <p:cNvPr id="5122" name="Picture 2" descr="C:\Users\Csaba\Documents\Oktatás\Rajzok\Kiegyensúlyozás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59" y="332656"/>
            <a:ext cx="2859851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Csaba\Documents\Oktatás\Rajzok\Kiegyensúlyozás00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556792"/>
            <a:ext cx="3067812" cy="1810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Csaba\Documents\Oktatás\Rajzok\Kiegyensúlyozás000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284984"/>
            <a:ext cx="2980926" cy="1484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3615527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r>
              <a:rPr lang="hu-HU" sz="2000" b="1" dirty="0" smtClean="0"/>
              <a:t>Dinamikus kiegyensúlyozás</a:t>
            </a:r>
          </a:p>
          <a:p>
            <a:r>
              <a:rPr lang="hu-HU" sz="2000" dirty="0" smtClean="0"/>
              <a:t>Az </a:t>
            </a:r>
            <a:r>
              <a:rPr lang="hu-HU" sz="2000" i="1" dirty="0" smtClean="0"/>
              <a:t>a)</a:t>
            </a:r>
            <a:r>
              <a:rPr lang="hu-HU" sz="2000" dirty="0" smtClean="0"/>
              <a:t> vázlaton lévő henger statikusan</a:t>
            </a:r>
          </a:p>
          <a:p>
            <a:pPr marL="0" indent="0">
              <a:buNone/>
            </a:pPr>
            <a:r>
              <a:rPr lang="hu-HU" sz="2000" dirty="0"/>
              <a:t> </a:t>
            </a:r>
            <a:r>
              <a:rPr lang="hu-HU" sz="2000" dirty="0" smtClean="0"/>
              <a:t>     kiegyensúlyozott, de ennek ellenére </a:t>
            </a:r>
          </a:p>
          <a:p>
            <a:pPr marL="0" indent="0" algn="just">
              <a:buNone/>
            </a:pPr>
            <a:r>
              <a:rPr lang="hu-HU" sz="2000" dirty="0" smtClean="0"/>
              <a:t>      fellép forgás közben a forgástengelyre merőleges FL nyomaték, mely    </a:t>
            </a:r>
            <a:br>
              <a:rPr lang="hu-HU" sz="2000" dirty="0" smtClean="0"/>
            </a:br>
            <a:r>
              <a:rPr lang="hu-HU" sz="2000" dirty="0" smtClean="0"/>
              <a:t>      kedvezőtlen erőhatásokat és rezgéseket okozhat. A dinamikus </a:t>
            </a:r>
            <a:r>
              <a:rPr lang="hu-HU" sz="2000" dirty="0"/>
              <a:t/>
            </a:r>
            <a:br>
              <a:rPr lang="hu-HU" sz="2000" dirty="0"/>
            </a:br>
            <a:r>
              <a:rPr lang="hu-HU" sz="2000" dirty="0" smtClean="0"/>
              <a:t>      kiegyensúlyozás célja a nyomaték kiküszöbölése.</a:t>
            </a:r>
          </a:p>
          <a:p>
            <a:pPr algn="just"/>
            <a:r>
              <a:rPr lang="hu-HU" sz="2000" dirty="0" smtClean="0"/>
              <a:t>A dinamikus kiegyensúlyozás során nemcsak a sugárirányú </a:t>
            </a:r>
            <a:r>
              <a:rPr lang="hu-HU" sz="2000" dirty="0" err="1" smtClean="0"/>
              <a:t>tömegközép-pont-eltolódást</a:t>
            </a:r>
            <a:r>
              <a:rPr lang="hu-HU" sz="2000" dirty="0" smtClean="0"/>
              <a:t> küszöbölik ki, hanem a tömegeknek tengelyirányú egyen-súlyozását is elvégzik. </a:t>
            </a:r>
          </a:p>
          <a:p>
            <a:pPr algn="just"/>
            <a:r>
              <a:rPr lang="hu-HU" sz="2000" dirty="0" smtClean="0"/>
              <a:t>A dinamikus </a:t>
            </a:r>
            <a:r>
              <a:rPr lang="hu-HU" sz="2000" dirty="0" err="1" smtClean="0"/>
              <a:t>kiegyensúlyozógép</a:t>
            </a:r>
            <a:r>
              <a:rPr lang="hu-HU" sz="2000" dirty="0" smtClean="0"/>
              <a:t> működési elve a fenti </a:t>
            </a:r>
            <a:r>
              <a:rPr lang="hu-HU" sz="2000" i="1" dirty="0" smtClean="0"/>
              <a:t>b)</a:t>
            </a:r>
            <a:r>
              <a:rPr lang="hu-HU" sz="2000" dirty="0" smtClean="0"/>
              <a:t> vázlaton követhető. Az </a:t>
            </a:r>
            <a:r>
              <a:rPr lang="hu-HU" sz="2000" i="1" dirty="0" smtClean="0"/>
              <a:t>I – </a:t>
            </a:r>
            <a:r>
              <a:rPr lang="hu-HU" sz="2000" i="1" dirty="0" err="1" smtClean="0"/>
              <a:t>I</a:t>
            </a:r>
            <a:r>
              <a:rPr lang="hu-HU" sz="2000" i="1" dirty="0" smtClean="0"/>
              <a:t> </a:t>
            </a:r>
            <a:r>
              <a:rPr lang="hu-HU" sz="2000" dirty="0" smtClean="0"/>
              <a:t>tengely körül forgó henger  </a:t>
            </a:r>
            <a:r>
              <a:rPr lang="hu-HU" sz="2000" i="1" dirty="0" smtClean="0"/>
              <a:t>1</a:t>
            </a:r>
            <a:r>
              <a:rPr lang="hu-HU" sz="2000" dirty="0" smtClean="0"/>
              <a:t> pontjában </a:t>
            </a:r>
            <a:r>
              <a:rPr lang="hu-HU" sz="2000" i="1" dirty="0" smtClean="0"/>
              <a:t>m</a:t>
            </a:r>
            <a:r>
              <a:rPr lang="hu-HU" sz="2000" dirty="0" smtClean="0"/>
              <a:t> többlettömeg található. Ennek kiegyensúlyozására a </a:t>
            </a:r>
            <a:r>
              <a:rPr lang="hu-HU" sz="2000" i="1" dirty="0" smtClean="0"/>
              <a:t>2</a:t>
            </a:r>
            <a:r>
              <a:rPr lang="hu-HU" sz="2000" dirty="0" smtClean="0"/>
              <a:t> pontban szintén </a:t>
            </a:r>
            <a:r>
              <a:rPr lang="hu-HU" sz="2000" i="1" dirty="0" smtClean="0"/>
              <a:t>m</a:t>
            </a:r>
            <a:r>
              <a:rPr lang="hu-HU" sz="2000" dirty="0" smtClean="0"/>
              <a:t> tömeget vagy a </a:t>
            </a:r>
            <a:r>
              <a:rPr lang="hu-HU" sz="2000" i="1" dirty="0" smtClean="0"/>
              <a:t>3</a:t>
            </a:r>
            <a:r>
              <a:rPr lang="hu-HU" sz="2000" dirty="0" smtClean="0"/>
              <a:t> és </a:t>
            </a:r>
            <a:r>
              <a:rPr lang="hu-HU" sz="2000" i="1" dirty="0" smtClean="0"/>
              <a:t>4</a:t>
            </a:r>
            <a:r>
              <a:rPr lang="hu-HU" sz="2000" dirty="0" smtClean="0"/>
              <a:t> pontjában </a:t>
            </a:r>
            <a:r>
              <a:rPr lang="hu-HU" sz="2000" i="1" dirty="0" smtClean="0"/>
              <a:t>m</a:t>
            </a:r>
            <a:r>
              <a:rPr lang="hu-HU" sz="2000" i="1" baseline="-25000" dirty="0" smtClean="0"/>
              <a:t>1</a:t>
            </a:r>
            <a:r>
              <a:rPr lang="hu-HU" sz="2000" dirty="0" smtClean="0"/>
              <a:t> és </a:t>
            </a:r>
            <a:r>
              <a:rPr lang="hu-HU" sz="2000" i="1" dirty="0" smtClean="0"/>
              <a:t>m</a:t>
            </a:r>
            <a:r>
              <a:rPr lang="hu-HU" sz="2000" i="1" baseline="-25000" dirty="0" smtClean="0"/>
              <a:t>2</a:t>
            </a:r>
            <a:r>
              <a:rPr lang="hu-HU" sz="2000" dirty="0" smtClean="0"/>
              <a:t> tömeget helyeznek el úgy, hogy </a:t>
            </a:r>
            <a:r>
              <a:rPr lang="hu-HU" sz="2000" i="1" dirty="0" smtClean="0"/>
              <a:t>m</a:t>
            </a:r>
            <a:r>
              <a:rPr lang="hu-HU" sz="2000" i="1" baseline="-25000" dirty="0" smtClean="0"/>
              <a:t>1</a:t>
            </a:r>
            <a:r>
              <a:rPr lang="hu-HU" sz="2000" i="1" dirty="0" smtClean="0"/>
              <a:t> + m</a:t>
            </a:r>
            <a:r>
              <a:rPr lang="hu-HU" sz="2000" i="1" baseline="-25000" dirty="0" smtClean="0"/>
              <a:t>2</a:t>
            </a:r>
            <a:r>
              <a:rPr lang="hu-HU" sz="2000" i="1" dirty="0" smtClean="0"/>
              <a:t> = m </a:t>
            </a:r>
            <a:r>
              <a:rPr lang="hu-HU" sz="2000" dirty="0" smtClean="0"/>
              <a:t>legyen. Amennyiben a </a:t>
            </a:r>
            <a:r>
              <a:rPr lang="hu-HU" sz="2000" i="1" dirty="0" smtClean="0"/>
              <a:t>3</a:t>
            </a:r>
            <a:r>
              <a:rPr lang="hu-HU" sz="2000" dirty="0" smtClean="0"/>
              <a:t> és </a:t>
            </a:r>
            <a:r>
              <a:rPr lang="hu-HU" sz="2000" i="1" dirty="0" smtClean="0"/>
              <a:t>4</a:t>
            </a:r>
            <a:r>
              <a:rPr lang="hu-HU" sz="2000" dirty="0" smtClean="0"/>
              <a:t> pontban </a:t>
            </a:r>
            <a:r>
              <a:rPr lang="hu-HU" sz="2000" i="1" dirty="0" smtClean="0"/>
              <a:t>0,5m</a:t>
            </a:r>
            <a:r>
              <a:rPr lang="hu-HU" sz="2000" dirty="0" smtClean="0"/>
              <a:t> – </a:t>
            </a:r>
            <a:r>
              <a:rPr lang="hu-HU" sz="2000" i="1" dirty="0" smtClean="0"/>
              <a:t>0,5m</a:t>
            </a:r>
            <a:r>
              <a:rPr lang="hu-HU" sz="2000" dirty="0" smtClean="0"/>
              <a:t> tömeget adnak, akkor csak statikus kiegyensúlyozás történt. Abban az esetben, ha a </a:t>
            </a:r>
            <a:r>
              <a:rPr lang="hu-HU" sz="2000" i="1" dirty="0" smtClean="0"/>
              <a:t>3</a:t>
            </a:r>
            <a:r>
              <a:rPr lang="hu-HU" sz="2000" dirty="0" smtClean="0"/>
              <a:t> és </a:t>
            </a:r>
            <a:r>
              <a:rPr lang="hu-HU" sz="2000" i="1" dirty="0" smtClean="0"/>
              <a:t>4</a:t>
            </a:r>
            <a:r>
              <a:rPr lang="hu-HU" sz="2000" dirty="0" smtClean="0"/>
              <a:t> pontban eltérő nagyságú </a:t>
            </a:r>
            <a:r>
              <a:rPr lang="hu-HU" sz="2000" i="1" dirty="0" smtClean="0"/>
              <a:t>m</a:t>
            </a:r>
            <a:r>
              <a:rPr lang="hu-HU" sz="2000" dirty="0" smtClean="0"/>
              <a:t> tömeget adnak, melyek összege változatlanul </a:t>
            </a:r>
            <a:r>
              <a:rPr lang="hu-HU" sz="2000" i="1" dirty="0" smtClean="0"/>
              <a:t>m</a:t>
            </a:r>
            <a:r>
              <a:rPr lang="hu-HU" sz="2000" dirty="0" smtClean="0"/>
              <a:t>, de amelyeknek </a:t>
            </a:r>
            <a:r>
              <a:rPr lang="hu-HU" sz="2000" dirty="0"/>
              <a:t>a </a:t>
            </a:r>
            <a:r>
              <a:rPr lang="hu-HU" sz="2000" i="1" dirty="0" smtClean="0"/>
              <a:t>2</a:t>
            </a:r>
            <a:r>
              <a:rPr lang="hu-HU" sz="2000" dirty="0" smtClean="0"/>
              <a:t> </a:t>
            </a:r>
            <a:r>
              <a:rPr lang="hu-HU" sz="2000" dirty="0"/>
              <a:t>pontra </a:t>
            </a:r>
            <a:r>
              <a:rPr lang="hu-HU" sz="2000" dirty="0" smtClean="0"/>
              <a:t>vonatkoztatott nyomatékának összege 0, akkor ez kielégíti a dinamikus kiegyensúlyozás követelményeit is.</a:t>
            </a:r>
            <a:endParaRPr lang="hu-HU" sz="2000" dirty="0"/>
          </a:p>
        </p:txBody>
      </p:sp>
      <p:pic>
        <p:nvPicPr>
          <p:cNvPr id="6146" name="Picture 2" descr="C:\Users\Csaba\Documents\Oktatás\Rajzok\Kiegyensúlyozás00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704"/>
            <a:ext cx="3854058" cy="1268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4795492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/>
          <a:lstStyle/>
          <a:p>
            <a:pPr algn="just"/>
            <a:r>
              <a:rPr lang="hu-HU" sz="2000" dirty="0" smtClean="0"/>
              <a:t>Egy dinamikus kiegyensúlyozó gép elvi elrendezése látható az alábbi vázlaton.</a:t>
            </a:r>
          </a:p>
          <a:p>
            <a:endParaRPr lang="hu-HU" sz="2000" dirty="0"/>
          </a:p>
          <a:p>
            <a:pPr marL="0" indent="0" algn="ctr">
              <a:buNone/>
            </a:pPr>
            <a:endParaRPr lang="hu-HU" sz="2000" dirty="0"/>
          </a:p>
        </p:txBody>
      </p:sp>
      <p:pic>
        <p:nvPicPr>
          <p:cNvPr id="7170" name="Picture 2" descr="C:\Users\Csaba\Documents\Oktatás\Rajzok\Kiegyensúlyozás00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155" y="1124744"/>
            <a:ext cx="5088817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3289404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artalom helye 2"/>
          <p:cNvSpPr>
            <a:spLocks noGrp="1"/>
          </p:cNvSpPr>
          <p:nvPr>
            <p:ph idx="1"/>
          </p:nvPr>
        </p:nvSpPr>
        <p:spPr>
          <a:xfrm>
            <a:off x="611560" y="263525"/>
            <a:ext cx="8229600" cy="5840413"/>
          </a:xfrm>
        </p:spPr>
        <p:txBody>
          <a:bodyPr/>
          <a:lstStyle/>
          <a:p>
            <a:r>
              <a:rPr lang="hu-HU" sz="2400" dirty="0" smtClean="0">
                <a:cs typeface="Times New Roman" pitchFamily="18" charset="0"/>
              </a:rPr>
              <a:t>Tömítőelemek szerelése.</a:t>
            </a:r>
          </a:p>
          <a:p>
            <a:pPr algn="just"/>
            <a:r>
              <a:rPr lang="hu-HU" sz="2000" dirty="0" smtClean="0">
                <a:cs typeface="Times New Roman" pitchFamily="18" charset="0"/>
              </a:rPr>
              <a:t>A tömítés olyan kapcsolat, mely megakadályozza túlnyomás vagy vákuum esetén a folyadékok, gázok, egyéb anyagok eltávozását a zárt térből.</a:t>
            </a:r>
          </a:p>
          <a:p>
            <a:pPr algn="just"/>
            <a:r>
              <a:rPr lang="hu-HU" sz="2000" dirty="0" smtClean="0">
                <a:cs typeface="Times New Roman" pitchFamily="18" charset="0"/>
              </a:rPr>
              <a:t>Tömítő illeszkedések azok a kialakítások is, melyek külső vagy belső tereket lezárnak külön tömítőanyag nélkül.</a:t>
            </a:r>
          </a:p>
          <a:p>
            <a:pPr algn="just"/>
            <a:endParaRPr lang="hu-HU" sz="2000" dirty="0">
              <a:cs typeface="Times New Roman" pitchFamily="18" charset="0"/>
            </a:endParaRPr>
          </a:p>
          <a:p>
            <a:pPr algn="just"/>
            <a:r>
              <a:rPr lang="hu-HU" sz="2000" dirty="0" smtClean="0">
                <a:cs typeface="Times New Roman" pitchFamily="18" charset="0"/>
              </a:rPr>
              <a:t>Tömítések csoportosítása</a:t>
            </a:r>
          </a:p>
          <a:p>
            <a:pPr algn="just"/>
            <a:endParaRPr lang="hu-HU" sz="2000" dirty="0">
              <a:cs typeface="Times New Roman" pitchFamily="18" charset="0"/>
            </a:endParaRPr>
          </a:p>
          <a:p>
            <a:pPr algn="just"/>
            <a:endParaRPr lang="hu-HU" sz="2000" dirty="0" smtClean="0">
              <a:cs typeface="Times New Roman" pitchFamily="18" charset="0"/>
            </a:endParaRPr>
          </a:p>
          <a:p>
            <a:pPr algn="just"/>
            <a:endParaRPr lang="hu-HU" sz="2000" dirty="0" smtClean="0">
              <a:cs typeface="Times New Roman" pitchFamily="18" charset="0"/>
            </a:endParaRPr>
          </a:p>
        </p:txBody>
      </p:sp>
      <p:pic>
        <p:nvPicPr>
          <p:cNvPr id="2050" name="Picture 2" descr="C:\Users\Csaba\Documents\Oktatás\Rajzok\tömítések osztályozása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996952"/>
            <a:ext cx="7889722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/>
          <a:lstStyle/>
          <a:p>
            <a:pPr algn="just"/>
            <a:endParaRPr lang="hu-HU" sz="2000" dirty="0" smtClean="0">
              <a:cs typeface="Times New Roman" pitchFamily="18" charset="0"/>
            </a:endParaRPr>
          </a:p>
          <a:p>
            <a:pPr algn="just"/>
            <a:r>
              <a:rPr lang="hu-HU" sz="2000" dirty="0" smtClean="0">
                <a:cs typeface="Times New Roman" pitchFamily="18" charset="0"/>
              </a:rPr>
              <a:t>Jó </a:t>
            </a:r>
            <a:r>
              <a:rPr lang="hu-HU" sz="2000" dirty="0">
                <a:cs typeface="Times New Roman" pitchFamily="18" charset="0"/>
              </a:rPr>
              <a:t>tömítés → helyesen kialakított tömítő tér + jól megválasztott tömítőelem vagy tömítőanyag</a:t>
            </a:r>
            <a:r>
              <a:rPr lang="hu-HU" sz="2000" dirty="0" smtClean="0">
                <a:cs typeface="Times New Roman" pitchFamily="18" charset="0"/>
              </a:rPr>
              <a:t>.</a:t>
            </a:r>
            <a:endParaRPr lang="hu-HU" sz="2000" dirty="0">
              <a:cs typeface="Times New Roman" pitchFamily="18" charset="0"/>
            </a:endParaRPr>
          </a:p>
          <a:p>
            <a:r>
              <a:rPr lang="hu-HU" sz="2000" dirty="0">
                <a:cs typeface="Times New Roman" pitchFamily="18" charset="0"/>
              </a:rPr>
              <a:t>Fontos feltétel a pontos alak- és 	mérethűség  és felületi minőség.</a:t>
            </a:r>
          </a:p>
          <a:p>
            <a:r>
              <a:rPr lang="hu-HU" sz="2000" dirty="0" smtClean="0">
                <a:cs typeface="Times New Roman" pitchFamily="18" charset="0"/>
              </a:rPr>
              <a:t>„</a:t>
            </a:r>
            <a:r>
              <a:rPr lang="hu-HU" sz="2000" dirty="0">
                <a:cs typeface="Times New Roman" pitchFamily="18" charset="0"/>
              </a:rPr>
              <a:t>O” gyűrű beépítésére mutat </a:t>
            </a:r>
            <a:r>
              <a:rPr lang="hu-HU" sz="2000" dirty="0" smtClean="0">
                <a:cs typeface="Times New Roman" pitchFamily="18" charset="0"/>
              </a:rPr>
              <a:t>példákat az </a:t>
            </a:r>
            <a:r>
              <a:rPr lang="hu-HU" sz="2000" dirty="0">
                <a:cs typeface="Times New Roman" pitchFamily="18" charset="0"/>
              </a:rPr>
              <a:t>ábra.</a:t>
            </a:r>
          </a:p>
          <a:p>
            <a:endParaRPr lang="hu-H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59" y="2204864"/>
            <a:ext cx="4692491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50404611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artalom helye 2"/>
          <p:cNvSpPr>
            <a:spLocks noGrp="1"/>
          </p:cNvSpPr>
          <p:nvPr>
            <p:ph idx="1"/>
          </p:nvPr>
        </p:nvSpPr>
        <p:spPr>
          <a:xfrm>
            <a:off x="457200" y="214313"/>
            <a:ext cx="8229600" cy="6215062"/>
          </a:xfrm>
        </p:spPr>
        <p:txBody>
          <a:bodyPr/>
          <a:lstStyle/>
          <a:p>
            <a:pPr algn="just"/>
            <a:r>
              <a:rPr lang="hu-HU" sz="2000" dirty="0" smtClean="0">
                <a:cs typeface="Times New Roman" pitchFamily="18" charset="0"/>
              </a:rPr>
              <a:t>Ajakos </a:t>
            </a:r>
            <a:r>
              <a:rPr lang="hu-HU" sz="2000" dirty="0" err="1" smtClean="0">
                <a:cs typeface="Times New Roman" pitchFamily="18" charset="0"/>
              </a:rPr>
              <a:t>tömítőgyűrük</a:t>
            </a:r>
            <a:r>
              <a:rPr lang="hu-HU" sz="2000" dirty="0" smtClean="0">
                <a:cs typeface="Times New Roman" pitchFamily="18" charset="0"/>
              </a:rPr>
              <a:t> esetén a tömítést a gyűrűn lévő ajakkialakítások biztosítják.</a:t>
            </a:r>
          </a:p>
          <a:p>
            <a:pPr algn="just"/>
            <a:endParaRPr lang="hu-HU" sz="2000" dirty="0">
              <a:cs typeface="Times New Roman" pitchFamily="18" charset="0"/>
            </a:endParaRPr>
          </a:p>
          <a:p>
            <a:pPr algn="just"/>
            <a:r>
              <a:rPr lang="hu-HU" sz="2000" dirty="0" err="1" smtClean="0">
                <a:cs typeface="Times New Roman" pitchFamily="18" charset="0"/>
              </a:rPr>
              <a:t>Szimmering</a:t>
            </a:r>
            <a:r>
              <a:rPr lang="hu-HU" sz="2000" dirty="0" smtClean="0">
                <a:cs typeface="Times New Roman" pitchFamily="18" charset="0"/>
              </a:rPr>
              <a:t> tömítés működését szemlélteti és </a:t>
            </a:r>
          </a:p>
          <a:p>
            <a:pPr marL="0" indent="0" algn="just">
              <a:buNone/>
            </a:pPr>
            <a:r>
              <a:rPr lang="hu-HU" sz="2000" dirty="0">
                <a:cs typeface="Times New Roman" pitchFamily="18" charset="0"/>
              </a:rPr>
              <a:t> </a:t>
            </a:r>
            <a:r>
              <a:rPr lang="hu-HU" sz="2000" dirty="0" smtClean="0">
                <a:cs typeface="Times New Roman" pitchFamily="18" charset="0"/>
              </a:rPr>
              <a:t>    szerelésére mutat példát a jobb alsó ábra.</a:t>
            </a:r>
          </a:p>
          <a:p>
            <a:pPr>
              <a:buFont typeface="Arial" charset="0"/>
              <a:buNone/>
            </a:pPr>
            <a:endParaRPr lang="hu-HU" sz="2000" dirty="0" smtClean="0">
              <a:cs typeface="Times New Roman" pitchFamily="18" charset="0"/>
            </a:endParaRPr>
          </a:p>
          <a:p>
            <a:r>
              <a:rPr lang="hu-HU" sz="2000" dirty="0" smtClean="0">
                <a:cs typeface="Times New Roman" pitchFamily="18" charset="0"/>
              </a:rPr>
              <a:t>A </a:t>
            </a:r>
            <a:r>
              <a:rPr lang="hu-HU" sz="2000" dirty="0" err="1" smtClean="0">
                <a:cs typeface="Times New Roman" pitchFamily="18" charset="0"/>
              </a:rPr>
              <a:t>tömszelence</a:t>
            </a:r>
            <a:r>
              <a:rPr lang="hu-HU" sz="2000" dirty="0" smtClean="0">
                <a:cs typeface="Times New Roman" pitchFamily="18" charset="0"/>
              </a:rPr>
              <a:t> az üregébe helyezett tömítőanyag</a:t>
            </a:r>
          </a:p>
          <a:p>
            <a:pPr>
              <a:buFont typeface="Arial" charset="0"/>
              <a:buNone/>
            </a:pPr>
            <a:r>
              <a:rPr lang="hu-HU" sz="2000" dirty="0" smtClean="0">
                <a:cs typeface="Times New Roman" pitchFamily="18" charset="0"/>
              </a:rPr>
              <a:t>	 tengelyirányú összeszorításával tömít.</a:t>
            </a:r>
          </a:p>
        </p:txBody>
      </p:sp>
      <p:pic>
        <p:nvPicPr>
          <p:cNvPr id="11776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652381"/>
            <a:ext cx="2631207" cy="2962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776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3348227"/>
            <a:ext cx="2143125" cy="98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776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4357688"/>
            <a:ext cx="2286000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Csaba\Documents\Oktatás\Rajzok\Szimmerin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750740"/>
            <a:ext cx="1800200" cy="1213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Csaba\Documents\Oktatás\Rajzok\Szimmerting beszerelés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869160"/>
            <a:ext cx="3714499" cy="182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Tartalom helye 2"/>
          <p:cNvSpPr>
            <a:spLocks noGrp="1"/>
          </p:cNvSpPr>
          <p:nvPr>
            <p:ph idx="1"/>
          </p:nvPr>
        </p:nvSpPr>
        <p:spPr>
          <a:xfrm>
            <a:off x="457200" y="357188"/>
            <a:ext cx="8507288" cy="5952132"/>
          </a:xfrm>
        </p:spPr>
        <p:txBody>
          <a:bodyPr/>
          <a:lstStyle/>
          <a:p>
            <a:r>
              <a:rPr lang="hu-HU" sz="2000" dirty="0" smtClean="0">
                <a:cs typeface="Times New Roman" pitchFamily="18" charset="0"/>
              </a:rPr>
              <a:t>Nem mozgó felületek tömítése:</a:t>
            </a:r>
          </a:p>
          <a:p>
            <a:pPr lvl="1"/>
            <a:r>
              <a:rPr lang="hu-HU" sz="1600" dirty="0" smtClean="0">
                <a:cs typeface="Times New Roman" pitchFamily="18" charset="0"/>
              </a:rPr>
              <a:t>Lapos tömítések, melynél lényeges az s érték helyes megválasztása, s = 0,1 d</a:t>
            </a:r>
            <a:r>
              <a:rPr lang="hu-HU" sz="1600" baseline="30000" dirty="0" smtClean="0">
                <a:cs typeface="Times New Roman" pitchFamily="18" charset="0"/>
              </a:rPr>
              <a:t>0,5</a:t>
            </a:r>
            <a:r>
              <a:rPr lang="hu-HU" sz="1600" dirty="0" smtClean="0">
                <a:cs typeface="Times New Roman" pitchFamily="18" charset="0"/>
              </a:rPr>
              <a:t> , </a:t>
            </a:r>
            <a:r>
              <a:rPr lang="hu-HU" sz="1600" dirty="0" err="1" smtClean="0">
                <a:cs typeface="Times New Roman" pitchFamily="18" charset="0"/>
              </a:rPr>
              <a:t>b</a:t>
            </a:r>
            <a:r>
              <a:rPr lang="hu-HU" sz="1600" baseline="-25000" dirty="0" err="1" smtClean="0">
                <a:cs typeface="Times New Roman" pitchFamily="18" charset="0"/>
              </a:rPr>
              <a:t>min</a:t>
            </a:r>
            <a:r>
              <a:rPr lang="hu-HU" sz="1600" dirty="0" smtClean="0">
                <a:cs typeface="Times New Roman" pitchFamily="18" charset="0"/>
              </a:rPr>
              <a:t> = 5s,</a:t>
            </a:r>
          </a:p>
          <a:p>
            <a:pPr lvl="1"/>
            <a:r>
              <a:rPr lang="hu-HU" sz="1600" dirty="0" smtClean="0">
                <a:cs typeface="Times New Roman" pitchFamily="18" charset="0"/>
              </a:rPr>
              <a:t>Hengerfej tömítés (b és c = </a:t>
            </a:r>
            <a:r>
              <a:rPr lang="hu-HU" sz="1600" dirty="0" err="1" smtClean="0">
                <a:cs typeface="Times New Roman" pitchFamily="18" charset="0"/>
              </a:rPr>
              <a:t>CE-gyűrű</a:t>
            </a:r>
            <a:r>
              <a:rPr lang="hu-HU" sz="1600" dirty="0" smtClean="0">
                <a:cs typeface="Times New Roman" pitchFamily="18" charset="0"/>
              </a:rPr>
              <a:t>),</a:t>
            </a:r>
          </a:p>
          <a:p>
            <a:pPr lvl="1"/>
            <a:r>
              <a:rPr lang="hu-HU" sz="1600" dirty="0" smtClean="0">
                <a:cs typeface="Times New Roman" pitchFamily="18" charset="0"/>
              </a:rPr>
              <a:t>Ring – </a:t>
            </a:r>
            <a:r>
              <a:rPr lang="hu-HU" sz="1600" dirty="0" err="1" smtClean="0">
                <a:cs typeface="Times New Roman" pitchFamily="18" charset="0"/>
              </a:rPr>
              <a:t>Joint</a:t>
            </a:r>
            <a:r>
              <a:rPr lang="hu-HU" sz="1600" dirty="0" smtClean="0">
                <a:cs typeface="Times New Roman" pitchFamily="18" charset="0"/>
              </a:rPr>
              <a:t> karima tömítés (d és e = lencse tömítés),</a:t>
            </a:r>
          </a:p>
          <a:p>
            <a:pPr lvl="1"/>
            <a:r>
              <a:rPr lang="hu-HU" sz="1600" dirty="0" smtClean="0">
                <a:cs typeface="Times New Roman" pitchFamily="18" charset="0"/>
              </a:rPr>
              <a:t>Vákuumos tömítés – folyadékzáras tömítés.</a:t>
            </a:r>
          </a:p>
          <a:p>
            <a:pPr lvl="1"/>
            <a:endParaRPr lang="hu-HU" sz="1600" dirty="0" smtClean="0"/>
          </a:p>
          <a:p>
            <a:pPr lvl="1"/>
            <a:endParaRPr lang="hu-HU" sz="1600" dirty="0" smtClean="0"/>
          </a:p>
        </p:txBody>
      </p:sp>
      <p:pic>
        <p:nvPicPr>
          <p:cNvPr id="11878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25" y="2357438"/>
            <a:ext cx="3613150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878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3571875"/>
            <a:ext cx="1962150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pPr algn="ctr">
              <a:buFont typeface="Arial" charset="0"/>
              <a:buNone/>
              <a:defRPr/>
            </a:pPr>
            <a:r>
              <a:rPr lang="hu-HU" sz="2800" b="1" dirty="0" smtClean="0"/>
              <a:t>5.	SZERELÉSI</a:t>
            </a:r>
            <a:r>
              <a:rPr lang="hu-HU" sz="2400" b="1" dirty="0" smtClean="0"/>
              <a:t> </a:t>
            </a:r>
            <a:r>
              <a:rPr lang="hu-HU" sz="2800" b="1" dirty="0" smtClean="0"/>
              <a:t>RENDSZEREK</a:t>
            </a:r>
          </a:p>
          <a:p>
            <a:pPr algn="just">
              <a:defRPr/>
            </a:pPr>
            <a:r>
              <a:rPr lang="hu-HU" sz="2400" dirty="0" smtClean="0">
                <a:cs typeface="Times New Roman" pitchFamily="18" charset="0"/>
              </a:rPr>
              <a:t>A gyártmány szerelése → főtevékenység az alkatrészek és főegységek egyesítése. </a:t>
            </a:r>
          </a:p>
          <a:p>
            <a:pPr algn="just">
              <a:defRPr/>
            </a:pPr>
            <a:r>
              <a:rPr lang="hu-HU" sz="2400" dirty="0" smtClean="0">
                <a:cs typeface="Times New Roman" pitchFamily="18" charset="0"/>
              </a:rPr>
              <a:t>Egyedi és kissorozatú gyártás esetén a fenti kiegészül az egyes alkatrészek összedolgozásával, illesztésével.</a:t>
            </a:r>
          </a:p>
          <a:p>
            <a:pPr algn="just">
              <a:buFont typeface="Arial" charset="0"/>
              <a:buNone/>
              <a:defRPr/>
            </a:pPr>
            <a:r>
              <a:rPr lang="hu-HU" sz="2400" dirty="0" smtClean="0">
                <a:cs typeface="Times New Roman" pitchFamily="18" charset="0"/>
              </a:rPr>
              <a:t>	</a:t>
            </a:r>
          </a:p>
          <a:p>
            <a:pPr marL="457200" indent="-457200" algn="just">
              <a:defRPr/>
            </a:pPr>
            <a:r>
              <a:rPr lang="hu-HU" sz="2400" dirty="0" smtClean="0">
                <a:cs typeface="Times New Roman" pitchFamily="18" charset="0"/>
              </a:rPr>
              <a:t>Minden folyamatnál megjelenik az anyagmozgatás is, mint melléktevékenység.</a:t>
            </a:r>
          </a:p>
          <a:p>
            <a:pPr algn="just">
              <a:buFont typeface="Arial" charset="0"/>
              <a:buNone/>
              <a:defRPr/>
            </a:pPr>
            <a:r>
              <a:rPr lang="hu-HU" sz="2400" dirty="0" smtClean="0">
                <a:cs typeface="Times New Roman" pitchFamily="18" charset="0"/>
              </a:rPr>
              <a:t>	</a:t>
            </a:r>
          </a:p>
          <a:p>
            <a:pPr algn="just">
              <a:defRPr/>
            </a:pPr>
            <a:r>
              <a:rPr lang="hu-HU" sz="2400" dirty="0" smtClean="0">
                <a:cs typeface="Times New Roman" pitchFamily="18" charset="0"/>
              </a:rPr>
              <a:t>A szerelő munkák munkaszükséglete: az összedolgozás és illesztés függvénye. Egyedi gyártásnál ez eléri a 60 %-ot.</a:t>
            </a:r>
          </a:p>
          <a:p>
            <a:pPr algn="just">
              <a:buFont typeface="Arial" charset="0"/>
              <a:buNone/>
              <a:defRPr/>
            </a:pPr>
            <a:r>
              <a:rPr lang="hu-HU" sz="2400" dirty="0" smtClean="0">
                <a:cs typeface="Times New Roman" pitchFamily="18" charset="0"/>
              </a:rPr>
              <a:t>	</a:t>
            </a:r>
          </a:p>
          <a:p>
            <a:pPr algn="just">
              <a:defRPr/>
            </a:pPr>
            <a:r>
              <a:rPr lang="hu-HU" sz="2400" dirty="0" smtClean="0">
                <a:cs typeface="Times New Roman" pitchFamily="18" charset="0"/>
              </a:rPr>
              <a:t>Nagysorozat és tömeggyártás esetén nincs összedolgozás és illesztés, de részletesen kidolgozott dokumentáció szükséges.</a:t>
            </a:r>
          </a:p>
          <a:p>
            <a:pPr algn="just">
              <a:buFont typeface="Arial" charset="0"/>
              <a:buNone/>
              <a:defRPr/>
            </a:pPr>
            <a:r>
              <a:rPr lang="hu-HU" sz="2400" dirty="0" smtClean="0"/>
              <a:t>	</a:t>
            </a:r>
            <a:endParaRPr lang="hu-HU" sz="2400" dirty="0"/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Tartalom helye 2"/>
          <p:cNvSpPr>
            <a:spLocks noGrp="1"/>
          </p:cNvSpPr>
          <p:nvPr>
            <p:ph idx="1"/>
          </p:nvPr>
        </p:nvSpPr>
        <p:spPr>
          <a:xfrm>
            <a:off x="457200" y="214313"/>
            <a:ext cx="8229600" cy="6429375"/>
          </a:xfrm>
        </p:spPr>
        <p:txBody>
          <a:bodyPr/>
          <a:lstStyle/>
          <a:p>
            <a:pPr algn="just"/>
            <a:r>
              <a:rPr lang="hu-HU" sz="2400" dirty="0" smtClean="0"/>
              <a:t>A nagysorozatgyártás  tapasztalataiból a kissorozatú gyártás esetére az alábbiak hasznosíthatóak:</a:t>
            </a:r>
          </a:p>
          <a:p>
            <a:pPr lvl="1"/>
            <a:r>
              <a:rPr lang="hu-HU" sz="2000" dirty="0" smtClean="0"/>
              <a:t>Szereléshelyes szerkezet kialakítása,</a:t>
            </a:r>
          </a:p>
          <a:p>
            <a:pPr lvl="1"/>
            <a:r>
              <a:rPr lang="hu-HU" sz="2000" dirty="0" smtClean="0"/>
              <a:t>Kedvező szerelési helyzet, jó hozzáférhetőség kialakítása,</a:t>
            </a:r>
          </a:p>
          <a:p>
            <a:pPr lvl="1"/>
            <a:r>
              <a:rPr lang="hu-HU" sz="2000" dirty="0" smtClean="0"/>
              <a:t>Műhelyek kedvező elrendezése, kialakítása,</a:t>
            </a:r>
          </a:p>
          <a:p>
            <a:pPr lvl="1"/>
            <a:r>
              <a:rPr lang="hu-HU" sz="2000" dirty="0" smtClean="0"/>
              <a:t>Alkatrészellátási, adagolási elvek, rendszerek, </a:t>
            </a:r>
          </a:p>
          <a:p>
            <a:pPr lvl="1"/>
            <a:r>
              <a:rPr lang="hu-HU" sz="2000" dirty="0" smtClean="0"/>
              <a:t>Korszerű szerszámok, gépek, egyetemes készülékek alkalmazása,</a:t>
            </a:r>
          </a:p>
          <a:p>
            <a:pPr lvl="1"/>
            <a:r>
              <a:rPr lang="hu-HU" sz="2000" dirty="0" smtClean="0"/>
              <a:t>Alkatrészgyártás tökéletesítése,</a:t>
            </a:r>
          </a:p>
          <a:p>
            <a:endParaRPr lang="hu-HU" sz="2400" dirty="0" smtClean="0"/>
          </a:p>
          <a:p>
            <a:r>
              <a:rPr lang="hu-HU" sz="2400" dirty="0" smtClean="0"/>
              <a:t>A szerelési rendszerek vizsgálhatók:</a:t>
            </a:r>
          </a:p>
          <a:p>
            <a:pPr lvl="1"/>
            <a:r>
              <a:rPr lang="hu-HU" sz="2000" dirty="0" smtClean="0"/>
              <a:t>A munkadarabok mozgatás alapján,</a:t>
            </a:r>
          </a:p>
          <a:p>
            <a:pPr lvl="1"/>
            <a:r>
              <a:rPr lang="hu-HU" sz="2000" dirty="0" smtClean="0"/>
              <a:t>A szerelés üteme szerint,</a:t>
            </a:r>
          </a:p>
          <a:p>
            <a:pPr lvl="1"/>
            <a:r>
              <a:rPr lang="hu-HU" sz="2000" dirty="0" smtClean="0"/>
              <a:t>A szerelés térbeli elrendezése szerint,</a:t>
            </a:r>
          </a:p>
          <a:p>
            <a:pPr lvl="1"/>
            <a:r>
              <a:rPr lang="hu-HU" sz="2000" dirty="0" smtClean="0"/>
              <a:t>A szakosítás mélysége alapján,</a:t>
            </a:r>
          </a:p>
          <a:p>
            <a:pPr lvl="1"/>
            <a:r>
              <a:rPr lang="hu-HU" sz="2000" dirty="0" smtClean="0"/>
              <a:t>A termelési program szempontjából,</a:t>
            </a:r>
          </a:p>
          <a:p>
            <a:pPr lvl="1"/>
            <a:r>
              <a:rPr lang="hu-HU" sz="2000" dirty="0" smtClean="0"/>
              <a:t>A szerelés és alkatrészgyártás összefüggése alapján.</a:t>
            </a:r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r>
              <a:rPr lang="hu-HU" sz="2400" b="1" dirty="0" smtClean="0"/>
              <a:t>A munkadarabok mozgatása</a:t>
            </a:r>
          </a:p>
          <a:p>
            <a:pPr algn="just">
              <a:buFont typeface="Arial" charset="0"/>
              <a:buNone/>
            </a:pPr>
            <a:r>
              <a:rPr lang="hu-HU" sz="2400" dirty="0" smtClean="0"/>
              <a:t>	</a:t>
            </a:r>
            <a:r>
              <a:rPr lang="hu-HU" sz="2400" dirty="0" smtClean="0">
                <a:cs typeface="Times New Roman" pitchFamily="18" charset="0"/>
              </a:rPr>
              <a:t>Attól függően, hogy az egymást követő műveletek között a munka tárgya változtatja-e a helyzetét, megkülönböztethető:</a:t>
            </a:r>
          </a:p>
          <a:p>
            <a:pPr algn="just">
              <a:buFont typeface="Arial" charset="0"/>
              <a:buNone/>
            </a:pPr>
            <a:r>
              <a:rPr lang="hu-HU" sz="2400" dirty="0" smtClean="0">
                <a:cs typeface="Times New Roman" pitchFamily="18" charset="0"/>
              </a:rPr>
              <a:t>		- álló -,</a:t>
            </a:r>
          </a:p>
          <a:p>
            <a:pPr>
              <a:buFont typeface="Arial" charset="0"/>
              <a:buNone/>
            </a:pPr>
            <a:r>
              <a:rPr lang="hu-HU" sz="2400" dirty="0" smtClean="0">
                <a:cs typeface="Times New Roman" pitchFamily="18" charset="0"/>
              </a:rPr>
              <a:t>		- mozgó- és</a:t>
            </a:r>
          </a:p>
          <a:p>
            <a:pPr>
              <a:buFont typeface="Arial" charset="0"/>
              <a:buNone/>
            </a:pPr>
            <a:r>
              <a:rPr lang="hu-HU" sz="2400" dirty="0" smtClean="0">
                <a:cs typeface="Times New Roman" pitchFamily="18" charset="0"/>
              </a:rPr>
              <a:t>		- vegyes</a:t>
            </a:r>
          </a:p>
          <a:p>
            <a:pPr>
              <a:buFont typeface="Arial" charset="0"/>
              <a:buNone/>
            </a:pPr>
            <a:r>
              <a:rPr lang="hu-HU" sz="2400" dirty="0" smtClean="0">
                <a:cs typeface="Times New Roman" pitchFamily="18" charset="0"/>
              </a:rPr>
              <a:t>	rendszerű szerelést.</a:t>
            </a:r>
          </a:p>
          <a:p>
            <a:pPr>
              <a:buFont typeface="Arial" charset="0"/>
              <a:buNone/>
            </a:pPr>
            <a:endParaRPr lang="hu-HU" sz="2400" dirty="0" smtClean="0"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hu-HU" sz="2400" dirty="0" smtClean="0">
                <a:cs typeface="Times New Roman" pitchFamily="18" charset="0"/>
              </a:rPr>
              <a:t>	</a:t>
            </a:r>
            <a:r>
              <a:rPr lang="hu-HU" sz="2400" b="1" dirty="0" smtClean="0">
                <a:cs typeface="Times New Roman" pitchFamily="18" charset="0"/>
              </a:rPr>
              <a:t>Álló (helyhez kötött) szerelés</a:t>
            </a:r>
          </a:p>
          <a:p>
            <a:pPr algn="just">
              <a:buFont typeface="Arial" charset="0"/>
              <a:buNone/>
            </a:pPr>
            <a:r>
              <a:rPr lang="hu-HU" sz="2400" dirty="0" smtClean="0">
                <a:cs typeface="Times New Roman" pitchFamily="18" charset="0"/>
              </a:rPr>
              <a:t>	Nagyméretű gépek szerelése esetén az anyagmozgatás nehézkes vagy nagyon költséges. Ilyenkor célszerű, ha a munka tárgy a szerelés folyamán áll és az egyes műveleteket végző dolgozó az egyik tárgytól a másikig mozog. </a:t>
            </a:r>
          </a:p>
          <a:p>
            <a:endParaRPr lang="hu-HU" sz="2400" dirty="0" smtClean="0"/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Tartalom helye 2"/>
          <p:cNvSpPr>
            <a:spLocks noGrp="1"/>
          </p:cNvSpPr>
          <p:nvPr>
            <p:ph idx="1"/>
          </p:nvPr>
        </p:nvSpPr>
        <p:spPr>
          <a:xfrm>
            <a:off x="457200" y="214313"/>
            <a:ext cx="8229600" cy="5911850"/>
          </a:xfrm>
        </p:spPr>
        <p:txBody>
          <a:bodyPr/>
          <a:lstStyle/>
          <a:p>
            <a:pPr algn="just"/>
            <a:r>
              <a:rPr lang="hu-HU" sz="2400" smtClean="0">
                <a:cs typeface="Times New Roman" pitchFamily="18" charset="0"/>
              </a:rPr>
              <a:t>Ha az egész munkát egy munkacsoport végzi, a szerelés </a:t>
            </a:r>
            <a:r>
              <a:rPr lang="hu-HU" sz="2400" i="1" smtClean="0">
                <a:cs typeface="Times New Roman" pitchFamily="18" charset="0"/>
              </a:rPr>
              <a:t>összpontosított (koncentrált)</a:t>
            </a:r>
            <a:r>
              <a:rPr lang="hu-HU" sz="2400" smtClean="0">
                <a:cs typeface="Times New Roman" pitchFamily="18" charset="0"/>
              </a:rPr>
              <a:t>, ha több csoport végzi, akkor </a:t>
            </a:r>
            <a:r>
              <a:rPr lang="hu-HU" sz="2400" i="1" smtClean="0">
                <a:cs typeface="Times New Roman" pitchFamily="18" charset="0"/>
              </a:rPr>
              <a:t>osztott</a:t>
            </a:r>
            <a:r>
              <a:rPr lang="hu-HU" sz="2400" smtClean="0">
                <a:cs typeface="Times New Roman" pitchFamily="18" charset="0"/>
              </a:rPr>
              <a:t> a szerelés.</a:t>
            </a:r>
          </a:p>
          <a:p>
            <a:pPr algn="just"/>
            <a:r>
              <a:rPr lang="hu-HU" sz="2400" smtClean="0">
                <a:cs typeface="Times New Roman" pitchFamily="18" charset="0"/>
              </a:rPr>
              <a:t>Állószerelés korábban → nehézgépek esetén. Ma már műszeriparban és az elektronikában is alkalmazzák. Ilyen esetben célszerű a munkahely megfelelő kialakítása.</a:t>
            </a:r>
          </a:p>
        </p:txBody>
      </p:sp>
      <p:pic>
        <p:nvPicPr>
          <p:cNvPr id="12288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824" y="3258880"/>
            <a:ext cx="2858032" cy="2251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 descr="C:\Users\Csaba\Documents\Oktatás\Rajzok\szerelés 00800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306372"/>
            <a:ext cx="3040078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Csaba\Documents\Oktatás\Rajzok\egyszemélyes szerelő munkahely00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199941"/>
            <a:ext cx="2088232" cy="2338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r>
              <a:rPr lang="hu-HU" sz="2000" dirty="0" smtClean="0"/>
              <a:t>Egyedi munkahelyek kialakítása:	- fő munkaállás,</a:t>
            </a:r>
          </a:p>
          <a:p>
            <a:pPr>
              <a:buNone/>
            </a:pPr>
            <a:r>
              <a:rPr lang="hu-HU" sz="2000" dirty="0" smtClean="0"/>
              <a:t>  	                                                                   - kisegítő munkaállás,</a:t>
            </a:r>
          </a:p>
          <a:p>
            <a:pPr>
              <a:buNone/>
            </a:pPr>
            <a:r>
              <a:rPr lang="hu-HU" sz="2000" dirty="0" smtClean="0"/>
              <a:t>                                                                        - átmeneti munkaállás.</a:t>
            </a:r>
            <a:endParaRPr lang="hu-HU" sz="2000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196752"/>
            <a:ext cx="3269640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1484784"/>
            <a:ext cx="4683003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hu-HU" sz="2400" dirty="0" smtClean="0"/>
              <a:t>	</a:t>
            </a:r>
            <a:r>
              <a:rPr lang="hu-HU" sz="2400" b="1" dirty="0" smtClean="0"/>
              <a:t>Mozgó szerelés (szalagszerelés)</a:t>
            </a:r>
          </a:p>
          <a:p>
            <a:pPr algn="just">
              <a:buFont typeface="Arial" charset="0"/>
              <a:buNone/>
            </a:pPr>
            <a:r>
              <a:rPr lang="hu-HU" sz="2400" dirty="0" smtClean="0"/>
              <a:t>	</a:t>
            </a:r>
            <a:r>
              <a:rPr lang="hu-HU" sz="2400" dirty="0" smtClean="0">
                <a:cs typeface="Times New Roman" pitchFamily="18" charset="0"/>
              </a:rPr>
              <a:t>A gépiparban a közepes- és nagysorozatban alkalmazzák.</a:t>
            </a:r>
          </a:p>
          <a:p>
            <a:pPr algn="just">
              <a:buFont typeface="Arial" charset="0"/>
              <a:buNone/>
            </a:pPr>
            <a:r>
              <a:rPr lang="hu-HU" sz="2400" dirty="0" smtClean="0">
                <a:cs typeface="Times New Roman" pitchFamily="18" charset="0"/>
              </a:rPr>
              <a:t>	A munkadarabot anyagmozgató berendezés (szállítószalag, </a:t>
            </a:r>
            <a:r>
              <a:rPr lang="hu-HU" sz="2400" dirty="0" err="1" smtClean="0">
                <a:cs typeface="Times New Roman" pitchFamily="18" charset="0"/>
              </a:rPr>
              <a:t>konvejor</a:t>
            </a:r>
            <a:r>
              <a:rPr lang="hu-HU" sz="2400" dirty="0" smtClean="0">
                <a:cs typeface="Times New Roman" pitchFamily="18" charset="0"/>
              </a:rPr>
              <a:t>, vonszoló mű, stb.) mozgatja, mely szerelési rendszer főbb jellemezői:</a:t>
            </a:r>
          </a:p>
          <a:p>
            <a:pPr lvl="2"/>
            <a:r>
              <a:rPr lang="hu-HU" sz="2000" dirty="0" smtClean="0"/>
              <a:t>A szakosítás nagymértékű,</a:t>
            </a:r>
          </a:p>
          <a:p>
            <a:pPr lvl="2"/>
            <a:r>
              <a:rPr lang="hu-HU" sz="2000" dirty="0" smtClean="0"/>
              <a:t>A munkát betanított munkások végzik,</a:t>
            </a:r>
          </a:p>
          <a:p>
            <a:pPr lvl="2"/>
            <a:r>
              <a:rPr lang="hu-HU" sz="2000" dirty="0" smtClean="0"/>
              <a:t>A műveleti idők kiegyensúlyozottak,</a:t>
            </a:r>
          </a:p>
          <a:p>
            <a:pPr lvl="2"/>
            <a:r>
              <a:rPr lang="hu-HU" sz="2000" dirty="0" smtClean="0"/>
              <a:t>Egyenletes a termelés,</a:t>
            </a:r>
          </a:p>
          <a:p>
            <a:pPr lvl="2"/>
            <a:r>
              <a:rPr lang="hu-HU" sz="2000" dirty="0" smtClean="0"/>
              <a:t>A munka monoton.		</a:t>
            </a:r>
          </a:p>
        </p:txBody>
      </p:sp>
      <p:pic>
        <p:nvPicPr>
          <p:cNvPr id="12390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75" y="3857625"/>
            <a:ext cx="441642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6215063"/>
          </a:xfrm>
        </p:spPr>
        <p:txBody>
          <a:bodyPr/>
          <a:lstStyle/>
          <a:p>
            <a:pPr algn="just">
              <a:buFont typeface="Arial" charset="0"/>
              <a:buNone/>
            </a:pPr>
            <a:r>
              <a:rPr lang="hu-HU" sz="2400" smtClean="0"/>
              <a:t>	</a:t>
            </a:r>
            <a:r>
              <a:rPr lang="hu-HU" sz="2400" smtClean="0">
                <a:cs typeface="Times New Roman" pitchFamily="18" charset="0"/>
              </a:rPr>
              <a:t>Az anyagmozgató berendezés az anyagmozgatáson kívül lehet műveletközi ütemraktár, ellenőrző állomás, szerelő munkahely.</a:t>
            </a:r>
          </a:p>
          <a:p>
            <a:pPr algn="just">
              <a:buFont typeface="Arial" charset="0"/>
              <a:buNone/>
            </a:pPr>
            <a:r>
              <a:rPr lang="hu-HU" sz="2400" smtClean="0">
                <a:cs typeface="Times New Roman" pitchFamily="18" charset="0"/>
              </a:rPr>
              <a:t>	 A mozgatás lehet:</a:t>
            </a:r>
          </a:p>
          <a:p>
            <a:pPr lvl="2" algn="just"/>
            <a:r>
              <a:rPr lang="hu-HU" sz="2000" smtClean="0">
                <a:cs typeface="Times New Roman" pitchFamily="18" charset="0"/>
              </a:rPr>
              <a:t>Folyamatos vagy</a:t>
            </a:r>
          </a:p>
          <a:p>
            <a:pPr lvl="2" algn="just"/>
            <a:r>
              <a:rPr lang="hu-HU" sz="2000" smtClean="0">
                <a:cs typeface="Times New Roman" pitchFamily="18" charset="0"/>
              </a:rPr>
              <a:t>Szakaszos.</a:t>
            </a:r>
            <a:endParaRPr lang="hu-HU" smtClean="0">
              <a:cs typeface="Times New Roman" pitchFamily="18" charset="0"/>
            </a:endParaRPr>
          </a:p>
          <a:p>
            <a:pPr algn="just">
              <a:buFont typeface="Arial" charset="0"/>
              <a:buNone/>
            </a:pPr>
            <a:r>
              <a:rPr lang="hu-HU" sz="2400" smtClean="0">
                <a:cs typeface="Times New Roman" pitchFamily="18" charset="0"/>
              </a:rPr>
              <a:t>	Légpárnás anyagmozgatással nehéz gépek szerelésénél is alkalmazható a szakaszos szerelés. </a:t>
            </a:r>
          </a:p>
          <a:p>
            <a:pPr>
              <a:buFont typeface="Arial" charset="0"/>
              <a:buNone/>
            </a:pPr>
            <a:endParaRPr lang="hu-HU" sz="2400" smtClean="0"/>
          </a:p>
          <a:p>
            <a:pPr>
              <a:buFont typeface="Arial" charset="0"/>
              <a:buNone/>
            </a:pPr>
            <a:endParaRPr lang="hu-HU" sz="2400" smtClean="0"/>
          </a:p>
          <a:p>
            <a:pPr>
              <a:buFont typeface="Arial" charset="0"/>
              <a:buNone/>
            </a:pPr>
            <a:r>
              <a:rPr lang="hu-HU" sz="2400" smtClean="0"/>
              <a:t>	</a:t>
            </a:r>
          </a:p>
          <a:p>
            <a:pPr>
              <a:buFont typeface="Arial" charset="0"/>
              <a:buNone/>
            </a:pPr>
            <a:r>
              <a:rPr lang="hu-HU" sz="2400" smtClean="0"/>
              <a:t>	</a:t>
            </a:r>
          </a:p>
          <a:p>
            <a:pPr>
              <a:buFont typeface="Arial" charset="0"/>
              <a:buNone/>
            </a:pPr>
            <a:r>
              <a:rPr lang="hu-HU" sz="2400" smtClean="0"/>
              <a:t>	</a:t>
            </a:r>
            <a:endParaRPr lang="hu-HU" sz="2000" smtClean="0"/>
          </a:p>
        </p:txBody>
      </p:sp>
      <p:pic>
        <p:nvPicPr>
          <p:cNvPr id="12493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3" y="3643313"/>
            <a:ext cx="3629025" cy="230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493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3" y="3429000"/>
            <a:ext cx="4090987" cy="307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408712"/>
          </a:xfrm>
        </p:spPr>
        <p:txBody>
          <a:bodyPr/>
          <a:lstStyle/>
          <a:p>
            <a:r>
              <a:rPr lang="hu-HU" sz="2000" dirty="0" smtClean="0"/>
              <a:t>Légpárnás mozgatás</a:t>
            </a:r>
          </a:p>
          <a:p>
            <a:pPr algn="just"/>
            <a:r>
              <a:rPr lang="hu-HU" sz="2000" dirty="0" smtClean="0"/>
              <a:t>A mozgatandó gyártmányt vagy azt tartó készüléket több légpárnával támasztják meg. A gyártmány a légpárna teherhordó felületére támaszkodik. A légpárna működési elvét szemlélteti az alábbi vázlat</a:t>
            </a:r>
            <a:r>
              <a:rPr lang="hu-HU" sz="1600" dirty="0" smtClean="0"/>
              <a:t>.</a:t>
            </a:r>
          </a:p>
          <a:p>
            <a:endParaRPr lang="hu-HU" sz="1600" dirty="0"/>
          </a:p>
          <a:p>
            <a:endParaRPr lang="hu-HU" sz="1600" dirty="0" smtClean="0"/>
          </a:p>
          <a:p>
            <a:endParaRPr lang="hu-HU" sz="1600" dirty="0"/>
          </a:p>
          <a:p>
            <a:endParaRPr lang="hu-HU" sz="1600" dirty="0" smtClean="0"/>
          </a:p>
          <a:p>
            <a:endParaRPr lang="hu-HU" sz="1600" dirty="0"/>
          </a:p>
          <a:p>
            <a:endParaRPr lang="hu-HU" sz="1600" dirty="0" smtClean="0"/>
          </a:p>
          <a:p>
            <a:endParaRPr lang="hu-HU" sz="1600" dirty="0"/>
          </a:p>
          <a:p>
            <a:endParaRPr lang="hu-HU" sz="1600" dirty="0" smtClean="0"/>
          </a:p>
          <a:p>
            <a:endParaRPr lang="hu-HU" sz="1600" dirty="0"/>
          </a:p>
          <a:p>
            <a:endParaRPr lang="hu-HU" sz="1600" dirty="0" smtClean="0"/>
          </a:p>
          <a:p>
            <a:endParaRPr lang="hu-HU" sz="1600" dirty="0" smtClean="0"/>
          </a:p>
          <a:p>
            <a:endParaRPr lang="hu-HU" sz="1600" dirty="0"/>
          </a:p>
          <a:p>
            <a:endParaRPr lang="hu-HU" sz="1600" dirty="0" smtClean="0"/>
          </a:p>
          <a:p>
            <a:endParaRPr lang="hu-HU" sz="1600" dirty="0"/>
          </a:p>
          <a:p>
            <a:pPr algn="just"/>
            <a:r>
              <a:rPr lang="hu-HU" sz="2000" dirty="0" smtClean="0"/>
              <a:t>A vázlat felső része a nyugalmi helyzetet, a középső ábrarész a teheremelést és az alsó vázlatrész a levegőfilm kialakulást szemlélteti, ami a mozgatást teszi lehetővé.</a:t>
            </a:r>
          </a:p>
          <a:p>
            <a:pPr marL="0" indent="0" algn="ctr">
              <a:buNone/>
            </a:pPr>
            <a:endParaRPr lang="hu-HU" sz="2000" dirty="0"/>
          </a:p>
        </p:txBody>
      </p:sp>
      <p:pic>
        <p:nvPicPr>
          <p:cNvPr id="8194" name="Picture 2" descr="C:\Users\Csaba\Documents\Oktatás\Rajzok\Rajzok\légpárna működése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569368"/>
            <a:ext cx="4196418" cy="395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0776217"/>
      </p:ext>
    </p:extLst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44624"/>
            <a:ext cx="8575342" cy="6081539"/>
          </a:xfrm>
        </p:spPr>
        <p:txBody>
          <a:bodyPr/>
          <a:lstStyle/>
          <a:p>
            <a:r>
              <a:rPr lang="hu-HU" sz="2000" dirty="0" smtClean="0"/>
              <a:t>A légpárna szerkezeti kialakítását szemlélteti az alábbi ábra.</a:t>
            </a:r>
          </a:p>
          <a:p>
            <a:r>
              <a:rPr lang="hu-HU" sz="1600" dirty="0" smtClean="0"/>
              <a:t>1 – levegő bevezetés,</a:t>
            </a:r>
          </a:p>
          <a:p>
            <a:r>
              <a:rPr lang="hu-HU" sz="1600" dirty="0" smtClean="0"/>
              <a:t>2 – tömlőszelep,</a:t>
            </a:r>
          </a:p>
          <a:p>
            <a:r>
              <a:rPr lang="hu-HU" sz="1600" dirty="0" smtClean="0"/>
              <a:t>3 – teherhordó lap,</a:t>
            </a:r>
          </a:p>
          <a:p>
            <a:r>
              <a:rPr lang="hu-HU" sz="1600" dirty="0" smtClean="0"/>
              <a:t>4 – lemez,</a:t>
            </a:r>
          </a:p>
          <a:p>
            <a:r>
              <a:rPr lang="hu-HU" sz="1600" dirty="0" smtClean="0"/>
              <a:t>5 – légpárna tömlő,</a:t>
            </a:r>
          </a:p>
          <a:p>
            <a:r>
              <a:rPr lang="hu-HU" sz="1600" dirty="0" smtClean="0"/>
              <a:t>6 – támaszfelület.</a:t>
            </a:r>
          </a:p>
          <a:p>
            <a:endParaRPr lang="hu-HU" sz="1600" dirty="0"/>
          </a:p>
          <a:p>
            <a:endParaRPr lang="hu-HU" sz="1600" dirty="0" smtClean="0"/>
          </a:p>
          <a:p>
            <a:endParaRPr lang="hu-HU" sz="1600" dirty="0"/>
          </a:p>
          <a:p>
            <a:endParaRPr lang="hu-HU" sz="1600" dirty="0" smtClean="0"/>
          </a:p>
          <a:p>
            <a:r>
              <a:rPr lang="hu-HU" sz="2000" dirty="0" smtClean="0"/>
              <a:t>Légpárna alkalmazására </a:t>
            </a:r>
          </a:p>
          <a:p>
            <a:pPr marL="0" indent="0">
              <a:buNone/>
            </a:pPr>
            <a:r>
              <a:rPr lang="hu-HU" sz="2000" dirty="0" smtClean="0"/>
              <a:t>     mutat példát a szerelés során</a:t>
            </a:r>
          </a:p>
          <a:p>
            <a:pPr marL="0" indent="0">
              <a:buNone/>
            </a:pPr>
            <a:r>
              <a:rPr lang="hu-HU" sz="2000" dirty="0" smtClean="0"/>
              <a:t>      a mellékelt vázlat, így biztosít-</a:t>
            </a:r>
          </a:p>
          <a:p>
            <a:pPr marL="0" indent="0">
              <a:buNone/>
            </a:pPr>
            <a:r>
              <a:rPr lang="hu-HU" sz="2000" dirty="0" smtClean="0"/>
              <a:t>      </a:t>
            </a:r>
            <a:r>
              <a:rPr lang="hu-HU" sz="2000" dirty="0" err="1" smtClean="0"/>
              <a:t>va</a:t>
            </a:r>
            <a:r>
              <a:rPr lang="hu-HU" sz="2000" dirty="0" smtClean="0"/>
              <a:t> a megfelelő szerelési</a:t>
            </a:r>
          </a:p>
          <a:p>
            <a:pPr marL="0" indent="0">
              <a:buNone/>
            </a:pPr>
            <a:r>
              <a:rPr lang="hu-HU" sz="2000" dirty="0" smtClean="0"/>
              <a:t>      pozíciót.</a:t>
            </a:r>
            <a:endParaRPr lang="hu-HU" sz="20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548680"/>
            <a:ext cx="2088232" cy="1980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 descr="C:\Users\Csaba\Documents\Oktatás\Rajzok\Rajzok\légpárna működése00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948" y="2852936"/>
            <a:ext cx="4928594" cy="2981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6477012"/>
      </p:ext>
    </p:extLst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r>
              <a:rPr lang="hu-HU" sz="2000" dirty="0" smtClean="0"/>
              <a:t>Vannak olyan – nem szokványos – esetek is, amikor a munka tárgya az egyes ütemhelyek között kézzel kerül továbbításra.</a:t>
            </a:r>
          </a:p>
          <a:p>
            <a:endParaRPr lang="hu-HU" sz="2000" dirty="0"/>
          </a:p>
          <a:p>
            <a:endParaRPr lang="hu-HU" sz="2000" dirty="0" smtClean="0"/>
          </a:p>
          <a:p>
            <a:endParaRPr lang="hu-HU" sz="2000" dirty="0"/>
          </a:p>
          <a:p>
            <a:endParaRPr lang="hu-HU" sz="2000" dirty="0" smtClean="0"/>
          </a:p>
          <a:p>
            <a:endParaRPr lang="hu-HU" sz="2000" dirty="0"/>
          </a:p>
          <a:p>
            <a:endParaRPr lang="hu-HU" sz="2000" dirty="0" smtClean="0"/>
          </a:p>
          <a:p>
            <a:endParaRPr lang="hu-HU" sz="2000" dirty="0"/>
          </a:p>
          <a:p>
            <a:r>
              <a:rPr lang="hu-HU" sz="2000" dirty="0" smtClean="0"/>
              <a:t>Nem szabályos szerelőszalag rendszerek</a:t>
            </a:r>
          </a:p>
          <a:p>
            <a:endParaRPr lang="hu-HU" sz="2000" dirty="0"/>
          </a:p>
          <a:p>
            <a:pPr algn="ctr"/>
            <a:endParaRPr lang="hu-HU" sz="2000" dirty="0"/>
          </a:p>
        </p:txBody>
      </p:sp>
      <p:pic>
        <p:nvPicPr>
          <p:cNvPr id="1026" name="Picture 2" descr="C:\Users\Csaba\Documents\Oktatás\Rajzok\szalaggyártás0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052736"/>
            <a:ext cx="3672408" cy="1999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Csaba\Documents\Oktatás\Rajzok\szalaggyártás00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933056"/>
            <a:ext cx="3656438" cy="2162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2194890"/>
      </p:ext>
    </p:extLst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Tartalom helye 2"/>
          <p:cNvSpPr>
            <a:spLocks noGrp="1"/>
          </p:cNvSpPr>
          <p:nvPr>
            <p:ph idx="1"/>
          </p:nvPr>
        </p:nvSpPr>
        <p:spPr>
          <a:xfrm>
            <a:off x="457200" y="142875"/>
            <a:ext cx="8329613" cy="650081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hu-HU" sz="2400" smtClean="0"/>
              <a:t>	</a:t>
            </a:r>
            <a:r>
              <a:rPr lang="hu-HU" sz="2400" b="1" smtClean="0"/>
              <a:t>Vegyes szerelés</a:t>
            </a:r>
          </a:p>
          <a:p>
            <a:pPr algn="just">
              <a:buFont typeface="Arial" charset="0"/>
              <a:buNone/>
            </a:pPr>
            <a:r>
              <a:rPr lang="hu-HU" sz="2400" smtClean="0"/>
              <a:t>	</a:t>
            </a:r>
            <a:r>
              <a:rPr lang="hu-HU" sz="2400" smtClean="0">
                <a:cs typeface="Times New Roman" pitchFamily="18" charset="0"/>
              </a:rPr>
              <a:t>Az előbbi kettő társítása. Általában előszerelést mozgó-, a végszerelést álló rendszerben végzik. Nehézgépgyártás. </a:t>
            </a:r>
          </a:p>
          <a:p>
            <a:pPr>
              <a:buFont typeface="Arial" charset="0"/>
              <a:buNone/>
            </a:pPr>
            <a:endParaRPr lang="hu-HU" sz="2400" smtClean="0"/>
          </a:p>
          <a:p>
            <a:pPr>
              <a:buFont typeface="Arial" charset="0"/>
              <a:buNone/>
            </a:pPr>
            <a:endParaRPr lang="hu-HU" sz="2400" smtClean="0"/>
          </a:p>
          <a:p>
            <a:r>
              <a:rPr lang="hu-HU" sz="2400" b="1" smtClean="0"/>
              <a:t>A szerelés üteme</a:t>
            </a:r>
          </a:p>
          <a:p>
            <a:pPr algn="just">
              <a:buFont typeface="Arial" charset="0"/>
              <a:buNone/>
            </a:pPr>
            <a:r>
              <a:rPr lang="hu-HU" sz="2400" b="1" smtClean="0"/>
              <a:t>	</a:t>
            </a:r>
            <a:r>
              <a:rPr lang="hu-HU" sz="2400" i="1" smtClean="0"/>
              <a:t> Kötött ütemű szerelés</a:t>
            </a:r>
            <a:r>
              <a:rPr lang="hu-HU" sz="2400" smtClean="0"/>
              <a:t>, amikor a munkát adott jelre (hang- és fényjelzés) vagy időpontban kezdik és fejezik be. </a:t>
            </a:r>
          </a:p>
          <a:p>
            <a:pPr>
              <a:buFont typeface="Arial" charset="0"/>
              <a:buNone/>
            </a:pPr>
            <a:endParaRPr lang="hu-HU" sz="2400" smtClean="0"/>
          </a:p>
          <a:p>
            <a:pPr algn="just">
              <a:buFont typeface="Arial" charset="0"/>
              <a:buNone/>
            </a:pPr>
            <a:r>
              <a:rPr lang="hu-HU" sz="2400" i="1" smtClean="0"/>
              <a:t>	Kötetlen ütemű szerelés</a:t>
            </a:r>
            <a:r>
              <a:rPr lang="hu-HU" sz="2400" smtClean="0"/>
              <a:t>, amikor a szerelést adott időn belül kell elvégezni, de nincs előírva  a kezdés és befejezés időpontja.</a:t>
            </a:r>
          </a:p>
          <a:p>
            <a:pPr algn="just">
              <a:buFont typeface="Arial" charset="0"/>
              <a:buNone/>
            </a:pPr>
            <a:r>
              <a:rPr lang="hu-HU" sz="2400" smtClean="0"/>
              <a:t>	</a:t>
            </a:r>
            <a:endParaRPr lang="hu-HU" sz="2000" smtClean="0"/>
          </a:p>
          <a:p>
            <a:pPr algn="just">
              <a:buFont typeface="Arial" charset="0"/>
              <a:buNone/>
            </a:pPr>
            <a:r>
              <a:rPr lang="hu-HU" sz="2400" smtClean="0"/>
              <a:t>	Az emberi természetnek kevésbé felel meg a kötött ütemű rendszer, sokkal kedvezőbb a kötetlen ütemi megoldás.</a:t>
            </a:r>
          </a:p>
          <a:p>
            <a:pPr lvl="1">
              <a:buFont typeface="Arial" charset="0"/>
              <a:buNone/>
            </a:pPr>
            <a:endParaRPr lang="hu-HU" sz="2000" b="1" smtClean="0"/>
          </a:p>
        </p:txBody>
      </p:sp>
    </p:spTree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Tartalom helye 2"/>
          <p:cNvSpPr>
            <a:spLocks noGrp="1"/>
          </p:cNvSpPr>
          <p:nvPr>
            <p:ph idx="1"/>
          </p:nvPr>
        </p:nvSpPr>
        <p:spPr>
          <a:xfrm>
            <a:off x="457200" y="357188"/>
            <a:ext cx="8229600" cy="5768975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hu-HU" sz="2400" dirty="0" smtClean="0"/>
              <a:t>	A kötetlen ütemű szerelőszalag jellemzői:</a:t>
            </a:r>
          </a:p>
          <a:p>
            <a:pPr lvl="1"/>
            <a:r>
              <a:rPr lang="hu-HU" sz="2000" dirty="0" smtClean="0"/>
              <a:t>Lehetséges túlteljesítés, egyidejűleg több termék szerelhető,</a:t>
            </a:r>
          </a:p>
          <a:p>
            <a:pPr lvl="1"/>
            <a:r>
              <a:rPr lang="hu-HU" sz="2000" dirty="0" smtClean="0"/>
              <a:t>Az anyagmozgatás jól gépesíthető,</a:t>
            </a:r>
          </a:p>
          <a:p>
            <a:pPr lvl="1" algn="just"/>
            <a:r>
              <a:rPr lang="hu-HU" sz="2000" dirty="0" smtClean="0"/>
              <a:t>A műveletközi tárolás vízszintesen a szalagon vagy függőlegesen mozgórekeszes (páternoszter) állványban rakodólapon és </a:t>
            </a:r>
            <a:r>
              <a:rPr lang="hu-HU" sz="2000" dirty="0" err="1" smtClean="0"/>
              <a:t>-ládában</a:t>
            </a:r>
            <a:r>
              <a:rPr lang="hu-HU" sz="2000" dirty="0" smtClean="0"/>
              <a:t>,</a:t>
            </a:r>
          </a:p>
          <a:p>
            <a:pPr lvl="1"/>
            <a:r>
              <a:rPr lang="hu-HU" sz="2000" dirty="0" smtClean="0"/>
              <a:t>A szalag modulelemekből áll, így bővíthető,</a:t>
            </a:r>
          </a:p>
          <a:p>
            <a:pPr lvl="1"/>
            <a:r>
              <a:rPr lang="hu-HU" sz="2000" dirty="0" smtClean="0"/>
              <a:t>A kedvező munkahely-kialakítás következtében jó munkakörülmények.</a:t>
            </a:r>
          </a:p>
        </p:txBody>
      </p:sp>
      <p:pic>
        <p:nvPicPr>
          <p:cNvPr id="12697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63" y="3143250"/>
            <a:ext cx="4138612" cy="303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Tartalom helye 2"/>
          <p:cNvSpPr>
            <a:spLocks noGrp="1"/>
          </p:cNvSpPr>
          <p:nvPr>
            <p:ph idx="1"/>
          </p:nvPr>
        </p:nvSpPr>
        <p:spPr>
          <a:xfrm>
            <a:off x="457200" y="214313"/>
            <a:ext cx="8229600" cy="591185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hu-HU" sz="2400" smtClean="0"/>
              <a:t>	Kötött ütemű szerelésnél</a:t>
            </a:r>
          </a:p>
          <a:p>
            <a:pPr lvl="1"/>
            <a:r>
              <a:rPr lang="hu-HU" sz="2000" smtClean="0"/>
              <a:t>a szalagok kialakításában, </a:t>
            </a:r>
          </a:p>
          <a:p>
            <a:pPr lvl="1"/>
            <a:r>
              <a:rPr lang="hu-HU" sz="2000" smtClean="0"/>
              <a:t>a műhely- és munkahely kialakításában,  </a:t>
            </a:r>
          </a:p>
          <a:p>
            <a:pPr lvl="1"/>
            <a:r>
              <a:rPr lang="hu-HU" sz="2000" smtClean="0"/>
              <a:t>az alkatrészek adagolásának módjában, </a:t>
            </a:r>
          </a:p>
          <a:p>
            <a:pPr lvl="1"/>
            <a:r>
              <a:rPr lang="hu-HU" sz="2000" smtClean="0"/>
              <a:t>a tényleges szerelési idő és az ütemidő közötti különbségek csökkentésére</a:t>
            </a:r>
            <a:endParaRPr lang="hu-HU" sz="2400" smtClean="0"/>
          </a:p>
          <a:p>
            <a:pPr>
              <a:buFont typeface="Arial" charset="0"/>
              <a:buNone/>
            </a:pPr>
            <a:r>
              <a:rPr lang="hu-HU" sz="2400" smtClean="0"/>
              <a:t>     több évtizedes tapasztalatok állnak rendelkezésre.</a:t>
            </a:r>
          </a:p>
          <a:p>
            <a:pPr>
              <a:buFont typeface="Arial" charset="0"/>
              <a:buNone/>
            </a:pPr>
            <a:endParaRPr lang="hu-HU" sz="2400" smtClean="0"/>
          </a:p>
          <a:p>
            <a:pPr algn="just">
              <a:buFont typeface="Arial" charset="0"/>
              <a:buNone/>
            </a:pPr>
            <a:r>
              <a:rPr lang="hu-HU" sz="2400" smtClean="0"/>
              <a:t>	A kötött ütemű szereléshez a gyártási dokumentációt részletesen ki kell dolgozni → nagy munkaidő ráfordítás.</a:t>
            </a:r>
          </a:p>
          <a:p>
            <a:pPr>
              <a:buFont typeface="Arial" charset="0"/>
              <a:buNone/>
            </a:pPr>
            <a:endParaRPr lang="hu-HU" sz="2400" smtClean="0"/>
          </a:p>
          <a:p>
            <a:pPr algn="just">
              <a:buFont typeface="Arial" charset="0"/>
              <a:buNone/>
            </a:pPr>
            <a:r>
              <a:rPr lang="hu-HU" sz="2400" smtClean="0"/>
              <a:t>	A szerelési műveletek szétosztása az egyes munkahelyekre nem mindig teszi lehetővé az ütemidő teljes hasznosítását [</a:t>
            </a:r>
            <a:r>
              <a:rPr lang="el-GR" sz="2400" smtClean="0"/>
              <a:t>η</a:t>
            </a:r>
            <a:r>
              <a:rPr lang="hu-HU" sz="2400" smtClean="0"/>
              <a:t> = 60 – 70 %].</a:t>
            </a:r>
            <a:r>
              <a:rPr lang="hu-HU" sz="2000" smtClean="0"/>
              <a:t>	</a:t>
            </a:r>
          </a:p>
          <a:p>
            <a:pPr>
              <a:buFont typeface="Arial" charset="0"/>
              <a:buNone/>
            </a:pPr>
            <a:r>
              <a:rPr lang="hu-HU" sz="2000" smtClean="0"/>
              <a:t>	</a:t>
            </a:r>
            <a:r>
              <a:rPr lang="hu-HU" sz="2400" smtClean="0"/>
              <a:t>Nagy előny az egyenletes termelés.</a:t>
            </a:r>
          </a:p>
          <a:p>
            <a:endParaRPr lang="hu-HU" sz="2400" smtClean="0"/>
          </a:p>
        </p:txBody>
      </p:sp>
    </p:spTree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Tartalom helye 2"/>
          <p:cNvSpPr>
            <a:spLocks noGrp="1"/>
          </p:cNvSpPr>
          <p:nvPr>
            <p:ph idx="1"/>
          </p:nvPr>
        </p:nvSpPr>
        <p:spPr>
          <a:xfrm>
            <a:off x="214313" y="428625"/>
            <a:ext cx="8501062" cy="5786438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hu-HU" sz="1600" smtClean="0"/>
              <a:t>	Példa a kötött ütemű szerelőszalag bemutatására</a:t>
            </a:r>
          </a:p>
        </p:txBody>
      </p:sp>
      <p:pic>
        <p:nvPicPr>
          <p:cNvPr id="129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25" y="1143000"/>
            <a:ext cx="6827838" cy="464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92688"/>
          </a:xfrm>
        </p:spPr>
        <p:txBody>
          <a:bodyPr/>
          <a:lstStyle/>
          <a:p>
            <a:r>
              <a:rPr lang="hu-HU" sz="2400" dirty="0" smtClean="0"/>
              <a:t>Példák működő szerelőszalagokra:</a:t>
            </a:r>
          </a:p>
          <a:p>
            <a:endParaRPr lang="hu-HU" sz="2400" dirty="0"/>
          </a:p>
          <a:p>
            <a:endParaRPr lang="hu-HU" sz="2400" dirty="0"/>
          </a:p>
        </p:txBody>
      </p:sp>
      <p:pic>
        <p:nvPicPr>
          <p:cNvPr id="9218" name="Picture 2" descr="C:\Users\Csaba\Documents\Oktatás\Rajzok\szerelés 00800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1196" y="848811"/>
            <a:ext cx="4421550" cy="3012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Csaba\Documents\Oktatás\Rajzok\szerelés 10000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861048"/>
            <a:ext cx="5243756" cy="2582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715182"/>
      </p:ext>
    </p:extLst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6143625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hu-HU" sz="2400" dirty="0" smtClean="0"/>
              <a:t>	A kötött ütemű szerelés jellemezői:</a:t>
            </a:r>
          </a:p>
          <a:p>
            <a:pPr lvl="1" algn="just"/>
            <a:r>
              <a:rPr lang="hu-HU" sz="2000" dirty="0" smtClean="0"/>
              <a:t>Nem biztosítható a munkahelyek egyenletes leterhelése,</a:t>
            </a:r>
          </a:p>
          <a:p>
            <a:pPr lvl="1" algn="just"/>
            <a:r>
              <a:rPr lang="hu-HU" sz="2000" dirty="0" smtClean="0"/>
              <a:t>Az ütemidőn belüli teljesítmény  a szakképzettség és kedélyállapot függvénye,</a:t>
            </a:r>
          </a:p>
          <a:p>
            <a:pPr lvl="1" algn="just"/>
            <a:r>
              <a:rPr lang="hu-HU" sz="2000" dirty="0" smtClean="0"/>
              <a:t>A munkahelyek átlagos teljesítménye az ütemidő alatt marad,</a:t>
            </a:r>
          </a:p>
          <a:p>
            <a:pPr lvl="1" algn="just"/>
            <a:r>
              <a:rPr lang="hu-HU" sz="2000" dirty="0" smtClean="0"/>
              <a:t>A T</a:t>
            </a:r>
            <a:r>
              <a:rPr lang="hu-HU" sz="2000" baseline="-25000" dirty="0" smtClean="0"/>
              <a:t>2</a:t>
            </a:r>
            <a:r>
              <a:rPr lang="hu-HU" sz="2000" dirty="0" smtClean="0"/>
              <a:t> szűk keresztmetszetet jelentő munkahelyen a teljesítmény- ingadozás felső határa is ütemidőn belül van,</a:t>
            </a:r>
          </a:p>
          <a:p>
            <a:pPr lvl="1" algn="just"/>
            <a:endParaRPr lang="hu-HU" sz="2000" dirty="0" smtClean="0"/>
          </a:p>
          <a:p>
            <a:pPr lvl="1" algn="just"/>
            <a:endParaRPr lang="hu-HU" sz="2000" dirty="0" smtClean="0"/>
          </a:p>
          <a:p>
            <a:pPr lvl="1" algn="just"/>
            <a:endParaRPr lang="hu-HU" sz="2000" dirty="0" smtClean="0"/>
          </a:p>
          <a:p>
            <a:pPr lvl="1" algn="just"/>
            <a:endParaRPr lang="hu-HU" sz="2000" dirty="0" smtClean="0"/>
          </a:p>
          <a:p>
            <a:pPr lvl="1" algn="just"/>
            <a:endParaRPr lang="hu-HU" sz="2000" dirty="0" smtClean="0"/>
          </a:p>
          <a:p>
            <a:pPr lvl="1" algn="just"/>
            <a:r>
              <a:rPr lang="hu-HU" sz="2000" dirty="0" smtClean="0"/>
              <a:t>A szerelősor hossza = munkahelyek száma x egymástól mért távolság,</a:t>
            </a:r>
          </a:p>
          <a:p>
            <a:pPr lvl="1" algn="just"/>
            <a:r>
              <a:rPr lang="hu-HU" sz="2000" dirty="0" smtClean="0"/>
              <a:t>A szakosítás mélysége és így a sor hossza hat a szerelés </a:t>
            </a:r>
            <a:r>
              <a:rPr lang="hu-HU" sz="2000" dirty="0" err="1" smtClean="0"/>
              <a:t>helyszükség-letére</a:t>
            </a:r>
            <a:r>
              <a:rPr lang="hu-HU" sz="2000" dirty="0" smtClean="0"/>
              <a:t>, az anyagmozgatási út hosszára, az üzem biztonságára,</a:t>
            </a:r>
          </a:p>
          <a:p>
            <a:pPr lvl="1" algn="just"/>
            <a:r>
              <a:rPr lang="hu-HU" sz="2000" dirty="0" smtClean="0"/>
              <a:t>A termelés rugalmassága a sor hosszával csökken,  ezért kerülni kell a részleges munkamegosztást és a hosszú szalag kialakítását.</a:t>
            </a:r>
          </a:p>
          <a:p>
            <a:pPr lvl="1"/>
            <a:endParaRPr lang="hu-HU" sz="2000" dirty="0" smtClean="0"/>
          </a:p>
        </p:txBody>
      </p:sp>
      <p:pic>
        <p:nvPicPr>
          <p:cNvPr id="130051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4688" y="2786063"/>
            <a:ext cx="3214687" cy="183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pPr algn="just"/>
            <a:r>
              <a:rPr lang="hu-HU" sz="2400" dirty="0" smtClean="0"/>
              <a:t>A szerelés rugalmasságának növelésére, valamint a dolgozói adottságok jobb kihasználására az utóbbi években a hosszú szalagokat átalakították </a:t>
            </a:r>
            <a:r>
              <a:rPr lang="hu-HU" sz="2400" i="1" dirty="0" smtClean="0"/>
              <a:t>szerelőszigetté</a:t>
            </a:r>
            <a:r>
              <a:rPr lang="hu-HU" sz="2400" dirty="0" smtClean="0"/>
              <a:t>, </a:t>
            </a:r>
            <a:r>
              <a:rPr lang="hu-HU" sz="2400" i="1" dirty="0" smtClean="0"/>
              <a:t>szerelőfészekké, </a:t>
            </a:r>
            <a:r>
              <a:rPr lang="hu-HU" sz="2400" dirty="0" smtClean="0"/>
              <a:t>ahol egy csoport egy szerelvényt zárt egységben szerel össze. Ezzel sok negatív tényezőt lehet kiküszöbölni.</a:t>
            </a:r>
          </a:p>
          <a:p>
            <a:pPr lvl="1"/>
            <a:r>
              <a:rPr lang="hu-HU" sz="2000" dirty="0" smtClean="0"/>
              <a:t>Hagyományos és korszerű szerelőszalag</a:t>
            </a:r>
          </a:p>
          <a:p>
            <a:pPr lvl="1"/>
            <a:endParaRPr lang="hu-HU" sz="2000" dirty="0" smtClean="0"/>
          </a:p>
          <a:p>
            <a:pPr lvl="1"/>
            <a:endParaRPr lang="hu-HU" sz="2000" dirty="0" smtClean="0"/>
          </a:p>
          <a:p>
            <a:pPr lvl="1"/>
            <a:endParaRPr lang="hu-HU" sz="2000" dirty="0" smtClean="0"/>
          </a:p>
          <a:p>
            <a:pPr lvl="1"/>
            <a:endParaRPr lang="hu-HU" sz="2000" dirty="0" smtClean="0"/>
          </a:p>
          <a:p>
            <a:pPr lvl="1"/>
            <a:endParaRPr lang="hu-HU" sz="2000" dirty="0" smtClean="0"/>
          </a:p>
          <a:p>
            <a:pPr lvl="1"/>
            <a:endParaRPr lang="hu-HU" sz="2000" dirty="0" smtClean="0"/>
          </a:p>
          <a:p>
            <a:pPr lvl="1"/>
            <a:r>
              <a:rPr lang="hu-HU" sz="2000" dirty="0" smtClean="0"/>
              <a:t>Szalag mellé telepített munkahely</a:t>
            </a:r>
          </a:p>
          <a:p>
            <a:pPr lvl="1">
              <a:buFont typeface="Arial" charset="0"/>
              <a:buNone/>
            </a:pPr>
            <a:r>
              <a:rPr lang="hu-HU" sz="2000" dirty="0" smtClean="0"/>
              <a:t>	</a:t>
            </a:r>
          </a:p>
          <a:p>
            <a:pPr lvl="1">
              <a:buFont typeface="Arial" charset="0"/>
              <a:buNone/>
            </a:pPr>
            <a:endParaRPr lang="hu-HU" sz="2000" dirty="0" smtClean="0"/>
          </a:p>
        </p:txBody>
      </p:sp>
      <p:pic>
        <p:nvPicPr>
          <p:cNvPr id="13107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3" y="2786063"/>
            <a:ext cx="3524250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107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5" y="4929188"/>
            <a:ext cx="2928938" cy="125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Tartalom helye 2"/>
          <p:cNvSpPr>
            <a:spLocks noGrp="1"/>
          </p:cNvSpPr>
          <p:nvPr>
            <p:ph idx="1"/>
          </p:nvPr>
        </p:nvSpPr>
        <p:spPr>
          <a:xfrm>
            <a:off x="457200" y="214313"/>
            <a:ext cx="8229600" cy="6429375"/>
          </a:xfrm>
        </p:spPr>
        <p:txBody>
          <a:bodyPr/>
          <a:lstStyle/>
          <a:p>
            <a:pPr lvl="1"/>
            <a:r>
              <a:rPr lang="hu-HU" sz="2000" smtClean="0"/>
              <a:t>U-alakú elrendezés, ellenőrzés, </a:t>
            </a:r>
          </a:p>
          <a:p>
            <a:pPr lvl="1">
              <a:buFont typeface="Arial" charset="0"/>
              <a:buNone/>
            </a:pPr>
            <a:r>
              <a:rPr lang="hu-HU" sz="2000" smtClean="0"/>
              <a:t>	irányítás könnyebb,</a:t>
            </a:r>
          </a:p>
          <a:p>
            <a:pPr lvl="1"/>
            <a:endParaRPr lang="hu-HU" sz="2000" smtClean="0"/>
          </a:p>
          <a:p>
            <a:pPr lvl="1"/>
            <a:endParaRPr lang="hu-HU" sz="2000" smtClean="0"/>
          </a:p>
          <a:p>
            <a:pPr lvl="1"/>
            <a:r>
              <a:rPr lang="hu-HU" sz="2000" smtClean="0"/>
              <a:t>Hatszögletű asztal, középen ütemraktár,</a:t>
            </a:r>
          </a:p>
          <a:p>
            <a:pPr lvl="1"/>
            <a:endParaRPr lang="hu-HU" sz="2000" smtClean="0"/>
          </a:p>
          <a:p>
            <a:pPr lvl="1"/>
            <a:endParaRPr lang="hu-HU" sz="2000" smtClean="0"/>
          </a:p>
          <a:p>
            <a:pPr lvl="1"/>
            <a:r>
              <a:rPr lang="hu-HU" sz="2000" smtClean="0"/>
              <a:t>Nagyobb ütemraktárak biztosítása,</a:t>
            </a:r>
          </a:p>
          <a:p>
            <a:pPr lvl="1"/>
            <a:endParaRPr lang="hu-HU" sz="2000" smtClean="0"/>
          </a:p>
          <a:p>
            <a:pPr lvl="1"/>
            <a:endParaRPr lang="hu-HU" sz="2000" smtClean="0"/>
          </a:p>
          <a:p>
            <a:pPr lvl="1"/>
            <a:endParaRPr lang="hu-HU" sz="2000" smtClean="0"/>
          </a:p>
          <a:p>
            <a:pPr lvl="1"/>
            <a:r>
              <a:rPr lang="hu-HU" sz="2000" smtClean="0"/>
              <a:t>Rész- és végszerelés folyamata</a:t>
            </a:r>
          </a:p>
          <a:p>
            <a:pPr lvl="1"/>
            <a:endParaRPr lang="hu-HU" sz="2000" i="1" smtClean="0"/>
          </a:p>
          <a:p>
            <a:pPr lvl="1"/>
            <a:endParaRPr lang="hu-HU" sz="2000" smtClean="0"/>
          </a:p>
          <a:p>
            <a:pPr lvl="1"/>
            <a:endParaRPr lang="hu-HU" sz="2000" smtClean="0"/>
          </a:p>
          <a:p>
            <a:pPr lvl="1"/>
            <a:endParaRPr lang="hu-HU" sz="2000" smtClean="0"/>
          </a:p>
          <a:p>
            <a:pPr lvl="1"/>
            <a:endParaRPr lang="hu-HU" sz="2000" smtClean="0"/>
          </a:p>
          <a:p>
            <a:pPr lvl="1"/>
            <a:endParaRPr lang="hu-HU" sz="2000" smtClean="0"/>
          </a:p>
        </p:txBody>
      </p:sp>
      <p:pic>
        <p:nvPicPr>
          <p:cNvPr id="132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63" y="1643063"/>
            <a:ext cx="2476500" cy="123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2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88" y="3143250"/>
            <a:ext cx="1357312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210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72313" y="3214688"/>
            <a:ext cx="1214437" cy="111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2102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428625"/>
            <a:ext cx="194310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2103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43688" y="428625"/>
            <a:ext cx="19716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2104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43375" y="4714875"/>
            <a:ext cx="1838325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r>
              <a:rPr lang="hu-HU" sz="2400" b="1" dirty="0" smtClean="0"/>
              <a:t>A szerelés térbeli elrendezése</a:t>
            </a:r>
          </a:p>
          <a:p>
            <a:pPr algn="just">
              <a:buFont typeface="Arial" charset="0"/>
              <a:buNone/>
            </a:pPr>
            <a:r>
              <a:rPr lang="hu-HU" sz="2400" dirty="0" smtClean="0"/>
              <a:t>	Az egyes szerelőrészlegek kialakítása és térbeli elhelyezése rendszerint a gyártmány családfa tagozódását követi.</a:t>
            </a:r>
          </a:p>
          <a:p>
            <a:pPr algn="just">
              <a:buFont typeface="Arial" charset="0"/>
              <a:buNone/>
            </a:pPr>
            <a:r>
              <a:rPr lang="hu-HU" sz="2400" dirty="0" smtClean="0"/>
              <a:t>	A szerelőműhelyek telepítését két lépésben tervezik:</a:t>
            </a:r>
          </a:p>
          <a:p>
            <a:pPr lvl="1"/>
            <a:r>
              <a:rPr lang="hu-HU" sz="2000" dirty="0" smtClean="0"/>
              <a:t>A családfa alapján elkészítik a </a:t>
            </a:r>
            <a:r>
              <a:rPr lang="hu-HU" sz="2000" dirty="0" err="1" smtClean="0"/>
              <a:t>a</a:t>
            </a:r>
            <a:r>
              <a:rPr lang="hu-HU" sz="2000" dirty="0" smtClean="0"/>
              <a:t> szerelési folyamat logikai vázlatát,</a:t>
            </a:r>
          </a:p>
          <a:p>
            <a:pPr lvl="1"/>
            <a:r>
              <a:rPr lang="hu-HU" sz="2000" dirty="0" smtClean="0"/>
              <a:t>Ennek alapján részletes műhelyelrendezési rajzot (</a:t>
            </a:r>
            <a:r>
              <a:rPr lang="hu-HU" sz="2000" dirty="0" err="1" smtClean="0"/>
              <a:t>layout</a:t>
            </a:r>
            <a:r>
              <a:rPr lang="hu-HU" sz="2000" dirty="0" smtClean="0"/>
              <a:t>) készítenek.</a:t>
            </a:r>
          </a:p>
        </p:txBody>
      </p:sp>
      <p:pic>
        <p:nvPicPr>
          <p:cNvPr id="13312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50" y="4000500"/>
            <a:ext cx="3725863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2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3" y="3000375"/>
            <a:ext cx="3171825" cy="287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6215063"/>
          </a:xfrm>
        </p:spPr>
        <p:txBody>
          <a:bodyPr/>
          <a:lstStyle/>
          <a:p>
            <a:r>
              <a:rPr lang="hu-HU" sz="2400" b="1" dirty="0" smtClean="0"/>
              <a:t>A szakosítás mélysége</a:t>
            </a:r>
          </a:p>
          <a:p>
            <a:pPr algn="just">
              <a:buFont typeface="Arial" charset="0"/>
              <a:buNone/>
            </a:pPr>
            <a:r>
              <a:rPr lang="hu-HU" sz="2400" dirty="0" smtClean="0"/>
              <a:t>	A szerelési folyamat részfeladatokra, műveletekre, (műveletelemekre) bontható. Az egyes emberekre kiosztható szerelési műveletek terjedelme határozza meg a szakosítás mélységét. </a:t>
            </a:r>
          </a:p>
          <a:p>
            <a:pPr>
              <a:buFont typeface="Arial" charset="0"/>
              <a:buNone/>
            </a:pPr>
            <a:endParaRPr lang="hu-HU" sz="2000" dirty="0" smtClean="0"/>
          </a:p>
          <a:p>
            <a:pPr algn="just">
              <a:buFont typeface="Arial" charset="0"/>
              <a:buNone/>
            </a:pPr>
            <a:r>
              <a:rPr lang="hu-HU" sz="2400" dirty="0" smtClean="0"/>
              <a:t>	Egyedi, ill. kissorozatú gyártásban nem célszerű a szerelő munkákat felbontani. Kellő tapasztalatú szakemberigény.</a:t>
            </a:r>
          </a:p>
          <a:p>
            <a:pPr algn="just">
              <a:buFont typeface="Arial" charset="0"/>
              <a:buNone/>
            </a:pPr>
            <a:endParaRPr lang="hu-HU" sz="2400" dirty="0" smtClean="0"/>
          </a:p>
          <a:p>
            <a:pPr algn="just">
              <a:buFont typeface="Arial" charset="0"/>
              <a:buNone/>
            </a:pPr>
            <a:r>
              <a:rPr lang="hu-HU" sz="2400" dirty="0" smtClean="0"/>
              <a:t>	A kis részletekig menő bontás lehetőséget ad betanított munkaerő alkalmazására. Így a munka monoton, a gépies ismétlődés fokozottan fárasztó, nehezen elviselhető.</a:t>
            </a:r>
          </a:p>
          <a:p>
            <a:pPr algn="just">
              <a:buFont typeface="Arial" charset="0"/>
              <a:buNone/>
            </a:pPr>
            <a:endParaRPr lang="hu-HU" sz="2400" dirty="0" smtClean="0"/>
          </a:p>
          <a:p>
            <a:pPr algn="just">
              <a:buFont typeface="Arial" charset="0"/>
              <a:buNone/>
            </a:pPr>
            <a:r>
              <a:rPr lang="hu-HU" sz="2400" dirty="0" smtClean="0"/>
              <a:t>	Várhatóan a szakosítás mélysége a szerelésben csökkenni fog, ha a munkások műveltsége és szakmai színvonala emelkedik.</a:t>
            </a:r>
          </a:p>
        </p:txBody>
      </p:sp>
    </p:spTree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r>
              <a:rPr lang="hu-HU" sz="2400" b="1" dirty="0" smtClean="0"/>
              <a:t>A termelési program szerinti szervezés</a:t>
            </a:r>
          </a:p>
          <a:p>
            <a:endParaRPr lang="hu-HU" sz="2400" b="1" dirty="0" smtClean="0"/>
          </a:p>
          <a:p>
            <a:pPr algn="just">
              <a:buFont typeface="Arial" charset="0"/>
              <a:buNone/>
            </a:pPr>
            <a:r>
              <a:rPr lang="hu-HU" sz="2400" dirty="0" smtClean="0"/>
              <a:t>	A szerelési technológia nagymértékben függ a termelési tervben szereplő gyártmányok hasonlóságától. Szerelési szempontból különböző gyártmányok esetén is homogén a termelési program, ha</a:t>
            </a:r>
          </a:p>
          <a:p>
            <a:pPr lvl="1"/>
            <a:r>
              <a:rPr lang="hu-HU" sz="2000" dirty="0" smtClean="0"/>
              <a:t>A szerelési  műveletek nagy része egyezik,</a:t>
            </a:r>
          </a:p>
          <a:p>
            <a:pPr lvl="1"/>
            <a:r>
              <a:rPr lang="hu-HU" sz="2000" dirty="0" smtClean="0"/>
              <a:t>A szereléshez azonos gépek, berendezések használhatók,</a:t>
            </a:r>
          </a:p>
          <a:p>
            <a:pPr lvl="1"/>
            <a:r>
              <a:rPr lang="hu-HU" sz="2000" dirty="0" smtClean="0"/>
              <a:t>A műveleti sorrend és az anyagmozgatás iránya azonos,</a:t>
            </a:r>
          </a:p>
          <a:p>
            <a:pPr lvl="1"/>
            <a:r>
              <a:rPr lang="hu-HU" sz="2000" dirty="0" smtClean="0"/>
              <a:t>A műveletek száma közel megegyezik.</a:t>
            </a:r>
            <a:endParaRPr lang="hu-HU" sz="2400" dirty="0" smtClean="0"/>
          </a:p>
          <a:p>
            <a:pPr>
              <a:buFont typeface="Arial" charset="0"/>
              <a:buNone/>
            </a:pPr>
            <a:r>
              <a:rPr lang="hu-HU" sz="2400" dirty="0" smtClean="0"/>
              <a:t>	</a:t>
            </a:r>
          </a:p>
          <a:p>
            <a:pPr algn="just">
              <a:buFont typeface="Arial" charset="0"/>
              <a:buNone/>
            </a:pPr>
            <a:r>
              <a:rPr lang="hu-HU" sz="2400" dirty="0" smtClean="0"/>
              <a:t>	A homogén többváltozatú szerelés úgy alakítható ki, a különbféle méretű, teljesítményű és rendeltetésű termékeket kiforrott szerkezeti egységekből, modulegységekből szerelik össze a családelv alapján.</a:t>
            </a:r>
          </a:p>
          <a:p>
            <a:pPr>
              <a:buFont typeface="Arial" charset="0"/>
              <a:buNone/>
            </a:pPr>
            <a:endParaRPr lang="hu-HU" sz="2400" dirty="0" smtClean="0"/>
          </a:p>
          <a:p>
            <a:pPr>
              <a:buFont typeface="Arial" charset="0"/>
              <a:buNone/>
            </a:pPr>
            <a:endParaRPr lang="hu-HU" sz="2400" dirty="0" smtClean="0"/>
          </a:p>
          <a:p>
            <a:pPr lvl="1"/>
            <a:endParaRPr lang="hu-HU" sz="2000" dirty="0" smtClean="0"/>
          </a:p>
        </p:txBody>
      </p:sp>
    </p:spTree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Tartalom helye 2"/>
          <p:cNvSpPr>
            <a:spLocks noGrp="1"/>
          </p:cNvSpPr>
          <p:nvPr>
            <p:ph idx="1"/>
          </p:nvPr>
        </p:nvSpPr>
        <p:spPr>
          <a:xfrm>
            <a:off x="457200" y="357188"/>
            <a:ext cx="8229600" cy="5768975"/>
          </a:xfrm>
        </p:spPr>
        <p:txBody>
          <a:bodyPr/>
          <a:lstStyle/>
          <a:p>
            <a:pPr algn="just">
              <a:buFont typeface="Arial" charset="0"/>
              <a:buNone/>
            </a:pPr>
            <a:r>
              <a:rPr lang="hu-HU" sz="2400" smtClean="0"/>
              <a:t>	Egy termékcsoporton belül mindig van egy vezértípus, amelyhez a többi termék hasonlítható, ill. arra átszámítható. Így homogén termelési terv estén a  szerelde munkaprogramja gyorsan átszámítható.</a:t>
            </a:r>
          </a:p>
          <a:p>
            <a:pPr algn="just">
              <a:buFont typeface="Arial" charset="0"/>
              <a:buNone/>
            </a:pPr>
            <a:r>
              <a:rPr lang="hu-HU" sz="2400" smtClean="0"/>
              <a:t>	A gyakorlatban homogén termékösszetétel esetén a következő megoldások választhatók:</a:t>
            </a:r>
          </a:p>
          <a:p>
            <a:pPr lvl="1" algn="just"/>
            <a:r>
              <a:rPr lang="hu-HU" sz="2000" smtClean="0"/>
              <a:t>Kisszámú termékváltozatok esetén a szerelősorban párhuzamos ágak kiépítése,</a:t>
            </a:r>
          </a:p>
          <a:p>
            <a:pPr lvl="1"/>
            <a:r>
              <a:rPr lang="hu-HU" sz="2000" smtClean="0"/>
              <a:t>A szerelőszalag kialakítása „fantáziagyártmány” alapján, amely biztosítja az eltérő gyártmányok esetén is valamennyi művelet elvégezhetőségét, bizonyos munkahelyek kihagyásával,</a:t>
            </a:r>
          </a:p>
          <a:p>
            <a:pPr lvl="1"/>
            <a:r>
              <a:rPr lang="hu-HU" sz="2000" smtClean="0"/>
              <a:t>A szerelőszalag övezetekre (pl.: eltérő színnel jelölve) bontása és a különböző gyártmányok a megfelelő övezetbe történő irányítása,</a:t>
            </a:r>
          </a:p>
          <a:p>
            <a:pPr lvl="1"/>
            <a:r>
              <a:rPr lang="hu-HU" sz="2000" smtClean="0"/>
              <a:t>Nagyszámú termékváltozat esetén (inhomogén gyártás) egyedi jelleg alkalmazása, sorok helyett szakmai csoportosítás szerinti szerelés alkalmazása.</a:t>
            </a:r>
            <a:br>
              <a:rPr lang="hu-HU" sz="2000" smtClean="0"/>
            </a:br>
            <a:endParaRPr lang="hu-HU" sz="2000" smtClean="0"/>
          </a:p>
        </p:txBody>
      </p:sp>
    </p:spTree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Tartalom helye 2"/>
          <p:cNvSpPr>
            <a:spLocks noGrp="1"/>
          </p:cNvSpPr>
          <p:nvPr>
            <p:ph idx="1"/>
          </p:nvPr>
        </p:nvSpPr>
        <p:spPr>
          <a:xfrm>
            <a:off x="500063" y="357188"/>
            <a:ext cx="8229600" cy="5929312"/>
          </a:xfrm>
        </p:spPr>
        <p:txBody>
          <a:bodyPr/>
          <a:lstStyle/>
          <a:p>
            <a:r>
              <a:rPr lang="hu-HU" sz="2400" b="1" dirty="0" smtClean="0"/>
              <a:t>A szerelés és az alkatrészgyártás</a:t>
            </a:r>
          </a:p>
          <a:p>
            <a:pPr algn="just"/>
            <a:r>
              <a:rPr lang="hu-HU" sz="2400" dirty="0" smtClean="0"/>
              <a:t>Biztos piac, kiforrott gyártmány esetén alkalmazzák azt a megoldást, hogy a terméket kibocsátó vállalat csak a szerelést végzi. Kiszolgáltatott helyzet! Szigorú feltételek és bizalom.</a:t>
            </a:r>
          </a:p>
          <a:p>
            <a:pPr algn="just"/>
            <a:r>
              <a:rPr lang="hu-HU" sz="2400" dirty="0" smtClean="0"/>
              <a:t>A leggyakoribb eset, hogy vállalaton belül az alkatrészgyártást és a szerelést egymástól elkülönítve végzik. </a:t>
            </a:r>
          </a:p>
          <a:p>
            <a:pPr marL="742950" lvl="2" indent="-342900"/>
            <a:r>
              <a:rPr lang="hu-HU" sz="1800" dirty="0" smtClean="0"/>
              <a:t>Egyszerű, kevés alkatrészből összeállítható gyártmány esetén a szerelde és az alkatrészgyártó bázis szoros egységben egymás mellé telepíthető. Nagysorozat esetén programszinkronizálás szükséges.</a:t>
            </a:r>
          </a:p>
          <a:p>
            <a:pPr marL="742950" lvl="2" indent="-342900"/>
            <a:r>
              <a:rPr lang="hu-HU" sz="1800" dirty="0" smtClean="0"/>
              <a:t>Integrált gyártórendszerekben (termelősoron) az alkatrészgyártás és a szerelés egybeolvad. Az automaták és a munkahelyek nincsenek szétbontva alkatrészgyártásra és szerelésre. Ez a megoldás főleg kevés alkatrészből összeállítható egységek (pl.: gépkocsik üzemanyagtartálya, motor- és hajtóműház megmunkálása és tőcsavarozása) gyártására alkalmas.</a:t>
            </a:r>
          </a:p>
          <a:p>
            <a:pPr algn="just"/>
            <a:r>
              <a:rPr lang="hu-HU" sz="2400" dirty="0" smtClean="0"/>
              <a:t>Az alkatrészgyártás és a szerelés telepítésénél arra kell törekedni, hogy az anyagmozgatás útvonala rövid, a technológia területigény minél kisebb legyen.</a:t>
            </a:r>
          </a:p>
          <a:p>
            <a:pPr>
              <a:buFont typeface="Arial" charset="0"/>
              <a:buNone/>
            </a:pPr>
            <a:endParaRPr lang="hu-HU" sz="2400" dirty="0" smtClean="0"/>
          </a:p>
          <a:p>
            <a:endParaRPr lang="hu-HU" sz="2400" dirty="0" smtClean="0"/>
          </a:p>
          <a:p>
            <a:pPr lvl="1"/>
            <a:endParaRPr lang="hu-HU" sz="2000" dirty="0" smtClean="0"/>
          </a:p>
          <a:p>
            <a:pPr lvl="1"/>
            <a:endParaRPr lang="hu-HU" sz="2000" dirty="0" smtClean="0"/>
          </a:p>
          <a:p>
            <a:pPr>
              <a:buFont typeface="Arial" charset="0"/>
              <a:buNone/>
            </a:pPr>
            <a:r>
              <a:rPr lang="hu-HU" sz="2400" dirty="0" smtClean="0"/>
              <a:t>	</a:t>
            </a:r>
          </a:p>
        </p:txBody>
      </p:sp>
    </p:spTree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r>
              <a:rPr lang="hu-HU" sz="2400" b="1" smtClean="0"/>
              <a:t>Ütemidő kiegyensúlyozás szerelőszalagon</a:t>
            </a:r>
          </a:p>
          <a:p>
            <a:pPr algn="just"/>
            <a:r>
              <a:rPr lang="hu-HU" sz="2400" smtClean="0"/>
              <a:t>A szerelési folyamat termelékenységének növelése a szerelés átfutási idejét  és az egyes munkahelyeken a ráfordítási időt csökkentik.</a:t>
            </a:r>
          </a:p>
          <a:p>
            <a:pPr algn="just"/>
            <a:r>
              <a:rPr lang="hu-HU" sz="2400" smtClean="0"/>
              <a:t>Sorozatgyártás esetén a műveletek egymáshoz kapcsolódnak és az anyagmozgatás gépesített (pl. hevederes szállítószalag).</a:t>
            </a:r>
          </a:p>
          <a:p>
            <a:pPr algn="just"/>
            <a:r>
              <a:rPr lang="hu-HU" sz="2400" smtClean="0"/>
              <a:t>A gyártmány szereléséhez szükséges idő:</a:t>
            </a:r>
          </a:p>
          <a:p>
            <a:pPr>
              <a:buFont typeface="Arial" charset="0"/>
              <a:buNone/>
            </a:pPr>
            <a:r>
              <a:rPr lang="hu-HU" sz="2000" smtClean="0"/>
              <a:t>                                       t</a:t>
            </a:r>
            <a:r>
              <a:rPr lang="hu-HU" sz="2000" baseline="-25000" smtClean="0"/>
              <a:t>gy</a:t>
            </a:r>
            <a:r>
              <a:rPr lang="hu-HU" sz="2000" smtClean="0"/>
              <a:t> = </a:t>
            </a:r>
            <a:r>
              <a:rPr lang="el-GR" sz="2000" smtClean="0"/>
              <a:t>Σ</a:t>
            </a:r>
            <a:r>
              <a:rPr lang="hu-HU" sz="2000" smtClean="0"/>
              <a:t> t</a:t>
            </a:r>
            <a:r>
              <a:rPr lang="hu-HU" sz="2000" baseline="-25000" smtClean="0"/>
              <a:t>i</a:t>
            </a:r>
            <a:endParaRPr lang="hu-HU" sz="2000" smtClean="0"/>
          </a:p>
          <a:p>
            <a:r>
              <a:rPr lang="hu-HU" sz="2400" smtClean="0"/>
              <a:t>A szükséges dolgozói létszám:</a:t>
            </a:r>
          </a:p>
          <a:p>
            <a:pPr>
              <a:buFont typeface="Arial" charset="0"/>
              <a:buNone/>
            </a:pPr>
            <a:r>
              <a:rPr lang="hu-HU" sz="2400" smtClean="0"/>
              <a:t>                               </a:t>
            </a:r>
            <a:r>
              <a:rPr lang="hu-HU" sz="2000" smtClean="0"/>
              <a:t>n</a:t>
            </a:r>
            <a:r>
              <a:rPr lang="hu-HU" sz="2000" baseline="-25000" smtClean="0"/>
              <a:t>min</a:t>
            </a:r>
            <a:r>
              <a:rPr lang="hu-HU" sz="2000" smtClean="0"/>
              <a:t> = [N </a:t>
            </a:r>
            <a:r>
              <a:rPr lang="el-GR" sz="2000" smtClean="0"/>
              <a:t>Σ</a:t>
            </a:r>
            <a:r>
              <a:rPr lang="hu-HU" sz="2000" smtClean="0"/>
              <a:t> t</a:t>
            </a:r>
            <a:r>
              <a:rPr lang="hu-HU" sz="2000" baseline="-25000" smtClean="0"/>
              <a:t>i </a:t>
            </a:r>
            <a:r>
              <a:rPr lang="hu-HU" sz="2000" smtClean="0"/>
              <a:t> ] / t</a:t>
            </a:r>
            <a:r>
              <a:rPr lang="hu-HU" sz="2000" baseline="-25000" smtClean="0"/>
              <a:t>alap</a:t>
            </a:r>
          </a:p>
          <a:p>
            <a:pPr>
              <a:buFont typeface="Arial" charset="0"/>
              <a:buNone/>
            </a:pPr>
            <a:r>
              <a:rPr lang="hu-HU" sz="1600" smtClean="0"/>
              <a:t>                                                                                           ahol:  N       - összeszerelendő darabszám,</a:t>
            </a:r>
          </a:p>
          <a:p>
            <a:pPr>
              <a:buFont typeface="Arial" charset="0"/>
              <a:buNone/>
            </a:pPr>
            <a:r>
              <a:rPr lang="hu-HU" sz="1600" smtClean="0"/>
              <a:t>                                                                                                      t</a:t>
            </a:r>
            <a:r>
              <a:rPr lang="hu-HU" sz="1600" baseline="-25000" smtClean="0"/>
              <a:t>alap</a:t>
            </a:r>
            <a:r>
              <a:rPr lang="hu-HU" sz="1600" smtClean="0"/>
              <a:t>   - pl. műszakidő               </a:t>
            </a:r>
          </a:p>
          <a:p>
            <a:r>
              <a:rPr lang="hu-HU" sz="2400" smtClean="0"/>
              <a:t>Az ütemidő nagysága:</a:t>
            </a:r>
          </a:p>
          <a:p>
            <a:pPr>
              <a:buFont typeface="Arial" charset="0"/>
              <a:buNone/>
            </a:pPr>
            <a:r>
              <a:rPr lang="hu-HU" sz="2400" smtClean="0"/>
              <a:t>                                  </a:t>
            </a:r>
            <a:r>
              <a:rPr lang="hu-HU" sz="2000" smtClean="0"/>
              <a:t>c  = t</a:t>
            </a:r>
            <a:r>
              <a:rPr lang="hu-HU" sz="2000" baseline="-25000" smtClean="0"/>
              <a:t>alap</a:t>
            </a:r>
            <a:r>
              <a:rPr lang="hu-HU" sz="2000" smtClean="0"/>
              <a:t> / N                                                       </a:t>
            </a:r>
          </a:p>
          <a:p>
            <a:pPr>
              <a:buFont typeface="Arial" charset="0"/>
              <a:buNone/>
            </a:pPr>
            <a:r>
              <a:rPr lang="hu-HU" sz="2400" smtClean="0"/>
              <a:t>                                                        </a:t>
            </a:r>
          </a:p>
          <a:p>
            <a:pPr lvl="1">
              <a:buFont typeface="Arial" charset="0"/>
              <a:buNone/>
            </a:pPr>
            <a:endParaRPr lang="hu-HU" sz="2000" baseline="-25000" smtClean="0"/>
          </a:p>
        </p:txBody>
      </p:sp>
    </p:spTree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Tartalom helye 2"/>
          <p:cNvSpPr>
            <a:spLocks noGrp="1"/>
          </p:cNvSpPr>
          <p:nvPr>
            <p:ph idx="1"/>
          </p:nvPr>
        </p:nvSpPr>
        <p:spPr>
          <a:xfrm>
            <a:off x="457200" y="357188"/>
            <a:ext cx="8229600" cy="5768975"/>
          </a:xfrm>
        </p:spPr>
        <p:txBody>
          <a:bodyPr/>
          <a:lstStyle/>
          <a:p>
            <a:r>
              <a:rPr lang="hu-HU" sz="2400" smtClean="0"/>
              <a:t>A szerelőszalag rendszer megköveteli:</a:t>
            </a:r>
          </a:p>
          <a:p>
            <a:pPr>
              <a:buFont typeface="Arial" charset="0"/>
              <a:buNone/>
            </a:pPr>
            <a:r>
              <a:rPr lang="hu-HU" sz="2400" smtClean="0"/>
              <a:t>	</a:t>
            </a:r>
            <a:r>
              <a:rPr lang="hu-HU" sz="2000" smtClean="0"/>
              <a:t>                                c  ≥   ( c</a:t>
            </a:r>
            <a:r>
              <a:rPr lang="hu-HU" sz="2000" baseline="-25000" smtClean="0"/>
              <a:t>1</a:t>
            </a:r>
            <a:r>
              <a:rPr lang="hu-HU" sz="2000" smtClean="0"/>
              <a:t>, c</a:t>
            </a:r>
            <a:r>
              <a:rPr lang="hu-HU" sz="2000" baseline="-25000" smtClean="0"/>
              <a:t>2</a:t>
            </a:r>
            <a:r>
              <a:rPr lang="hu-HU" sz="2000" smtClean="0"/>
              <a:t>, c</a:t>
            </a:r>
            <a:r>
              <a:rPr lang="hu-HU" sz="2000" baseline="-25000" smtClean="0"/>
              <a:t>3</a:t>
            </a:r>
            <a:r>
              <a:rPr lang="hu-HU" sz="2000" smtClean="0"/>
              <a:t>,………………c</a:t>
            </a:r>
            <a:r>
              <a:rPr lang="hu-HU" sz="2000" baseline="-25000" smtClean="0"/>
              <a:t>m</a:t>
            </a:r>
            <a:r>
              <a:rPr lang="hu-HU" sz="2000" smtClean="0"/>
              <a:t>)</a:t>
            </a:r>
          </a:p>
          <a:p>
            <a:pPr>
              <a:buFont typeface="Arial" charset="0"/>
              <a:buNone/>
            </a:pPr>
            <a:endParaRPr lang="hu-HU" sz="2000" smtClean="0"/>
          </a:p>
          <a:p>
            <a:r>
              <a:rPr lang="hu-HU" sz="2400" smtClean="0"/>
              <a:t>Az átlagos műveleti idő:</a:t>
            </a:r>
          </a:p>
          <a:p>
            <a:pPr>
              <a:buFont typeface="Arial" charset="0"/>
              <a:buNone/>
            </a:pPr>
            <a:r>
              <a:rPr lang="hu-HU" sz="2000" smtClean="0"/>
              <a:t>                                    c</a:t>
            </a:r>
            <a:r>
              <a:rPr lang="hu-HU" sz="2000" baseline="-25000" smtClean="0"/>
              <a:t>átl</a:t>
            </a:r>
            <a:r>
              <a:rPr lang="hu-HU" sz="2000" smtClean="0"/>
              <a:t> =  </a:t>
            </a:r>
            <a:r>
              <a:rPr lang="el-GR" sz="2000" smtClean="0"/>
              <a:t>Σ</a:t>
            </a:r>
            <a:r>
              <a:rPr lang="hu-HU" sz="2000" smtClean="0"/>
              <a:t> t</a:t>
            </a:r>
            <a:r>
              <a:rPr lang="hu-HU" sz="2000" baseline="-25000" smtClean="0"/>
              <a:t>i </a:t>
            </a:r>
            <a:r>
              <a:rPr lang="hu-HU" sz="2000" smtClean="0"/>
              <a:t> / n</a:t>
            </a:r>
          </a:p>
          <a:p>
            <a:pPr>
              <a:buFont typeface="Arial" charset="0"/>
              <a:buNone/>
            </a:pPr>
            <a:endParaRPr lang="hu-HU" sz="2000" smtClean="0"/>
          </a:p>
          <a:p>
            <a:pPr algn="just"/>
            <a:r>
              <a:rPr lang="hu-HU" sz="2400" smtClean="0"/>
              <a:t>A holtidő átlaga egy dolgozóra és egy szerelési egységre vonatkoztatva:</a:t>
            </a:r>
          </a:p>
          <a:p>
            <a:pPr algn="just">
              <a:buFont typeface="Arial" charset="0"/>
              <a:buNone/>
            </a:pPr>
            <a:r>
              <a:rPr lang="hu-HU" sz="2000" smtClean="0"/>
              <a:t>                                      c – c</a:t>
            </a:r>
            <a:r>
              <a:rPr lang="hu-HU" sz="2000" baseline="-25000" smtClean="0"/>
              <a:t>átl  </a:t>
            </a:r>
            <a:r>
              <a:rPr lang="hu-HU" sz="2000" smtClean="0"/>
              <a:t>   </a:t>
            </a:r>
            <a:endParaRPr lang="hu-HU" sz="2400" smtClean="0"/>
          </a:p>
          <a:p>
            <a:r>
              <a:rPr lang="hu-HU" sz="2400" smtClean="0"/>
              <a:t>A szerelősor holtideje a „d” kiegyensúlyozatlanság:</a:t>
            </a:r>
          </a:p>
          <a:p>
            <a:pPr>
              <a:buFont typeface="Arial" charset="0"/>
              <a:buNone/>
            </a:pPr>
            <a:r>
              <a:rPr lang="hu-HU" sz="2400" smtClean="0"/>
              <a:t>                               </a:t>
            </a:r>
            <a:r>
              <a:rPr lang="hu-HU" sz="2000" smtClean="0"/>
              <a:t>d  = 10</a:t>
            </a:r>
            <a:r>
              <a:rPr lang="hu-HU" sz="2000" baseline="30000" smtClean="0"/>
              <a:t>2</a:t>
            </a:r>
            <a:r>
              <a:rPr lang="hu-HU" sz="2000" smtClean="0"/>
              <a:t>(c – c</a:t>
            </a:r>
            <a:r>
              <a:rPr lang="hu-HU" sz="2000" baseline="-25000" smtClean="0"/>
              <a:t>átl</a:t>
            </a:r>
            <a:r>
              <a:rPr lang="hu-HU" sz="2000" smtClean="0"/>
              <a:t>) / c  [ % ]</a:t>
            </a:r>
          </a:p>
          <a:p>
            <a:pPr algn="just"/>
            <a:r>
              <a:rPr lang="hu-HU" sz="2400" smtClean="0"/>
              <a:t>Az elméleti kiegyensúlyozatlanság nem mindig jelentkezik, mert a dolgozói létszám általában nagyobb, mint n</a:t>
            </a:r>
            <a:r>
              <a:rPr lang="hu-HU" sz="2400" baseline="-25000" smtClean="0"/>
              <a:t>min</a:t>
            </a:r>
            <a:r>
              <a:rPr lang="hu-HU" sz="2400" smtClean="0"/>
              <a:t> vagy a munkát nem lehet egyenletesen szétosztani.</a:t>
            </a:r>
          </a:p>
          <a:p>
            <a:pPr algn="just"/>
            <a:endParaRPr lang="hu-HU" sz="2400" smtClean="0"/>
          </a:p>
          <a:p>
            <a:pPr>
              <a:buFont typeface="Arial" charset="0"/>
              <a:buNone/>
            </a:pPr>
            <a:endParaRPr lang="hu-HU" sz="2400" smtClean="0"/>
          </a:p>
          <a:p>
            <a:pPr>
              <a:buFont typeface="Arial" charset="0"/>
              <a:buNone/>
            </a:pPr>
            <a:endParaRPr lang="hu-HU" sz="2000" smtClean="0"/>
          </a:p>
          <a:p>
            <a:pPr>
              <a:buFont typeface="Arial" charset="0"/>
              <a:buNone/>
            </a:pPr>
            <a:r>
              <a:rPr lang="hu-HU" sz="2400" smtClean="0"/>
              <a:t>                             </a:t>
            </a:r>
          </a:p>
        </p:txBody>
      </p:sp>
    </p:spTree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Tartalom helye 2"/>
          <p:cNvSpPr>
            <a:spLocks noGrp="1"/>
          </p:cNvSpPr>
          <p:nvPr>
            <p:ph idx="1"/>
          </p:nvPr>
        </p:nvSpPr>
        <p:spPr>
          <a:xfrm>
            <a:off x="457200" y="357188"/>
            <a:ext cx="8229600" cy="6384180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hu-HU" sz="2800" b="1" dirty="0" smtClean="0">
                <a:cs typeface="Times New Roman" pitchFamily="18" charset="0"/>
              </a:rPr>
              <a:t>	6.	A KÉZI SZERELÉS MŰVELETI IDEJÉNEK MEGHATÁROZÁSA</a:t>
            </a:r>
          </a:p>
          <a:p>
            <a:pPr algn="just">
              <a:buFont typeface="Arial" charset="0"/>
              <a:buNone/>
            </a:pPr>
            <a:r>
              <a:rPr lang="hu-HU" sz="2400" dirty="0" smtClean="0">
                <a:cs typeface="Times New Roman" pitchFamily="18" charset="0"/>
              </a:rPr>
              <a:t>	A szerelésben még mindig a kézi munka a mértékadó. Kisgépekkel, szerszámokkal, korszerű munkahelyekkel lehet a szerelési folyamatot termelékenyebbé tenni. A korszerűsítés a műveletek és az időráfordítás pontos ismeretének függvénye.</a:t>
            </a:r>
          </a:p>
          <a:p>
            <a:pPr algn="just">
              <a:buFont typeface="Arial" charset="0"/>
              <a:buNone/>
            </a:pPr>
            <a:r>
              <a:rPr lang="hu-HU" sz="2400" dirty="0" smtClean="0">
                <a:cs typeface="Times New Roman" pitchFamily="18" charset="0"/>
              </a:rPr>
              <a:t>	A szerelési idő felbontása: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284984"/>
            <a:ext cx="46863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62150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hu-HU" sz="2400" dirty="0" smtClean="0"/>
              <a:t>			</a:t>
            </a:r>
            <a:r>
              <a:rPr lang="hu-HU" sz="2400" dirty="0" smtClean="0">
                <a:cs typeface="Times New Roman" pitchFamily="18" charset="0"/>
              </a:rPr>
              <a:t> </a:t>
            </a:r>
            <a:r>
              <a:rPr lang="hu-HU" sz="1600" dirty="0" err="1" smtClean="0">
                <a:cs typeface="Times New Roman" pitchFamily="18" charset="0"/>
              </a:rPr>
              <a:t>t</a:t>
            </a:r>
            <a:r>
              <a:rPr lang="hu-HU" sz="1600" baseline="-25000" dirty="0" err="1" smtClean="0">
                <a:cs typeface="Times New Roman" pitchFamily="18" charset="0"/>
              </a:rPr>
              <a:t>db</a:t>
            </a:r>
            <a:r>
              <a:rPr lang="hu-HU" sz="1600" dirty="0" smtClean="0">
                <a:cs typeface="Times New Roman" pitchFamily="18" charset="0"/>
              </a:rPr>
              <a:t>   =  </a:t>
            </a:r>
            <a:r>
              <a:rPr lang="hu-HU" sz="1600" dirty="0" err="1" smtClean="0">
                <a:cs typeface="Times New Roman" pitchFamily="18" charset="0"/>
              </a:rPr>
              <a:t>t</a:t>
            </a:r>
            <a:r>
              <a:rPr lang="hu-HU" sz="1600" baseline="-25000" dirty="0" err="1" smtClean="0">
                <a:cs typeface="Times New Roman" pitchFamily="18" charset="0"/>
              </a:rPr>
              <a:t>o</a:t>
            </a:r>
            <a:r>
              <a:rPr lang="hu-HU" sz="1600" dirty="0" smtClean="0">
                <a:cs typeface="Times New Roman" pitchFamily="18" charset="0"/>
              </a:rPr>
              <a:t> [ 1 + (</a:t>
            </a:r>
            <a:r>
              <a:rPr lang="hu-HU" sz="1600" dirty="0" err="1" smtClean="0">
                <a:cs typeface="Times New Roman" pitchFamily="18" charset="0"/>
              </a:rPr>
              <a:t>t</a:t>
            </a:r>
            <a:r>
              <a:rPr lang="hu-HU" sz="1600" baseline="-25000" dirty="0" err="1" smtClean="0">
                <a:cs typeface="Times New Roman" pitchFamily="18" charset="0"/>
              </a:rPr>
              <a:t>k</a:t>
            </a:r>
            <a:r>
              <a:rPr lang="hu-HU" sz="1600" dirty="0" smtClean="0">
                <a:cs typeface="Times New Roman" pitchFamily="18" charset="0"/>
              </a:rPr>
              <a:t> + </a:t>
            </a:r>
            <a:r>
              <a:rPr lang="hu-HU" sz="1600" dirty="0" err="1" smtClean="0">
                <a:cs typeface="Times New Roman" pitchFamily="18" charset="0"/>
              </a:rPr>
              <a:t>t</a:t>
            </a:r>
            <a:r>
              <a:rPr lang="hu-HU" sz="1600" baseline="-25000" dirty="0" err="1" smtClean="0">
                <a:cs typeface="Times New Roman" pitchFamily="18" charset="0"/>
              </a:rPr>
              <a:t>pi</a:t>
            </a:r>
            <a:r>
              <a:rPr lang="hu-HU" sz="1600" dirty="0" smtClean="0">
                <a:cs typeface="Times New Roman" pitchFamily="18" charset="0"/>
              </a:rPr>
              <a:t>) 10</a:t>
            </a:r>
            <a:r>
              <a:rPr lang="hu-HU" sz="1600" baseline="30000" dirty="0" smtClean="0">
                <a:cs typeface="Times New Roman" pitchFamily="18" charset="0"/>
              </a:rPr>
              <a:t>-2</a:t>
            </a:r>
            <a:r>
              <a:rPr lang="hu-HU" sz="1600" dirty="0" smtClean="0">
                <a:cs typeface="Times New Roman" pitchFamily="18" charset="0"/>
              </a:rPr>
              <a:t>]</a:t>
            </a:r>
          </a:p>
          <a:p>
            <a:pPr>
              <a:buFont typeface="Arial" charset="0"/>
              <a:buNone/>
            </a:pPr>
            <a:r>
              <a:rPr lang="hu-HU" sz="1600" dirty="0" smtClean="0">
                <a:cs typeface="Times New Roman" pitchFamily="18" charset="0"/>
              </a:rPr>
              <a:t>                                          </a:t>
            </a:r>
            <a:r>
              <a:rPr lang="hu-HU" sz="1600" dirty="0" err="1" smtClean="0">
                <a:cs typeface="Times New Roman" pitchFamily="18" charset="0"/>
              </a:rPr>
              <a:t>t</a:t>
            </a:r>
            <a:r>
              <a:rPr lang="hu-HU" sz="1600" baseline="-25000" dirty="0" err="1" smtClean="0">
                <a:cs typeface="Times New Roman" pitchFamily="18" charset="0"/>
              </a:rPr>
              <a:t>N</a:t>
            </a:r>
            <a:r>
              <a:rPr lang="hu-HU" sz="1600" dirty="0" smtClean="0">
                <a:cs typeface="Times New Roman" pitchFamily="18" charset="0"/>
              </a:rPr>
              <a:t>    =  t</a:t>
            </a:r>
            <a:r>
              <a:rPr lang="hu-HU" sz="1600" baseline="-25000" dirty="0" smtClean="0">
                <a:cs typeface="Times New Roman" pitchFamily="18" charset="0"/>
              </a:rPr>
              <a:t>e</a:t>
            </a:r>
            <a:r>
              <a:rPr lang="hu-HU" sz="1600" dirty="0" smtClean="0">
                <a:cs typeface="Times New Roman" pitchFamily="18" charset="0"/>
              </a:rPr>
              <a:t> + n </a:t>
            </a:r>
            <a:r>
              <a:rPr lang="hu-HU" sz="1600" dirty="0" err="1" smtClean="0">
                <a:cs typeface="Times New Roman" pitchFamily="18" charset="0"/>
              </a:rPr>
              <a:t>t</a:t>
            </a:r>
            <a:r>
              <a:rPr lang="hu-HU" sz="1600" baseline="-25000" dirty="0" err="1" smtClean="0">
                <a:cs typeface="Times New Roman" pitchFamily="18" charset="0"/>
              </a:rPr>
              <a:t>db</a:t>
            </a:r>
            <a:r>
              <a:rPr lang="hu-HU" sz="1600" dirty="0" smtClean="0">
                <a:cs typeface="Times New Roman" pitchFamily="18" charset="0"/>
              </a:rPr>
              <a:t>                  </a:t>
            </a:r>
          </a:p>
          <a:p>
            <a:pPr>
              <a:buFont typeface="Arial" charset="0"/>
              <a:buNone/>
            </a:pPr>
            <a:r>
              <a:rPr lang="hu-HU" sz="1600" dirty="0" smtClean="0">
                <a:cs typeface="Times New Roman" pitchFamily="18" charset="0"/>
              </a:rPr>
              <a:t>                                     </a:t>
            </a:r>
            <a:r>
              <a:rPr lang="hu-HU" sz="1600" dirty="0" err="1" smtClean="0">
                <a:cs typeface="Times New Roman" pitchFamily="18" charset="0"/>
              </a:rPr>
              <a:t>t</a:t>
            </a:r>
            <a:r>
              <a:rPr lang="hu-HU" sz="1600" baseline="-25000" dirty="0" err="1" smtClean="0">
                <a:cs typeface="Times New Roman" pitchFamily="18" charset="0"/>
              </a:rPr>
              <a:t>k</a:t>
            </a:r>
            <a:r>
              <a:rPr lang="hu-HU" sz="1600" dirty="0" smtClean="0">
                <a:cs typeface="Times New Roman" pitchFamily="18" charset="0"/>
              </a:rPr>
              <a:t> + </a:t>
            </a:r>
            <a:r>
              <a:rPr lang="hu-HU" sz="1600" dirty="0" err="1" smtClean="0">
                <a:cs typeface="Times New Roman" pitchFamily="18" charset="0"/>
              </a:rPr>
              <a:t>t</a:t>
            </a:r>
            <a:r>
              <a:rPr lang="hu-HU" sz="1600" baseline="-25000" dirty="0" err="1" smtClean="0">
                <a:cs typeface="Times New Roman" pitchFamily="18" charset="0"/>
              </a:rPr>
              <a:t>pi</a:t>
            </a:r>
            <a:r>
              <a:rPr lang="hu-HU" sz="1600" dirty="0" smtClean="0">
                <a:cs typeface="Times New Roman" pitchFamily="18" charset="0"/>
              </a:rPr>
              <a:t>  =  (6 – 12%)</a:t>
            </a:r>
            <a:r>
              <a:rPr lang="hu-HU" sz="1600" dirty="0" err="1" smtClean="0">
                <a:cs typeface="Times New Roman" pitchFamily="18" charset="0"/>
              </a:rPr>
              <a:t>t</a:t>
            </a:r>
            <a:r>
              <a:rPr lang="hu-HU" sz="1600" baseline="-25000" dirty="0" err="1" smtClean="0">
                <a:cs typeface="Times New Roman" pitchFamily="18" charset="0"/>
              </a:rPr>
              <a:t>o</a:t>
            </a:r>
            <a:r>
              <a:rPr lang="hu-HU" sz="1600" baseline="-25000" dirty="0" smtClean="0">
                <a:cs typeface="Times New Roman" pitchFamily="18" charset="0"/>
              </a:rPr>
              <a:t> </a:t>
            </a:r>
            <a:r>
              <a:rPr lang="hu-HU" sz="1600" dirty="0" smtClean="0">
                <a:cs typeface="Times New Roman" pitchFamily="18" charset="0"/>
              </a:rPr>
              <a:t> </a:t>
            </a:r>
          </a:p>
          <a:p>
            <a:pPr>
              <a:buFont typeface="Arial" charset="0"/>
              <a:buNone/>
            </a:pPr>
            <a:r>
              <a:rPr lang="hu-HU" sz="2000" dirty="0" smtClean="0"/>
              <a:t>	</a:t>
            </a:r>
            <a:r>
              <a:rPr lang="hu-HU" sz="2000" dirty="0" smtClean="0">
                <a:cs typeface="Times New Roman" pitchFamily="18" charset="0"/>
              </a:rPr>
              <a:t>A szereléstechnológus legfontosabb feladatai közé tartozik:</a:t>
            </a:r>
            <a:r>
              <a:rPr lang="hu-HU" sz="2400" dirty="0" smtClean="0">
                <a:cs typeface="Times New Roman" pitchFamily="18" charset="0"/>
              </a:rPr>
              <a:t>		</a:t>
            </a:r>
            <a:r>
              <a:rPr lang="hu-HU" sz="2000" dirty="0" smtClean="0">
                <a:cs typeface="Times New Roman" pitchFamily="18" charset="0"/>
              </a:rPr>
              <a:t> </a:t>
            </a:r>
            <a:r>
              <a:rPr lang="hu-HU" sz="2000" smtClean="0">
                <a:cs typeface="Times New Roman" pitchFamily="18" charset="0"/>
              </a:rPr>
              <a:t>	- munka </a:t>
            </a:r>
            <a:r>
              <a:rPr lang="hu-HU" sz="2000" dirty="0" smtClean="0">
                <a:cs typeface="Times New Roman" pitchFamily="18" charset="0"/>
              </a:rPr>
              <a:t>folyamatának meghatározása, </a:t>
            </a:r>
          </a:p>
          <a:p>
            <a:pPr>
              <a:buFont typeface="Arial" charset="0"/>
              <a:buNone/>
            </a:pPr>
            <a:r>
              <a:rPr lang="hu-HU" sz="2000" dirty="0" smtClean="0">
                <a:cs typeface="Times New Roman" pitchFamily="18" charset="0"/>
              </a:rPr>
              <a:t>		- a munka módszerének kidolgozása,</a:t>
            </a:r>
          </a:p>
          <a:p>
            <a:pPr>
              <a:buFont typeface="Arial" charset="0"/>
              <a:buNone/>
            </a:pPr>
            <a:r>
              <a:rPr lang="hu-HU" sz="2000" dirty="0" smtClean="0">
                <a:cs typeface="Times New Roman" pitchFamily="18" charset="0"/>
              </a:rPr>
              <a:t>		- a munka eszközeinek megválasztása, </a:t>
            </a:r>
          </a:p>
          <a:p>
            <a:pPr>
              <a:buFont typeface="Arial" charset="0"/>
              <a:buNone/>
            </a:pPr>
            <a:r>
              <a:rPr lang="hu-HU" sz="2000" dirty="0" smtClean="0">
                <a:cs typeface="Times New Roman" pitchFamily="18" charset="0"/>
              </a:rPr>
              <a:t>		- a munka helyének elrendezése.</a:t>
            </a:r>
          </a:p>
          <a:p>
            <a:pPr algn="just">
              <a:buFont typeface="Arial" charset="0"/>
              <a:buNone/>
            </a:pPr>
            <a:r>
              <a:rPr lang="hu-HU" sz="2000" dirty="0" smtClean="0">
                <a:cs typeface="Times New Roman" pitchFamily="18" charset="0"/>
              </a:rPr>
              <a:t>	Látható, hogy elsősorban a fenti paramétereknek a függvénye – amit röviden munkakialakításnak lehet mondani –  a szereléshez szükséges munkaráfordítás nagysága. </a:t>
            </a:r>
          </a:p>
          <a:p>
            <a:pPr algn="just">
              <a:buFont typeface="Arial" charset="0"/>
              <a:buNone/>
            </a:pPr>
            <a:r>
              <a:rPr lang="hu-HU" sz="2000" dirty="0" smtClean="0">
                <a:cs typeface="Times New Roman" pitchFamily="18" charset="0"/>
              </a:rPr>
              <a:t>	A szereléshez szükséges munkaráfordítás megállapításának hagyományos módja az előzetes becslés és az utólagos mérés. </a:t>
            </a:r>
          </a:p>
          <a:p>
            <a:pPr algn="just">
              <a:buFont typeface="Arial" charset="0"/>
              <a:buNone/>
            </a:pPr>
            <a:r>
              <a:rPr lang="hu-HU" sz="2000" dirty="0" smtClean="0">
                <a:cs typeface="Times New Roman" pitchFamily="18" charset="0"/>
              </a:rPr>
              <a:t>      Az alkatrészgyártásban – forgácsolás, sajtolás –  a technológiai folyamatot  és annak időszükségletét elsősorban a berendezés determinálja.</a:t>
            </a:r>
          </a:p>
          <a:p>
            <a:pPr algn="just">
              <a:buFont typeface="Arial" charset="0"/>
              <a:buNone/>
            </a:pPr>
            <a:r>
              <a:rPr lang="hu-HU" sz="2000" dirty="0" smtClean="0">
                <a:cs typeface="Times New Roman" pitchFamily="18" charset="0"/>
              </a:rPr>
              <a:t>	Azon technológiáknál, ahol a munka elvégzésének módja többnyire az embertől függ – ilyen a kézi szerelés is –, a forgalomban lévő normaalapok megbízhatatlanok.</a:t>
            </a:r>
            <a:endParaRPr lang="hu-HU" sz="2400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6215063"/>
          </a:xfrm>
        </p:spPr>
        <p:txBody>
          <a:bodyPr/>
          <a:lstStyle/>
          <a:p>
            <a:pPr algn="just"/>
            <a:r>
              <a:rPr lang="hu-HU" sz="2400" smtClean="0">
                <a:cs typeface="Times New Roman" pitchFamily="18" charset="0"/>
              </a:rPr>
              <a:t>A munkaráfordítás pontos meghatározására különböző elemző módszereket dolgoztak ki, míg végül a legkorszerűbbnek mondható terjedt el:</a:t>
            </a:r>
          </a:p>
          <a:p>
            <a:pPr algn="just">
              <a:buFont typeface="Arial" charset="0"/>
              <a:buNone/>
            </a:pPr>
            <a:r>
              <a:rPr lang="hu-HU" sz="2400" smtClean="0">
                <a:cs typeface="Times New Roman" pitchFamily="18" charset="0"/>
              </a:rPr>
              <a:t>			</a:t>
            </a:r>
            <a:r>
              <a:rPr lang="hu-HU" sz="2400" b="1" smtClean="0">
                <a:cs typeface="Times New Roman" pitchFamily="18" charset="0"/>
              </a:rPr>
              <a:t>MTM</a:t>
            </a:r>
            <a:r>
              <a:rPr lang="hu-HU" sz="2400" smtClean="0">
                <a:cs typeface="Times New Roman" pitchFamily="18" charset="0"/>
              </a:rPr>
              <a:t> – módszerhez kötött időmeghatározás, melynek hazai megfelelője: </a:t>
            </a:r>
          </a:p>
          <a:p>
            <a:pPr algn="just">
              <a:buFont typeface="Arial" charset="0"/>
              <a:buNone/>
            </a:pPr>
            <a:r>
              <a:rPr lang="hu-HU" sz="2400" smtClean="0">
                <a:cs typeface="Times New Roman" pitchFamily="18" charset="0"/>
              </a:rPr>
              <a:t>			</a:t>
            </a:r>
            <a:r>
              <a:rPr lang="hu-HU" sz="2400" b="1" smtClean="0">
                <a:cs typeface="Times New Roman" pitchFamily="18" charset="0"/>
              </a:rPr>
              <a:t>3M</a:t>
            </a:r>
            <a:r>
              <a:rPr lang="hu-HU" sz="2400" smtClean="0">
                <a:cs typeface="Times New Roman" pitchFamily="18" charset="0"/>
              </a:rPr>
              <a:t> módszer – mozdulatelemzés,</a:t>
            </a:r>
          </a:p>
          <a:p>
            <a:pPr algn="just">
              <a:buFont typeface="Arial" charset="0"/>
              <a:buNone/>
            </a:pPr>
            <a:r>
              <a:rPr lang="hu-HU" sz="2400" smtClean="0">
                <a:cs typeface="Times New Roman" pitchFamily="18" charset="0"/>
              </a:rPr>
              <a:t>				             munkatanulmányozás,</a:t>
            </a:r>
          </a:p>
          <a:p>
            <a:pPr algn="just">
              <a:buFont typeface="Arial" charset="0"/>
              <a:buNone/>
            </a:pPr>
            <a:r>
              <a:rPr lang="hu-HU" sz="2400" smtClean="0">
                <a:cs typeface="Times New Roman" pitchFamily="18" charset="0"/>
              </a:rPr>
              <a:t>				             munkahely kialakítás.</a:t>
            </a:r>
          </a:p>
          <a:p>
            <a:pPr algn="just"/>
            <a:r>
              <a:rPr lang="hu-HU" sz="2000" smtClean="0">
                <a:cs typeface="Times New Roman" pitchFamily="18" charset="0"/>
              </a:rPr>
              <a:t>A 3M-1 az alapeljárás (a tananyag ezzel foglalkozik) a legrészletesebb, a 3M-2 és a 3M-3 eljárás összevonásokat tartalmaz, így kevésbé pontos, de gyorsabb az alkalmazhatósága. Ezeket kalkulációs idők meghatározásánál és karbantartási munkáknál alkalmazzák. </a:t>
            </a:r>
          </a:p>
          <a:p>
            <a:pPr algn="just"/>
            <a:r>
              <a:rPr lang="hu-HU" sz="2400" smtClean="0">
                <a:cs typeface="Times New Roman" pitchFamily="18" charset="0"/>
              </a:rPr>
              <a:t>A fenti módszerek közös alapelve, hogy egy megfelelően begyakorlott, átlagos képességű munkásnak egy-egy meghatározott mozdulatelem végrehajtásához szükséges idő nagysága constans.</a:t>
            </a:r>
          </a:p>
          <a:p>
            <a:pPr>
              <a:buFont typeface="Arial" charset="0"/>
              <a:buNone/>
            </a:pPr>
            <a:r>
              <a:rPr lang="hu-HU" sz="2400" smtClean="0"/>
              <a:t>	</a:t>
            </a:r>
          </a:p>
          <a:p>
            <a:pPr>
              <a:buFont typeface="Arial" charset="0"/>
              <a:buNone/>
            </a:pPr>
            <a:r>
              <a:rPr lang="hu-HU" sz="2400" smtClean="0"/>
              <a:t>	</a:t>
            </a:r>
          </a:p>
        </p:txBody>
      </p:sp>
    </p:spTree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Tartalom helye 2"/>
          <p:cNvSpPr>
            <a:spLocks noGrp="1"/>
          </p:cNvSpPr>
          <p:nvPr>
            <p:ph idx="1"/>
          </p:nvPr>
        </p:nvSpPr>
        <p:spPr>
          <a:xfrm>
            <a:off x="457200" y="357188"/>
            <a:ext cx="8229600" cy="6429375"/>
          </a:xfrm>
        </p:spPr>
        <p:txBody>
          <a:bodyPr/>
          <a:lstStyle/>
          <a:p>
            <a:pPr algn="just"/>
            <a:r>
              <a:rPr lang="hu-HU" sz="2400" dirty="0" smtClean="0">
                <a:cs typeface="Times New Roman" pitchFamily="18" charset="0"/>
              </a:rPr>
              <a:t>Munkaelemzés céljából a munkafolyamatot fel kell bontani elemeire.</a:t>
            </a:r>
          </a:p>
          <a:p>
            <a:r>
              <a:rPr lang="hu-HU" sz="2000" dirty="0" smtClean="0">
                <a:cs typeface="Times New Roman" pitchFamily="18" charset="0"/>
              </a:rPr>
              <a:t>A </a:t>
            </a:r>
            <a:r>
              <a:rPr lang="hu-HU" sz="2000" i="1" dirty="0" smtClean="0">
                <a:cs typeface="Times New Roman" pitchFamily="18" charset="0"/>
              </a:rPr>
              <a:t>művelet</a:t>
            </a:r>
            <a:r>
              <a:rPr lang="hu-HU" sz="2000" dirty="0" smtClean="0">
                <a:cs typeface="Times New Roman" pitchFamily="18" charset="0"/>
              </a:rPr>
              <a:t> az a gyártási részfolyamat, amelyet </a:t>
            </a:r>
          </a:p>
          <a:p>
            <a:pPr>
              <a:buFont typeface="Arial" charset="0"/>
              <a:buNone/>
            </a:pPr>
            <a:r>
              <a:rPr lang="hu-HU" sz="2000" dirty="0" smtClean="0">
                <a:cs typeface="Times New Roman" pitchFamily="18" charset="0"/>
              </a:rPr>
              <a:t>	egyazon személy (vagy csoport) visszatérően </a:t>
            </a:r>
          </a:p>
          <a:p>
            <a:pPr>
              <a:buFont typeface="Arial" charset="0"/>
              <a:buNone/>
            </a:pPr>
            <a:r>
              <a:rPr lang="hu-HU" sz="2000" dirty="0" smtClean="0">
                <a:cs typeface="Times New Roman" pitchFamily="18" charset="0"/>
              </a:rPr>
              <a:t>	végez és befejezés után azonosan megismétel.</a:t>
            </a:r>
          </a:p>
          <a:p>
            <a:r>
              <a:rPr lang="hu-HU" sz="2000" dirty="0" smtClean="0">
                <a:cs typeface="Times New Roman" pitchFamily="18" charset="0"/>
              </a:rPr>
              <a:t>A </a:t>
            </a:r>
            <a:r>
              <a:rPr lang="hu-HU" sz="2000" i="1" dirty="0" smtClean="0">
                <a:cs typeface="Times New Roman" pitchFamily="18" charset="0"/>
              </a:rPr>
              <a:t>műveletelem</a:t>
            </a:r>
            <a:r>
              <a:rPr lang="hu-HU" sz="2000" dirty="0" smtClean="0">
                <a:cs typeface="Times New Roman" pitchFamily="18" charset="0"/>
              </a:rPr>
              <a:t> a munkafolyamat legkisebb,</a:t>
            </a:r>
          </a:p>
          <a:p>
            <a:pPr>
              <a:buFont typeface="Arial" charset="0"/>
              <a:buNone/>
            </a:pPr>
            <a:r>
              <a:rPr lang="hu-HU" sz="2000" dirty="0" smtClean="0">
                <a:cs typeface="Times New Roman" pitchFamily="18" charset="0"/>
              </a:rPr>
              <a:t>	önmagában is végrehajtható és értelmezhető</a:t>
            </a:r>
          </a:p>
          <a:p>
            <a:pPr algn="just">
              <a:buFont typeface="Arial" charset="0"/>
              <a:buNone/>
            </a:pPr>
            <a:r>
              <a:rPr lang="hu-HU" sz="2000" dirty="0" smtClean="0">
                <a:cs typeface="Times New Roman" pitchFamily="18" charset="0"/>
              </a:rPr>
              <a:t>	része, melynek célja egy vagy több alkatrész és/vagy szerszám helyzetének a munkafeladat szempontjából megfelelő megváltoztatása.</a:t>
            </a:r>
          </a:p>
          <a:p>
            <a:pPr algn="just"/>
            <a:r>
              <a:rPr lang="hu-HU" sz="2000" dirty="0" smtClean="0">
                <a:cs typeface="Times New Roman" pitchFamily="18" charset="0"/>
              </a:rPr>
              <a:t>A </a:t>
            </a:r>
            <a:r>
              <a:rPr lang="hu-HU" sz="2000" i="1" dirty="0" smtClean="0">
                <a:cs typeface="Times New Roman" pitchFamily="18" charset="0"/>
              </a:rPr>
              <a:t>mozdulat</a:t>
            </a:r>
            <a:r>
              <a:rPr lang="hu-HU" sz="2000" dirty="0" smtClean="0">
                <a:cs typeface="Times New Roman" pitchFamily="18" charset="0"/>
              </a:rPr>
              <a:t> a munkafolyamat legkisebb, elkülönítve megfigyelhető része, amely egy helyzetváltoztatást és azzal kapcsolódó </a:t>
            </a:r>
            <a:r>
              <a:rPr lang="hu-HU" sz="2000" dirty="0" err="1" smtClean="0">
                <a:cs typeface="Times New Roman" pitchFamily="18" charset="0"/>
              </a:rPr>
              <a:t>feladatvégrehajtást</a:t>
            </a:r>
            <a:r>
              <a:rPr lang="hu-HU" sz="2000" dirty="0" smtClean="0">
                <a:cs typeface="Times New Roman" pitchFamily="18" charset="0"/>
              </a:rPr>
              <a:t> általában a mozgás végpontjában végzi.</a:t>
            </a:r>
          </a:p>
          <a:p>
            <a:pPr algn="just"/>
            <a:r>
              <a:rPr lang="hu-HU" sz="2000" dirty="0" smtClean="0">
                <a:cs typeface="Times New Roman" pitchFamily="18" charset="0"/>
              </a:rPr>
              <a:t>A </a:t>
            </a:r>
            <a:r>
              <a:rPr lang="hu-HU" sz="2000" i="1" dirty="0" smtClean="0">
                <a:cs typeface="Times New Roman" pitchFamily="18" charset="0"/>
              </a:rPr>
              <a:t>mozdulatelem</a:t>
            </a:r>
            <a:r>
              <a:rPr lang="hu-HU" sz="2000" dirty="0" smtClean="0">
                <a:cs typeface="Times New Roman" pitchFamily="18" charset="0"/>
              </a:rPr>
              <a:t> a mozdulatnak már külön nem megfigyelhető része. A mozdulat több fokozatban tetszés szerint kisebb elemekre bontható. Ennek alsó határát a szükséglet szabja meg.  Amennyiben nincs szükség a  felbontásra, akkor a mozdulat mozdulatelemként is kezelhető.</a:t>
            </a:r>
          </a:p>
          <a:p>
            <a:pPr algn="just"/>
            <a:r>
              <a:rPr lang="hu-HU" sz="2000" dirty="0" smtClean="0">
                <a:cs typeface="Times New Roman" pitchFamily="18" charset="0"/>
              </a:rPr>
              <a:t>Jelenleg alkalmazott szereléstechnológiai módszerek legfeljebb a műveletelemek mélységéig terjedő elemzést alkalmaznak (</a:t>
            </a:r>
            <a:r>
              <a:rPr lang="hu-HU" sz="1600" dirty="0" smtClean="0">
                <a:cs typeface="Times New Roman" pitchFamily="18" charset="0"/>
              </a:rPr>
              <a:t>műveletterv</a:t>
            </a:r>
            <a:r>
              <a:rPr lang="hu-HU" sz="1600" dirty="0" smtClean="0"/>
              <a:t>ezés).</a:t>
            </a:r>
          </a:p>
        </p:txBody>
      </p:sp>
      <p:pic>
        <p:nvPicPr>
          <p:cNvPr id="14336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75" y="928688"/>
            <a:ext cx="2571750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Tartalom helye 2"/>
          <p:cNvSpPr>
            <a:spLocks noGrp="1"/>
          </p:cNvSpPr>
          <p:nvPr>
            <p:ph idx="1"/>
          </p:nvPr>
        </p:nvSpPr>
        <p:spPr>
          <a:xfrm>
            <a:off x="457200" y="428625"/>
            <a:ext cx="8329613" cy="5929313"/>
          </a:xfrm>
        </p:spPr>
        <p:txBody>
          <a:bodyPr/>
          <a:lstStyle/>
          <a:p>
            <a:pPr algn="just"/>
            <a:r>
              <a:rPr lang="hu-HU" sz="2400" dirty="0" smtClean="0">
                <a:cs typeface="Times New Roman" pitchFamily="18" charset="0"/>
              </a:rPr>
              <a:t>A munka mozdulatelemzéses tanulmányozása csak akkor eredményes, ha általa nemcsak a mozgás gazdaságosságát, hanem a munkát végző emberre gyakorolt hatását is figyelembe veszik!!!</a:t>
            </a:r>
          </a:p>
          <a:p>
            <a:endParaRPr lang="hu-HU" sz="2400" dirty="0" smtClean="0">
              <a:cs typeface="Times New Roman" pitchFamily="18" charset="0"/>
            </a:endParaRPr>
          </a:p>
          <a:p>
            <a:r>
              <a:rPr lang="hu-HU" sz="2400" dirty="0" smtClean="0">
                <a:cs typeface="Times New Roman" pitchFamily="18" charset="0"/>
              </a:rPr>
              <a:t>Elemezhetőség érdekében a szerelési műveleteket filmre vették, így minden mozdulat</a:t>
            </a:r>
          </a:p>
          <a:p>
            <a:pPr>
              <a:buFont typeface="Arial" charset="0"/>
              <a:buNone/>
            </a:pPr>
            <a:r>
              <a:rPr lang="hu-HU" sz="2400" dirty="0" smtClean="0">
                <a:cs typeface="Times New Roman" pitchFamily="18" charset="0"/>
              </a:rPr>
              <a:t>	elemezhetővé vált.</a:t>
            </a:r>
          </a:p>
          <a:p>
            <a:pPr>
              <a:buFont typeface="Arial" charset="0"/>
              <a:buNone/>
            </a:pPr>
            <a:r>
              <a:rPr lang="hu-HU" sz="2400" dirty="0" smtClean="0">
                <a:cs typeface="Times New Roman" pitchFamily="18" charset="0"/>
              </a:rPr>
              <a:t>	</a:t>
            </a:r>
          </a:p>
          <a:p>
            <a:pPr>
              <a:buFont typeface="Arial" charset="0"/>
              <a:buNone/>
            </a:pPr>
            <a:r>
              <a:rPr lang="hu-HU" sz="2400" dirty="0" smtClean="0">
                <a:cs typeface="Times New Roman" pitchFamily="18" charset="0"/>
              </a:rPr>
              <a:t>	Sok-sok film elemzése  →  17 féle </a:t>
            </a:r>
          </a:p>
          <a:p>
            <a:pPr>
              <a:buFont typeface="Arial" charset="0"/>
              <a:buNone/>
            </a:pPr>
            <a:r>
              <a:rPr lang="hu-HU" sz="2400" dirty="0" smtClean="0">
                <a:cs typeface="Times New Roman" pitchFamily="18" charset="0"/>
              </a:rPr>
              <a:t>	mozgást végez egy munkás.</a:t>
            </a:r>
          </a:p>
          <a:p>
            <a:pPr>
              <a:buFont typeface="Arial" charset="0"/>
              <a:buNone/>
            </a:pPr>
            <a:r>
              <a:rPr lang="hu-HU" sz="2400" dirty="0" smtClean="0">
                <a:cs typeface="Times New Roman" pitchFamily="18" charset="0"/>
              </a:rPr>
              <a:t>	A 17 mozgásból 60-80 %-ban a</a:t>
            </a:r>
          </a:p>
          <a:p>
            <a:pPr>
              <a:buFont typeface="Arial" charset="0"/>
              <a:buNone/>
            </a:pPr>
            <a:r>
              <a:rPr lang="hu-HU" sz="2400" dirty="0" smtClean="0">
                <a:cs typeface="Times New Roman" pitchFamily="18" charset="0"/>
              </a:rPr>
              <a:t>     következő 5 alapmozgás.</a:t>
            </a:r>
          </a:p>
        </p:txBody>
      </p:sp>
      <p:pic>
        <p:nvPicPr>
          <p:cNvPr id="14438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0688" y="2857500"/>
            <a:ext cx="3370262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Tartalom helye 2"/>
          <p:cNvSpPr>
            <a:spLocks noGrp="1"/>
          </p:cNvSpPr>
          <p:nvPr>
            <p:ph idx="1"/>
          </p:nvPr>
        </p:nvSpPr>
        <p:spPr>
          <a:xfrm>
            <a:off x="457200" y="214312"/>
            <a:ext cx="8229600" cy="6167015"/>
          </a:xfrm>
        </p:spPr>
        <p:txBody>
          <a:bodyPr/>
          <a:lstStyle/>
          <a:p>
            <a:pPr algn="just"/>
            <a:r>
              <a:rPr lang="hu-HU" sz="2200" dirty="0" smtClean="0">
                <a:cs typeface="Times New Roman" pitchFamily="18" charset="0"/>
              </a:rPr>
              <a:t>Az alapmozdulatokat és a hozzájuk rendelt időszükségletet több százezer munkafolyamat aprólékos időelemzésével értékelték.</a:t>
            </a:r>
          </a:p>
          <a:p>
            <a:pPr algn="just"/>
            <a:r>
              <a:rPr lang="hu-HU" sz="2200" dirty="0" smtClean="0">
                <a:cs typeface="Times New Roman" pitchFamily="18" charset="0"/>
              </a:rPr>
              <a:t>Az MTM módszer eredetileg az  1/16 s időegységet alkalmazta (felvevő gép sebessége).</a:t>
            </a:r>
          </a:p>
          <a:p>
            <a:pPr algn="just"/>
            <a:r>
              <a:rPr lang="hu-HU" sz="2200" dirty="0" smtClean="0">
                <a:cs typeface="Times New Roman" pitchFamily="18" charset="0"/>
              </a:rPr>
              <a:t>Ez nehezen kezelhető, így áttértek a </a:t>
            </a:r>
            <a:r>
              <a:rPr lang="hu-HU" sz="2200" dirty="0" err="1" smtClean="0">
                <a:cs typeface="Times New Roman" pitchFamily="18" charset="0"/>
              </a:rPr>
              <a:t>TMU-ra</a:t>
            </a:r>
            <a:r>
              <a:rPr lang="hu-HU" sz="2200" dirty="0" smtClean="0">
                <a:cs typeface="Times New Roman" pitchFamily="18" charset="0"/>
              </a:rPr>
              <a:t> (időmérési egység).</a:t>
            </a:r>
          </a:p>
          <a:p>
            <a:pPr algn="just"/>
            <a:r>
              <a:rPr lang="hu-HU" sz="2200" dirty="0" smtClean="0">
                <a:cs typeface="Times New Roman" pitchFamily="18" charset="0"/>
              </a:rPr>
              <a:t>Átszámítási lehetőség.</a:t>
            </a:r>
          </a:p>
          <a:p>
            <a:endParaRPr lang="hu-HU" sz="2200" dirty="0" smtClean="0">
              <a:cs typeface="Times New Roman" pitchFamily="18" charset="0"/>
            </a:endParaRPr>
          </a:p>
          <a:p>
            <a:endParaRPr lang="hu-HU" sz="2200" dirty="0" smtClean="0">
              <a:cs typeface="Times New Roman" pitchFamily="18" charset="0"/>
            </a:endParaRPr>
          </a:p>
          <a:p>
            <a:endParaRPr lang="hu-HU" sz="2200" dirty="0" smtClean="0">
              <a:cs typeface="Times New Roman" pitchFamily="18" charset="0"/>
            </a:endParaRPr>
          </a:p>
          <a:p>
            <a:endParaRPr lang="hu-HU" sz="2200" dirty="0" smtClean="0">
              <a:cs typeface="Times New Roman" pitchFamily="18" charset="0"/>
            </a:endParaRPr>
          </a:p>
          <a:p>
            <a:pPr algn="just"/>
            <a:r>
              <a:rPr lang="hu-HU" sz="2200" dirty="0" smtClean="0">
                <a:cs typeface="Times New Roman" pitchFamily="18" charset="0"/>
              </a:rPr>
              <a:t>Az MTM táblázati adatok a mozgástípusokhoz tartozó időt </a:t>
            </a:r>
            <a:r>
              <a:rPr lang="hu-HU" sz="2200" dirty="0">
                <a:cs typeface="Times New Roman" pitchFamily="18" charset="0"/>
              </a:rPr>
              <a:t>(</a:t>
            </a:r>
            <a:r>
              <a:rPr lang="hu-HU" sz="2200" dirty="0" err="1" smtClean="0">
                <a:cs typeface="Times New Roman" pitchFamily="18" charset="0"/>
              </a:rPr>
              <a:t>t</a:t>
            </a:r>
            <a:r>
              <a:rPr lang="hu-HU" sz="2200" baseline="-25000" dirty="0" err="1" smtClean="0">
                <a:cs typeface="Times New Roman" pitchFamily="18" charset="0"/>
              </a:rPr>
              <a:t>a</a:t>
            </a:r>
            <a:r>
              <a:rPr lang="hu-HU" sz="2200" dirty="0" smtClean="0">
                <a:cs typeface="Times New Roman" pitchFamily="18" charset="0"/>
              </a:rPr>
              <a:t>) a mozgás útjának függvényében ábrázolják. Ezek az adatok kizárólagosan a mozdulatokra vonatkoznak, nem tartalmaznak pót- vagy mellékidőt (</a:t>
            </a:r>
            <a:r>
              <a:rPr lang="hu-HU" sz="2200" dirty="0" err="1" smtClean="0">
                <a:cs typeface="Times New Roman" pitchFamily="18" charset="0"/>
              </a:rPr>
              <a:t>t</a:t>
            </a:r>
            <a:r>
              <a:rPr lang="hu-HU" sz="2200" baseline="-25000" dirty="0" err="1" smtClean="0">
                <a:cs typeface="Times New Roman" pitchFamily="18" charset="0"/>
              </a:rPr>
              <a:t>p</a:t>
            </a:r>
            <a:r>
              <a:rPr lang="hu-HU" sz="2200" dirty="0" smtClean="0">
                <a:cs typeface="Times New Roman" pitchFamily="18" charset="0"/>
              </a:rPr>
              <a:t>).</a:t>
            </a:r>
          </a:p>
          <a:p>
            <a:pPr algn="just">
              <a:buFont typeface="Arial" charset="0"/>
              <a:buNone/>
            </a:pPr>
            <a:r>
              <a:rPr lang="hu-HU" sz="2200" dirty="0" smtClean="0">
                <a:cs typeface="Times New Roman" pitchFamily="18" charset="0"/>
              </a:rPr>
              <a:t>	Ezeket a személytől és helytől függő időadatokat stopperórával kell mérni vagy más eljárással meghatározni.</a:t>
            </a:r>
          </a:p>
        </p:txBody>
      </p:sp>
      <p:pic>
        <p:nvPicPr>
          <p:cNvPr id="1454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25" y="2500313"/>
            <a:ext cx="5286375" cy="151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Tartalom helye 2"/>
          <p:cNvSpPr>
            <a:spLocks noGrp="1"/>
          </p:cNvSpPr>
          <p:nvPr>
            <p:ph idx="1"/>
          </p:nvPr>
        </p:nvSpPr>
        <p:spPr>
          <a:xfrm>
            <a:off x="457200" y="357188"/>
            <a:ext cx="8615363" cy="6000750"/>
          </a:xfrm>
        </p:spPr>
        <p:txBody>
          <a:bodyPr/>
          <a:lstStyle/>
          <a:p>
            <a:r>
              <a:rPr lang="hu-HU" sz="2400" smtClean="0">
                <a:cs typeface="Times New Roman" pitchFamily="18" charset="0"/>
              </a:rPr>
              <a:t>A 3M-1 alapeljárás mozdulatelemei</a:t>
            </a:r>
          </a:p>
          <a:p>
            <a:r>
              <a:rPr lang="hu-HU" sz="2400" smtClean="0">
                <a:cs typeface="Times New Roman" pitchFamily="18" charset="0"/>
              </a:rPr>
              <a:t>Kézmozdulatok értelmezésére </a:t>
            </a:r>
          </a:p>
          <a:p>
            <a:pPr>
              <a:buFont typeface="Arial" charset="0"/>
              <a:buNone/>
            </a:pPr>
            <a:r>
              <a:rPr lang="hu-HU" sz="2400" smtClean="0">
                <a:cs typeface="Times New Roman" pitchFamily="18" charset="0"/>
              </a:rPr>
              <a:t>	néhány példa:</a:t>
            </a:r>
          </a:p>
          <a:p>
            <a:endParaRPr lang="hu-HU" sz="2400" smtClean="0">
              <a:cs typeface="Times New Roman" pitchFamily="18" charset="0"/>
            </a:endParaRPr>
          </a:p>
          <a:p>
            <a:endParaRPr lang="hu-HU" sz="2400" smtClean="0">
              <a:cs typeface="Times New Roman" pitchFamily="18" charset="0"/>
            </a:endParaRPr>
          </a:p>
          <a:p>
            <a:endParaRPr lang="hu-HU" sz="2400" smtClean="0">
              <a:cs typeface="Times New Roman" pitchFamily="18" charset="0"/>
            </a:endParaRPr>
          </a:p>
          <a:p>
            <a:endParaRPr lang="hu-HU" sz="2400" smtClean="0">
              <a:cs typeface="Times New Roman" pitchFamily="18" charset="0"/>
            </a:endParaRPr>
          </a:p>
          <a:p>
            <a:endParaRPr lang="hu-HU" sz="2400" smtClean="0">
              <a:cs typeface="Times New Roman" pitchFamily="18" charset="0"/>
            </a:endParaRPr>
          </a:p>
          <a:p>
            <a:r>
              <a:rPr lang="hu-HU" sz="2400" smtClean="0">
                <a:cs typeface="Times New Roman" pitchFamily="18" charset="0"/>
              </a:rPr>
              <a:t>A fogás néhány esete:</a:t>
            </a:r>
          </a:p>
          <a:p>
            <a:endParaRPr lang="hu-HU" sz="2400" smtClean="0"/>
          </a:p>
        </p:txBody>
      </p:sp>
      <p:pic>
        <p:nvPicPr>
          <p:cNvPr id="14643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38" y="857250"/>
            <a:ext cx="3929062" cy="521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643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" y="1785938"/>
            <a:ext cx="1271588" cy="111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643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57375" y="1785938"/>
            <a:ext cx="1143000" cy="101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643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00375" y="1785938"/>
            <a:ext cx="1433513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6439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00563" y="1428750"/>
            <a:ext cx="785812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6440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1500" y="2857500"/>
            <a:ext cx="134302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6441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928813" y="3000375"/>
            <a:ext cx="1624012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6442" name="Picture 1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71875" y="2786063"/>
            <a:ext cx="105568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6443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57250" y="4357688"/>
            <a:ext cx="1903413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6444" name="Picture 1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857500" y="4500563"/>
            <a:ext cx="2230438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401050" cy="5840413"/>
          </a:xfrm>
        </p:spPr>
        <p:txBody>
          <a:bodyPr/>
          <a:lstStyle/>
          <a:p>
            <a:r>
              <a:rPr lang="hu-HU" sz="2400" smtClean="0">
                <a:cs typeface="Times New Roman" pitchFamily="18" charset="0"/>
              </a:rPr>
              <a:t>A mozgás és hozzáillesztés célzási pontossága</a:t>
            </a:r>
          </a:p>
          <a:p>
            <a:endParaRPr lang="hu-HU" sz="2400" smtClean="0">
              <a:cs typeface="Times New Roman" pitchFamily="18" charset="0"/>
            </a:endParaRPr>
          </a:p>
          <a:p>
            <a:r>
              <a:rPr lang="hu-HU" sz="2400" smtClean="0">
                <a:cs typeface="Times New Roman" pitchFamily="18" charset="0"/>
              </a:rPr>
              <a:t>A beillesztés szimmetriafoka</a:t>
            </a:r>
          </a:p>
          <a:p>
            <a:endParaRPr lang="hu-HU" sz="2400" smtClean="0">
              <a:cs typeface="Times New Roman" pitchFamily="18" charset="0"/>
            </a:endParaRPr>
          </a:p>
          <a:p>
            <a:endParaRPr lang="hu-HU" sz="2400" smtClean="0">
              <a:cs typeface="Times New Roman" pitchFamily="18" charset="0"/>
            </a:endParaRPr>
          </a:p>
          <a:p>
            <a:endParaRPr lang="hu-HU" sz="2400" smtClean="0">
              <a:cs typeface="Times New Roman" pitchFamily="18" charset="0"/>
            </a:endParaRPr>
          </a:p>
          <a:p>
            <a:endParaRPr lang="hu-HU" sz="2400" smtClean="0">
              <a:cs typeface="Times New Roman" pitchFamily="18" charset="0"/>
            </a:endParaRPr>
          </a:p>
          <a:p>
            <a:r>
              <a:rPr lang="hu-HU" sz="2400" smtClean="0">
                <a:cs typeface="Times New Roman" pitchFamily="18" charset="0"/>
              </a:rPr>
              <a:t>Példaként egy „mozgatni”, egy „illeszteni” és egy „menni” kódjel értelmezése.</a:t>
            </a:r>
          </a:p>
          <a:p>
            <a:pPr>
              <a:buFont typeface="Arial" charset="0"/>
              <a:buNone/>
            </a:pPr>
            <a:r>
              <a:rPr lang="hu-HU" sz="2400" smtClean="0">
                <a:cs typeface="Times New Roman" pitchFamily="18" charset="0"/>
              </a:rPr>
              <a:t>	M 35 C 4		           P 2 SS D                        W 3 PO</a:t>
            </a:r>
          </a:p>
          <a:p>
            <a:pPr lvl="1">
              <a:buFont typeface="Arial" charset="0"/>
              <a:buNone/>
            </a:pPr>
            <a:r>
              <a:rPr lang="hu-HU" sz="1600" smtClean="0">
                <a:cs typeface="Times New Roman" pitchFamily="18" charset="0"/>
              </a:rPr>
              <a:t>M  - mozgatni                                 P   - illeszteni                            W - menni</a:t>
            </a:r>
          </a:p>
          <a:p>
            <a:pPr lvl="1">
              <a:buFont typeface="Arial" charset="0"/>
              <a:buNone/>
            </a:pPr>
            <a:r>
              <a:rPr lang="hu-HU" sz="1600" smtClean="0">
                <a:cs typeface="Times New Roman" pitchFamily="18" charset="0"/>
              </a:rPr>
              <a:t>35 - mozgatási ívhossz                  2   - illesztési osztály                3  - lépések száma</a:t>
            </a:r>
          </a:p>
          <a:p>
            <a:pPr lvl="1">
              <a:buFont typeface="Arial" charset="0"/>
              <a:buNone/>
            </a:pPr>
            <a:r>
              <a:rPr lang="hu-HU" sz="1600" smtClean="0">
                <a:cs typeface="Times New Roman" pitchFamily="18" charset="0"/>
              </a:rPr>
              <a:t>C   - a mozgatás esete                   SS - szimmetria foka               PO - akadályozás jele</a:t>
            </a:r>
          </a:p>
          <a:p>
            <a:pPr lvl="1">
              <a:buFont typeface="Arial" charset="0"/>
              <a:buNone/>
            </a:pPr>
            <a:r>
              <a:rPr lang="hu-HU" sz="1600" smtClean="0">
                <a:cs typeface="Times New Roman" pitchFamily="18" charset="0"/>
              </a:rPr>
              <a:t>4   - a mozgatott tárgy tömege    D  -  kezelhetőség (nehéz)                         </a:t>
            </a:r>
          </a:p>
        </p:txBody>
      </p:sp>
      <p:pic>
        <p:nvPicPr>
          <p:cNvPr id="14745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857250"/>
            <a:ext cx="315277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746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313" y="1785938"/>
            <a:ext cx="3074987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pPr marL="341313" lvl="1" indent="-457200" algn="just">
              <a:buFont typeface="Arial" charset="0"/>
              <a:buNone/>
            </a:pPr>
            <a:r>
              <a:rPr lang="hu-HU" sz="2400" smtClean="0">
                <a:cs typeface="Times New Roman" pitchFamily="18" charset="0"/>
              </a:rPr>
              <a:t>     A 3M gazdag tapasztalatokra épülve fontos segédeszköz és       módszer a technológusok kezében.</a:t>
            </a:r>
          </a:p>
          <a:p>
            <a:pPr marL="341313" lvl="1" indent="-457200" algn="just">
              <a:buFont typeface="Arial" charset="0"/>
              <a:buNone/>
            </a:pPr>
            <a:r>
              <a:rPr lang="hu-HU" sz="2400" smtClean="0">
                <a:cs typeface="Times New Roman" pitchFamily="18" charset="0"/>
              </a:rPr>
              <a:t>     A módszer alkalmazási területei</a:t>
            </a:r>
          </a:p>
        </p:txBody>
      </p:sp>
      <p:pic>
        <p:nvPicPr>
          <p:cNvPr id="14848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813" y="1785938"/>
            <a:ext cx="7315200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Tartalom helye 2"/>
          <p:cNvSpPr>
            <a:spLocks noGrp="1"/>
          </p:cNvSpPr>
          <p:nvPr>
            <p:ph idx="1"/>
          </p:nvPr>
        </p:nvSpPr>
        <p:spPr>
          <a:xfrm>
            <a:off x="457200" y="357188"/>
            <a:ext cx="8229600" cy="6000750"/>
          </a:xfrm>
        </p:spPr>
        <p:txBody>
          <a:bodyPr/>
          <a:lstStyle/>
          <a:p>
            <a:pPr algn="just"/>
            <a:r>
              <a:rPr lang="hu-HU" sz="2400" smtClean="0">
                <a:cs typeface="Times New Roman" pitchFamily="18" charset="0"/>
              </a:rPr>
              <a:t>A munkamódszer rendszeres vizsgálata a munkamódszer javítását is eredményezi:</a:t>
            </a:r>
            <a:endParaRPr lang="hu-HU" sz="1600" smtClean="0">
              <a:cs typeface="Times New Roman" pitchFamily="18" charset="0"/>
            </a:endParaRPr>
          </a:p>
          <a:p>
            <a:pPr lvl="1"/>
            <a:r>
              <a:rPr lang="hu-HU" sz="2000" smtClean="0">
                <a:cs typeface="Times New Roman" pitchFamily="18" charset="0"/>
              </a:rPr>
              <a:t>Megadja a műveletek részletes leírását,</a:t>
            </a:r>
          </a:p>
          <a:p>
            <a:pPr lvl="1"/>
            <a:r>
              <a:rPr lang="hu-HU" sz="2000" smtClean="0">
                <a:cs typeface="Times New Roman" pitchFamily="18" charset="0"/>
              </a:rPr>
              <a:t>A munkamódszert már a gyártást megelőzően rögzítik,</a:t>
            </a:r>
          </a:p>
          <a:p>
            <a:pPr lvl="1"/>
            <a:r>
              <a:rPr lang="hu-HU" sz="2000" smtClean="0">
                <a:cs typeface="Times New Roman" pitchFamily="18" charset="0"/>
              </a:rPr>
              <a:t>A szerszámok a kézi kezelhetőségnek megfelelő kialakításúak,</a:t>
            </a:r>
          </a:p>
          <a:p>
            <a:pPr lvl="1"/>
            <a:endParaRPr lang="hu-HU" sz="2000" smtClean="0">
              <a:cs typeface="Times New Roman" pitchFamily="18" charset="0"/>
            </a:endParaRPr>
          </a:p>
          <a:p>
            <a:pPr lvl="1"/>
            <a:endParaRPr lang="hu-HU" sz="2000" smtClean="0">
              <a:cs typeface="Times New Roman" pitchFamily="18" charset="0"/>
            </a:endParaRPr>
          </a:p>
          <a:p>
            <a:pPr lvl="1"/>
            <a:endParaRPr lang="hu-HU" sz="2000" smtClean="0">
              <a:cs typeface="Times New Roman" pitchFamily="18" charset="0"/>
            </a:endParaRPr>
          </a:p>
          <a:p>
            <a:pPr lvl="1"/>
            <a:endParaRPr lang="hu-HU" sz="2000" smtClean="0">
              <a:cs typeface="Times New Roman" pitchFamily="18" charset="0"/>
            </a:endParaRPr>
          </a:p>
          <a:p>
            <a:pPr lvl="1"/>
            <a:endParaRPr lang="hu-HU" sz="2000" smtClean="0">
              <a:cs typeface="Times New Roman" pitchFamily="18" charset="0"/>
            </a:endParaRPr>
          </a:p>
          <a:p>
            <a:pPr lvl="1"/>
            <a:endParaRPr lang="hu-HU" sz="2000" smtClean="0">
              <a:cs typeface="Times New Roman" pitchFamily="18" charset="0"/>
            </a:endParaRPr>
          </a:p>
          <a:p>
            <a:pPr lvl="1"/>
            <a:endParaRPr lang="hu-HU" sz="2000" smtClean="0">
              <a:cs typeface="Times New Roman" pitchFamily="18" charset="0"/>
            </a:endParaRPr>
          </a:p>
          <a:p>
            <a:pPr lvl="1"/>
            <a:r>
              <a:rPr lang="hu-HU" sz="2000" smtClean="0">
                <a:cs typeface="Times New Roman" pitchFamily="18" charset="0"/>
              </a:rPr>
              <a:t>Egységes normaidők biztosítása,</a:t>
            </a:r>
          </a:p>
          <a:p>
            <a:pPr lvl="1"/>
            <a:r>
              <a:rPr lang="hu-HU" sz="2000" smtClean="0">
                <a:cs typeface="Times New Roman" pitchFamily="18" charset="0"/>
              </a:rPr>
              <a:t>Várható eredmény jól kalkulálható,</a:t>
            </a:r>
          </a:p>
          <a:p>
            <a:pPr lvl="1"/>
            <a:r>
              <a:rPr lang="hu-HU" sz="2000" smtClean="0">
                <a:cs typeface="Times New Roman" pitchFamily="18" charset="0"/>
              </a:rPr>
              <a:t>A stopperóra használatát erősen redukálja,</a:t>
            </a:r>
          </a:p>
          <a:p>
            <a:pPr lvl="1"/>
            <a:r>
              <a:rPr lang="hu-HU" sz="2000" smtClean="0">
                <a:cs typeface="Times New Roman" pitchFamily="18" charset="0"/>
              </a:rPr>
              <a:t>A panaszok méltányos elrendezésére ad lehetőséget.</a:t>
            </a:r>
          </a:p>
          <a:p>
            <a:endParaRPr lang="hu-HU" sz="2400" smtClean="0">
              <a:cs typeface="Times New Roman" pitchFamily="18" charset="0"/>
            </a:endParaRPr>
          </a:p>
        </p:txBody>
      </p:sp>
      <p:pic>
        <p:nvPicPr>
          <p:cNvPr id="14950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286000"/>
            <a:ext cx="6215063" cy="2557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Tartalom helye 2"/>
          <p:cNvSpPr>
            <a:spLocks noGrp="1"/>
          </p:cNvSpPr>
          <p:nvPr>
            <p:ph idx="1"/>
          </p:nvPr>
        </p:nvSpPr>
        <p:spPr>
          <a:xfrm>
            <a:off x="457200" y="357188"/>
            <a:ext cx="8229600" cy="6000750"/>
          </a:xfrm>
        </p:spPr>
        <p:txBody>
          <a:bodyPr/>
          <a:lstStyle/>
          <a:p>
            <a:r>
              <a:rPr lang="hu-HU" sz="2400" smtClean="0">
                <a:cs typeface="Times New Roman" pitchFamily="18" charset="0"/>
              </a:rPr>
              <a:t>A módszer alkalmazásának korlátai:</a:t>
            </a:r>
          </a:p>
          <a:p>
            <a:pPr lvl="1"/>
            <a:r>
              <a:rPr lang="hu-HU" sz="2000" smtClean="0">
                <a:cs typeface="Times New Roman" pitchFamily="18" charset="0"/>
              </a:rPr>
              <a:t>Nem alkalmas gépi megmunkálási idők meghatározására,</a:t>
            </a:r>
          </a:p>
          <a:p>
            <a:pPr lvl="1"/>
            <a:r>
              <a:rPr lang="hu-HU" sz="2000" smtClean="0">
                <a:cs typeface="Times New Roman" pitchFamily="18" charset="0"/>
              </a:rPr>
              <a:t>Nem szűnteti meg teljesen a stopperóra alkalmazását,</a:t>
            </a:r>
          </a:p>
          <a:p>
            <a:pPr lvl="1"/>
            <a:r>
              <a:rPr lang="hu-HU" sz="2000" smtClean="0">
                <a:cs typeface="Times New Roman" pitchFamily="18" charset="0"/>
              </a:rPr>
              <a:t>Nem ismeri a pótidőket és a  különidő-juttatásokat,</a:t>
            </a:r>
          </a:p>
          <a:p>
            <a:pPr lvl="1"/>
            <a:r>
              <a:rPr lang="hu-HU" sz="2000" smtClean="0">
                <a:cs typeface="Times New Roman" pitchFamily="18" charset="0"/>
              </a:rPr>
              <a:t>Alkalmazásához alapos előképzettség és nagy helyismeret szükséges.</a:t>
            </a:r>
          </a:p>
          <a:p>
            <a:pPr algn="just"/>
            <a:r>
              <a:rPr lang="hu-HU" sz="2400" smtClean="0">
                <a:cs typeface="Times New Roman" pitchFamily="18" charset="0"/>
              </a:rPr>
              <a:t>A munka ésszerűsítéséhez az alábbiakra kell figyelemmel lenni:</a:t>
            </a:r>
          </a:p>
          <a:p>
            <a:pPr lvl="1"/>
            <a:r>
              <a:rPr lang="hu-HU" sz="2000" smtClean="0">
                <a:cs typeface="Times New Roman" pitchFamily="18" charset="0"/>
              </a:rPr>
              <a:t>Módszerre vonatkozóan</a:t>
            </a:r>
          </a:p>
          <a:p>
            <a:pPr lvl="2"/>
            <a:r>
              <a:rPr lang="hu-HU" sz="1400" smtClean="0">
                <a:cs typeface="Times New Roman" pitchFamily="18" charset="0"/>
              </a:rPr>
              <a:t>Legkevesebb mozdulat,</a:t>
            </a:r>
          </a:p>
          <a:p>
            <a:pPr lvl="2"/>
            <a:r>
              <a:rPr lang="hu-HU" sz="1400" smtClean="0">
                <a:cs typeface="Times New Roman" pitchFamily="18" charset="0"/>
              </a:rPr>
              <a:t>Legegyszerűbb és legtermészetesebb mozdulat,</a:t>
            </a:r>
          </a:p>
          <a:p>
            <a:pPr lvl="2"/>
            <a:r>
              <a:rPr lang="hu-HU" sz="1400" smtClean="0">
                <a:cs typeface="Times New Roman" pitchFamily="18" charset="0"/>
              </a:rPr>
              <a:t>Legrövidebb mozdulat,</a:t>
            </a:r>
          </a:p>
          <a:p>
            <a:pPr lvl="2"/>
            <a:r>
              <a:rPr lang="hu-HU" sz="1400" smtClean="0">
                <a:cs typeface="Times New Roman" pitchFamily="18" charset="0"/>
              </a:rPr>
              <a:t>Legegyszerűbb mozdulatsorok,</a:t>
            </a:r>
          </a:p>
          <a:p>
            <a:pPr lvl="2"/>
            <a:r>
              <a:rPr lang="hu-HU" sz="1400" smtClean="0">
                <a:cs typeface="Times New Roman" pitchFamily="18" charset="0"/>
              </a:rPr>
              <a:t>Legkisebb erőszükséglet,</a:t>
            </a:r>
          </a:p>
          <a:p>
            <a:pPr lvl="1"/>
            <a:r>
              <a:rPr lang="hu-HU" sz="2000" smtClean="0">
                <a:cs typeface="Times New Roman" pitchFamily="18" charset="0"/>
              </a:rPr>
              <a:t>Munkatempóra vonatkozóan</a:t>
            </a:r>
          </a:p>
          <a:p>
            <a:pPr lvl="2"/>
            <a:r>
              <a:rPr lang="hu-HU" sz="1600" smtClean="0">
                <a:cs typeface="Times New Roman" pitchFamily="18" charset="0"/>
              </a:rPr>
              <a:t>Munkahajlandóság (igyekezet),</a:t>
            </a:r>
          </a:p>
          <a:p>
            <a:pPr lvl="2"/>
            <a:r>
              <a:rPr lang="hu-HU" sz="1600" smtClean="0">
                <a:cs typeface="Times New Roman" pitchFamily="18" charset="0"/>
              </a:rPr>
              <a:t>Munkamódszer teljes ismerete,</a:t>
            </a:r>
          </a:p>
          <a:p>
            <a:pPr lvl="2"/>
            <a:r>
              <a:rPr lang="hu-HU" sz="1600" smtClean="0">
                <a:cs typeface="Times New Roman" pitchFamily="18" charset="0"/>
              </a:rPr>
              <a:t>Környezeti hatások (hőmérséklet, megvilágítás, zaj, stb.),</a:t>
            </a:r>
          </a:p>
          <a:p>
            <a:pPr lvl="2"/>
            <a:r>
              <a:rPr lang="hu-HU" sz="1600" smtClean="0">
                <a:cs typeface="Times New Roman" pitchFamily="18" charset="0"/>
              </a:rPr>
              <a:t>Állóképesség (adott munkatempó tartása nagyobb ingadozások nélkül</a:t>
            </a:r>
            <a:r>
              <a:rPr lang="hu-HU" sz="1600" smtClean="0"/>
              <a:t>).</a:t>
            </a:r>
          </a:p>
        </p:txBody>
      </p:sp>
    </p:spTree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6429375"/>
          </a:xfrm>
        </p:spPr>
        <p:txBody>
          <a:bodyPr/>
          <a:lstStyle/>
          <a:p>
            <a:r>
              <a:rPr lang="hu-HU" sz="2400" dirty="0" smtClean="0">
                <a:cs typeface="Times New Roman" pitchFamily="18" charset="0"/>
              </a:rPr>
              <a:t>A módszer alkalmazásával kapcsolatban felmerülő kérések:</a:t>
            </a:r>
          </a:p>
          <a:p>
            <a:pPr lvl="1"/>
            <a:r>
              <a:rPr lang="hu-HU" sz="2000" dirty="0" smtClean="0">
                <a:cs typeface="Times New Roman" pitchFamily="18" charset="0"/>
              </a:rPr>
              <a:t>Tudja-e tartani a dolgozó az állandó teljesítményt egy műveletsor minden eleménél?</a:t>
            </a:r>
          </a:p>
          <a:p>
            <a:pPr lvl="1"/>
            <a:r>
              <a:rPr lang="hu-HU" sz="2000" dirty="0" smtClean="0">
                <a:cs typeface="Times New Roman" pitchFamily="18" charset="0"/>
              </a:rPr>
              <a:t>Mekkora ennek a teljesítménynek a szórása a dolgozó ügyességének és begyakorlottságának függvényében?</a:t>
            </a:r>
          </a:p>
          <a:p>
            <a:pPr lvl="1"/>
            <a:endParaRPr lang="hu-HU" sz="2000" dirty="0" smtClean="0">
              <a:cs typeface="Times New Roman" pitchFamily="18" charset="0"/>
            </a:endParaRPr>
          </a:p>
          <a:p>
            <a:r>
              <a:rPr lang="hu-HU" sz="2400" dirty="0" smtClean="0">
                <a:cs typeface="Times New Roman" pitchFamily="18" charset="0"/>
              </a:rPr>
              <a:t>Egy dolgozó teljesítményingadozása műszakon belül:</a:t>
            </a:r>
          </a:p>
          <a:p>
            <a:endParaRPr lang="hu-HU" sz="2400" dirty="0" smtClean="0">
              <a:cs typeface="Times New Roman" pitchFamily="18" charset="0"/>
            </a:endParaRPr>
          </a:p>
          <a:p>
            <a:pPr marL="0" indent="0">
              <a:buNone/>
            </a:pPr>
            <a:endParaRPr lang="hu-HU" sz="2400" dirty="0" smtClean="0">
              <a:cs typeface="Times New Roman" pitchFamily="18" charset="0"/>
            </a:endParaRPr>
          </a:p>
        </p:txBody>
      </p:sp>
      <p:pic>
        <p:nvPicPr>
          <p:cNvPr id="7170" name="Picture 2" descr="C:\Users\Csaba\Documents\Oktatás\Rajzok\szerelés 00800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19" y="3212976"/>
            <a:ext cx="5356959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artalom helye 5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r>
              <a:rPr lang="hu-HU" sz="2400" dirty="0">
                <a:cs typeface="Times New Roman" pitchFamily="18" charset="0"/>
              </a:rPr>
              <a:t>Egy dolgozó teljesítménykészlete és összetevői:</a:t>
            </a:r>
          </a:p>
          <a:p>
            <a:endParaRPr lang="hu-HU" dirty="0">
              <a:cs typeface="Times New Roman" pitchFamily="18" charset="0"/>
            </a:endParaRPr>
          </a:p>
          <a:p>
            <a:endParaRPr lang="hu-H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340768"/>
            <a:ext cx="5760640" cy="4656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41040428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Tartalom helye 2"/>
          <p:cNvSpPr>
            <a:spLocks noGrp="1"/>
          </p:cNvSpPr>
          <p:nvPr>
            <p:ph idx="1"/>
          </p:nvPr>
        </p:nvSpPr>
        <p:spPr>
          <a:xfrm>
            <a:off x="457200" y="214313"/>
            <a:ext cx="8229600" cy="5911850"/>
          </a:xfrm>
        </p:spPr>
        <p:txBody>
          <a:bodyPr/>
          <a:lstStyle/>
          <a:p>
            <a:pPr algn="just"/>
            <a:r>
              <a:rPr lang="hu-HU" sz="2400" smtClean="0">
                <a:cs typeface="Times New Roman" pitchFamily="18" charset="0"/>
              </a:rPr>
              <a:t>A teljesítményt alapvetően befolyásolja a munkafolyamat és a munkahely kialakítása:</a:t>
            </a:r>
          </a:p>
        </p:txBody>
      </p:sp>
      <p:pic>
        <p:nvPicPr>
          <p:cNvPr id="15257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38" y="928688"/>
            <a:ext cx="5724525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258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813" y="2928938"/>
            <a:ext cx="7019925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pPr algn="just"/>
            <a:r>
              <a:rPr lang="hu-HU" sz="2400" dirty="0" smtClean="0">
                <a:cs typeface="Times New Roman" pitchFamily="18" charset="0"/>
              </a:rPr>
              <a:t>Ergonómiailag helyesen kialakított ülő- és állómunkahely</a:t>
            </a:r>
          </a:p>
          <a:p>
            <a:endParaRPr lang="hu-HU" sz="2400" dirty="0" smtClean="0">
              <a:cs typeface="Times New Roman" pitchFamily="18" charset="0"/>
            </a:endParaRPr>
          </a:p>
          <a:p>
            <a:endParaRPr lang="hu-HU" sz="2400" dirty="0" smtClean="0">
              <a:cs typeface="Times New Roman" pitchFamily="18" charset="0"/>
            </a:endParaRPr>
          </a:p>
          <a:p>
            <a:endParaRPr lang="hu-HU" sz="2400" dirty="0" smtClean="0">
              <a:cs typeface="Times New Roman" pitchFamily="18" charset="0"/>
            </a:endParaRPr>
          </a:p>
          <a:p>
            <a:endParaRPr lang="hu-HU" sz="2400" dirty="0" smtClean="0">
              <a:cs typeface="Times New Roman" pitchFamily="18" charset="0"/>
            </a:endParaRPr>
          </a:p>
          <a:p>
            <a:endParaRPr lang="hu-HU" sz="2400" dirty="0" smtClean="0">
              <a:cs typeface="Times New Roman" pitchFamily="18" charset="0"/>
            </a:endParaRPr>
          </a:p>
          <a:p>
            <a:endParaRPr lang="hu-HU" sz="2400" dirty="0" smtClean="0">
              <a:cs typeface="Times New Roman" pitchFamily="18" charset="0"/>
            </a:endParaRPr>
          </a:p>
          <a:p>
            <a:pPr marL="0" indent="0">
              <a:buNone/>
            </a:pPr>
            <a:endParaRPr lang="hu-HU" sz="2400" dirty="0" smtClean="0">
              <a:cs typeface="Times New Roman" pitchFamily="18" charset="0"/>
            </a:endParaRPr>
          </a:p>
        </p:txBody>
      </p:sp>
      <p:pic>
        <p:nvPicPr>
          <p:cNvPr id="15360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09" y="1027352"/>
            <a:ext cx="1636712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0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8094" y="1205945"/>
            <a:ext cx="2933700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 descr="C:\Users\Csaba\Documents\Oktatás\Rajzok\szerelés 008002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626" y="3645024"/>
            <a:ext cx="3024336" cy="2310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Csaba\Documents\Oktatás\Rajzok\szerelés 008002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6470" y="3356992"/>
            <a:ext cx="3982212" cy="2660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Csaba\Documents\Oktatás\Rajzok\szerelés 008001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124744"/>
            <a:ext cx="3298684" cy="1869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r>
              <a:rPr lang="hu-HU" sz="2400" dirty="0" smtClean="0"/>
              <a:t>A helyesen kialakított álló- és ülőmunkahely méretei:</a:t>
            </a:r>
            <a:endParaRPr lang="hu-HU" sz="2400" dirty="0"/>
          </a:p>
        </p:txBody>
      </p:sp>
      <p:pic>
        <p:nvPicPr>
          <p:cNvPr id="8194" name="Picture 2" descr="C:\Users\Csaba\Documents\Oktatás\Rajzok\szerelés 00800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984" y="908720"/>
            <a:ext cx="2864855" cy="3882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Csaba\Documents\Oktatás\Rajzok\szerelés 008001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4046" y="1340768"/>
            <a:ext cx="5870534" cy="398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4415795"/>
      </p:ext>
    </p:extLst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r>
              <a:rPr lang="hu-HU" sz="2400" dirty="0">
                <a:cs typeface="Times New Roman" pitchFamily="18" charset="0"/>
              </a:rPr>
              <a:t>Ésszerűsítési lehetőségek a 3M módszer alkalmazása alapján:</a:t>
            </a:r>
          </a:p>
          <a:p>
            <a:pPr lvl="1"/>
            <a:r>
              <a:rPr lang="hu-HU" sz="2000" dirty="0">
                <a:cs typeface="Times New Roman" pitchFamily="18" charset="0"/>
              </a:rPr>
              <a:t>Törekedni kell a két kézzel történő munkavégzésre,</a:t>
            </a:r>
          </a:p>
          <a:p>
            <a:pPr lvl="1"/>
            <a:r>
              <a:rPr lang="hu-HU" sz="2000" dirty="0">
                <a:cs typeface="Times New Roman" pitchFamily="18" charset="0"/>
              </a:rPr>
              <a:t>Két kézzel egyidejű kezdés és befejezés,</a:t>
            </a:r>
          </a:p>
          <a:p>
            <a:pPr lvl="1"/>
            <a:r>
              <a:rPr lang="hu-HU" sz="2000" dirty="0">
                <a:cs typeface="Times New Roman" pitchFamily="18" charset="0"/>
              </a:rPr>
              <a:t>A karoknak egymással szemben </a:t>
            </a:r>
          </a:p>
          <a:p>
            <a:pPr lvl="1">
              <a:buNone/>
            </a:pPr>
            <a:r>
              <a:rPr lang="hu-HU" sz="2000" dirty="0">
                <a:cs typeface="Times New Roman" pitchFamily="18" charset="0"/>
              </a:rPr>
              <a:t>	szimmetrikusan és </a:t>
            </a:r>
            <a:r>
              <a:rPr lang="hu-HU" sz="2000" dirty="0" err="1">
                <a:cs typeface="Times New Roman" pitchFamily="18" charset="0"/>
              </a:rPr>
              <a:t>egyidőben</a:t>
            </a:r>
            <a:r>
              <a:rPr lang="hu-HU" sz="2000" dirty="0">
                <a:cs typeface="Times New Roman" pitchFamily="18" charset="0"/>
              </a:rPr>
              <a:t> kell </a:t>
            </a:r>
          </a:p>
          <a:p>
            <a:pPr lvl="1">
              <a:buNone/>
            </a:pPr>
            <a:r>
              <a:rPr lang="hu-HU" sz="2000" dirty="0">
                <a:cs typeface="Times New Roman" pitchFamily="18" charset="0"/>
              </a:rPr>
              <a:t>	mozogni,</a:t>
            </a:r>
            <a:endParaRPr lang="hu-HU" sz="2400" dirty="0">
              <a:cs typeface="Times New Roman" pitchFamily="18" charset="0"/>
            </a:endParaRPr>
          </a:p>
          <a:p>
            <a:endParaRPr lang="hu-H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59" y="3356993"/>
            <a:ext cx="3537013" cy="1550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8572" y="3250456"/>
            <a:ext cx="4825989" cy="1656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55232781"/>
      </p:ext>
    </p:extLst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Tartalom helye 2"/>
          <p:cNvSpPr>
            <a:spLocks noGrp="1"/>
          </p:cNvSpPr>
          <p:nvPr>
            <p:ph idx="1"/>
          </p:nvPr>
        </p:nvSpPr>
        <p:spPr>
          <a:xfrm>
            <a:off x="428625" y="285750"/>
            <a:ext cx="8329613" cy="6215063"/>
          </a:xfrm>
        </p:spPr>
        <p:txBody>
          <a:bodyPr/>
          <a:lstStyle/>
          <a:p>
            <a:endParaRPr lang="hu-HU" sz="2000" dirty="0" smtClean="0"/>
          </a:p>
          <a:p>
            <a:pPr lvl="1" algn="just"/>
            <a:r>
              <a:rPr lang="hu-HU" sz="2000" dirty="0" smtClean="0">
                <a:cs typeface="Times New Roman" pitchFamily="18" charset="0"/>
              </a:rPr>
              <a:t>Ahol lehet segédeszközt kell alkalmazni, munkadarabok elhelyezésére készülék 	alkalmazása megkönnyíti a munkát,</a:t>
            </a:r>
          </a:p>
          <a:p>
            <a:pPr lvl="1"/>
            <a:endParaRPr lang="hu-HU" sz="2000" dirty="0" smtClean="0">
              <a:cs typeface="Times New Roman" pitchFamily="18" charset="0"/>
            </a:endParaRPr>
          </a:p>
          <a:p>
            <a:pPr lvl="1"/>
            <a:endParaRPr lang="hu-HU" sz="2000" dirty="0" smtClean="0">
              <a:cs typeface="Times New Roman" pitchFamily="18" charset="0"/>
            </a:endParaRPr>
          </a:p>
          <a:p>
            <a:pPr lvl="1"/>
            <a:endParaRPr lang="hu-HU" sz="2000" dirty="0" smtClean="0">
              <a:cs typeface="Times New Roman" pitchFamily="18" charset="0"/>
            </a:endParaRPr>
          </a:p>
          <a:p>
            <a:pPr lvl="1"/>
            <a:endParaRPr lang="hu-HU" sz="2000" dirty="0">
              <a:cs typeface="Times New Roman" pitchFamily="18" charset="0"/>
            </a:endParaRPr>
          </a:p>
          <a:p>
            <a:pPr lvl="1"/>
            <a:endParaRPr lang="hu-HU" sz="2000" dirty="0" smtClean="0">
              <a:cs typeface="Times New Roman" pitchFamily="18" charset="0"/>
            </a:endParaRPr>
          </a:p>
          <a:p>
            <a:pPr lvl="1"/>
            <a:endParaRPr lang="hu-HU" sz="2000" dirty="0" smtClean="0">
              <a:cs typeface="Times New Roman" pitchFamily="18" charset="0"/>
            </a:endParaRPr>
          </a:p>
          <a:p>
            <a:pPr lvl="1"/>
            <a:r>
              <a:rPr lang="hu-HU" sz="2000" dirty="0" smtClean="0">
                <a:cs typeface="Times New Roman" pitchFamily="18" charset="0"/>
              </a:rPr>
              <a:t>A szerszámoknak és anyagnak előre meghatározott helye legyen,</a:t>
            </a:r>
          </a:p>
          <a:p>
            <a:pPr lvl="1"/>
            <a:r>
              <a:rPr lang="hu-HU" sz="2000" dirty="0" smtClean="0">
                <a:cs typeface="Times New Roman" pitchFamily="18" charset="0"/>
              </a:rPr>
              <a:t>Alkatrésztárolók - gravitáció előnyei,</a:t>
            </a:r>
          </a:p>
          <a:p>
            <a:pPr lvl="1"/>
            <a:endParaRPr lang="hu-HU" sz="2000" dirty="0" smtClean="0">
              <a:cs typeface="Times New Roman" pitchFamily="18" charset="0"/>
            </a:endParaRPr>
          </a:p>
          <a:p>
            <a:pPr lvl="1"/>
            <a:endParaRPr lang="hu-HU" sz="2000" dirty="0" smtClean="0">
              <a:cs typeface="Times New Roman" pitchFamily="18" charset="0"/>
            </a:endParaRPr>
          </a:p>
          <a:p>
            <a:pPr lvl="1"/>
            <a:endParaRPr lang="hu-HU" sz="2000" dirty="0" smtClean="0">
              <a:cs typeface="Times New Roman" pitchFamily="18" charset="0"/>
            </a:endParaRPr>
          </a:p>
          <a:p>
            <a:pPr lvl="1"/>
            <a:endParaRPr lang="hu-HU" sz="2000" dirty="0" smtClean="0">
              <a:cs typeface="Times New Roman" pitchFamily="18" charset="0"/>
            </a:endParaRPr>
          </a:p>
          <a:p>
            <a:pPr lvl="1"/>
            <a:endParaRPr lang="hu-HU" sz="2000" dirty="0" smtClean="0">
              <a:cs typeface="Times New Roman" pitchFamily="18" charset="0"/>
            </a:endParaRPr>
          </a:p>
          <a:p>
            <a:pPr lvl="1"/>
            <a:endParaRPr lang="hu-HU" sz="2000" i="1" dirty="0" smtClean="0">
              <a:cs typeface="Times New Roman" pitchFamily="18" charset="0"/>
            </a:endParaRPr>
          </a:p>
          <a:p>
            <a:pPr lvl="1"/>
            <a:endParaRPr lang="hu-HU" sz="2000" dirty="0" smtClean="0">
              <a:cs typeface="Times New Roman" pitchFamily="18" charset="0"/>
            </a:endParaRPr>
          </a:p>
        </p:txBody>
      </p:sp>
      <p:pic>
        <p:nvPicPr>
          <p:cNvPr id="15462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39" y="1412776"/>
            <a:ext cx="3245521" cy="1574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62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4509120"/>
            <a:ext cx="3258085" cy="1886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Tartalom helye 2"/>
          <p:cNvSpPr>
            <a:spLocks noGrp="1"/>
          </p:cNvSpPr>
          <p:nvPr>
            <p:ph idx="1"/>
          </p:nvPr>
        </p:nvSpPr>
        <p:spPr>
          <a:xfrm>
            <a:off x="457200" y="214313"/>
            <a:ext cx="8229600" cy="6500812"/>
          </a:xfrm>
        </p:spPr>
        <p:txBody>
          <a:bodyPr/>
          <a:lstStyle/>
          <a:p>
            <a:pPr lvl="1" algn="just"/>
            <a:r>
              <a:rPr lang="hu-HU" sz="2000" dirty="0" smtClean="0">
                <a:cs typeface="Times New Roman" pitchFamily="18" charset="0"/>
              </a:rPr>
              <a:t>Az anyagokat, szerszámokat úgy kell elhelyezni, hogy lehetővé tegye a mozgások legkedvezőbb egymásutániságát,</a:t>
            </a:r>
          </a:p>
          <a:p>
            <a:pPr lvl="1" algn="just"/>
            <a:r>
              <a:rPr lang="hu-HU" sz="2000" dirty="0" smtClean="0">
                <a:cs typeface="Times New Roman" pitchFamily="18" charset="0"/>
              </a:rPr>
              <a:t>A szerelésre kerülő alkatrészeket és szerszámokat jól lehessen megfogni,</a:t>
            </a:r>
          </a:p>
          <a:p>
            <a:pPr lvl="1"/>
            <a:endParaRPr lang="hu-HU" sz="2000" dirty="0" smtClean="0">
              <a:cs typeface="Times New Roman" pitchFamily="18" charset="0"/>
            </a:endParaRPr>
          </a:p>
          <a:p>
            <a:pPr lvl="1"/>
            <a:endParaRPr lang="hu-HU" sz="2000" dirty="0" smtClean="0">
              <a:cs typeface="Times New Roman" pitchFamily="18" charset="0"/>
            </a:endParaRPr>
          </a:p>
          <a:p>
            <a:pPr lvl="1"/>
            <a:endParaRPr lang="hu-HU" sz="2000" dirty="0" smtClean="0">
              <a:cs typeface="Times New Roman" pitchFamily="18" charset="0"/>
            </a:endParaRPr>
          </a:p>
          <a:p>
            <a:pPr lvl="1" algn="just"/>
            <a:r>
              <a:rPr lang="hu-HU" sz="2000" dirty="0" smtClean="0">
                <a:cs typeface="Times New Roman" pitchFamily="18" charset="0"/>
              </a:rPr>
              <a:t>Az illesztési, egymásba helyezési műveletek könnyebbek, ha azokat más a konstrukciós munkánál figyelembe veszik,</a:t>
            </a:r>
          </a:p>
          <a:p>
            <a:pPr lvl="1"/>
            <a:r>
              <a:rPr lang="hu-HU" sz="2000" dirty="0" smtClean="0">
                <a:cs typeface="Times New Roman" pitchFamily="18" charset="0"/>
              </a:rPr>
              <a:t>A munkahely megfelelő kialakítása:</a:t>
            </a:r>
          </a:p>
          <a:p>
            <a:pPr lvl="3"/>
            <a:r>
              <a:rPr lang="hu-HU" sz="1600" dirty="0" smtClean="0">
                <a:cs typeface="Times New Roman" pitchFamily="18" charset="0"/>
              </a:rPr>
              <a:t>Jó látási viszonyok,</a:t>
            </a:r>
          </a:p>
          <a:p>
            <a:pPr lvl="3"/>
            <a:r>
              <a:rPr lang="hu-HU" sz="1600" dirty="0" smtClean="0">
                <a:cs typeface="Times New Roman" pitchFamily="18" charset="0"/>
              </a:rPr>
              <a:t>Zaj- és pormentesség,</a:t>
            </a:r>
          </a:p>
          <a:p>
            <a:pPr lvl="3"/>
            <a:r>
              <a:rPr lang="hu-HU" sz="1600" dirty="0" smtClean="0">
                <a:cs typeface="Times New Roman" pitchFamily="18" charset="0"/>
              </a:rPr>
              <a:t>Kényelmes testhelyzetnek megfelelő kialakítás,</a:t>
            </a:r>
          </a:p>
          <a:p>
            <a:pPr lvl="1"/>
            <a:r>
              <a:rPr lang="hu-HU" sz="2000" dirty="0" smtClean="0">
                <a:cs typeface="Times New Roman" pitchFamily="18" charset="0"/>
              </a:rPr>
              <a:t>Egyidejűleg több szerszám működtetése,</a:t>
            </a:r>
          </a:p>
          <a:p>
            <a:pPr lvl="1"/>
            <a:r>
              <a:rPr lang="hu-HU" sz="2000" dirty="0" smtClean="0">
                <a:cs typeface="Times New Roman" pitchFamily="18" charset="0"/>
              </a:rPr>
              <a:t>A kézi szerszámokat úgy kell kialakítani, hogy a </a:t>
            </a:r>
          </a:p>
          <a:p>
            <a:pPr lvl="1">
              <a:buFont typeface="Arial" charset="0"/>
              <a:buNone/>
            </a:pPr>
            <a:r>
              <a:rPr lang="hu-HU" sz="2000" dirty="0" smtClean="0">
                <a:cs typeface="Times New Roman" pitchFamily="18" charset="0"/>
              </a:rPr>
              <a:t>	tenyérrel nagy felületen érintkezzenek,</a:t>
            </a:r>
          </a:p>
          <a:p>
            <a:pPr lvl="1"/>
            <a:r>
              <a:rPr lang="hu-HU" sz="2000" dirty="0" smtClean="0">
                <a:cs typeface="Times New Roman" pitchFamily="18" charset="0"/>
              </a:rPr>
              <a:t>A segédberendezéseket úgy kell elhelyezni, hogy</a:t>
            </a:r>
          </a:p>
          <a:p>
            <a:pPr lvl="1">
              <a:buFont typeface="Arial" charset="0"/>
              <a:buNone/>
            </a:pPr>
            <a:r>
              <a:rPr lang="hu-HU" sz="2000" dirty="0" smtClean="0">
                <a:cs typeface="Times New Roman" pitchFamily="18" charset="0"/>
              </a:rPr>
              <a:t>	 a dolgozónak ne helyváltoztatással kelljen ezeket </a:t>
            </a:r>
          </a:p>
          <a:p>
            <a:pPr lvl="1">
              <a:buFont typeface="Arial" charset="0"/>
              <a:buNone/>
            </a:pPr>
            <a:r>
              <a:rPr lang="hu-HU" sz="2000" dirty="0" smtClean="0">
                <a:cs typeface="Times New Roman" pitchFamily="18" charset="0"/>
              </a:rPr>
              <a:t>	kezelni.</a:t>
            </a:r>
          </a:p>
          <a:p>
            <a:pPr lvl="1"/>
            <a:endParaRPr lang="hu-HU" sz="2000" dirty="0" smtClean="0">
              <a:cs typeface="Times New Roman" pitchFamily="18" charset="0"/>
            </a:endParaRPr>
          </a:p>
          <a:p>
            <a:pPr lvl="3"/>
            <a:endParaRPr lang="hu-HU" sz="1200" dirty="0" smtClean="0">
              <a:cs typeface="Times New Roman" pitchFamily="18" charset="0"/>
            </a:endParaRPr>
          </a:p>
          <a:p>
            <a:pPr lvl="1"/>
            <a:endParaRPr lang="hu-HU" sz="2000" dirty="0" smtClean="0">
              <a:cs typeface="Times New Roman" pitchFamily="18" charset="0"/>
            </a:endParaRPr>
          </a:p>
        </p:txBody>
      </p:sp>
      <p:pic>
        <p:nvPicPr>
          <p:cNvPr id="155651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313" y="1357313"/>
            <a:ext cx="2643187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5652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1357313"/>
            <a:ext cx="2640013" cy="140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5653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7938" y="3071813"/>
            <a:ext cx="2292350" cy="280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Tartalom helye 2"/>
          <p:cNvSpPr>
            <a:spLocks noGrp="1"/>
          </p:cNvSpPr>
          <p:nvPr>
            <p:ph idx="1"/>
          </p:nvPr>
        </p:nvSpPr>
        <p:spPr>
          <a:xfrm>
            <a:off x="457200" y="357188"/>
            <a:ext cx="8258175" cy="6000750"/>
          </a:xfrm>
        </p:spPr>
        <p:txBody>
          <a:bodyPr/>
          <a:lstStyle/>
          <a:p>
            <a:r>
              <a:rPr lang="hu-HU" sz="2400" dirty="0" smtClean="0">
                <a:cs typeface="Times New Roman" pitchFamily="18" charset="0"/>
              </a:rPr>
              <a:t>Különböző munkahely kialakítások a  soron.</a:t>
            </a:r>
          </a:p>
          <a:p>
            <a:endParaRPr lang="hu-HU" sz="2400" dirty="0" smtClean="0">
              <a:cs typeface="Times New Roman" pitchFamily="18" charset="0"/>
            </a:endParaRPr>
          </a:p>
          <a:p>
            <a:endParaRPr lang="hu-HU" sz="2400" dirty="0" smtClean="0">
              <a:cs typeface="Times New Roman" pitchFamily="18" charset="0"/>
            </a:endParaRPr>
          </a:p>
          <a:p>
            <a:endParaRPr lang="hu-HU" sz="2400" dirty="0" smtClean="0">
              <a:cs typeface="Times New Roman" pitchFamily="18" charset="0"/>
            </a:endParaRPr>
          </a:p>
          <a:p>
            <a:pPr>
              <a:buFont typeface="Arial" charset="0"/>
              <a:buNone/>
            </a:pPr>
            <a:endParaRPr lang="hu-HU" sz="1200" dirty="0" smtClean="0"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hu-HU" sz="1200" dirty="0" smtClean="0">
                <a:cs typeface="Times New Roman" pitchFamily="18" charset="0"/>
              </a:rPr>
              <a:t>                                                      Oldalasztalos k.                Szerelőszalag közbülső k.          Szerelőszalag feletti k.</a:t>
            </a:r>
          </a:p>
          <a:p>
            <a:pPr>
              <a:buFont typeface="Arial" charset="0"/>
              <a:buNone/>
            </a:pPr>
            <a:r>
              <a:rPr lang="hu-HU" sz="1200" dirty="0" smtClean="0">
                <a:cs typeface="Times New Roman" pitchFamily="18" charset="0"/>
              </a:rPr>
              <a:t>                                                      Nagy karkinyúlás,            Nagy karkinyúlás,                       Ideális megoldás,</a:t>
            </a:r>
          </a:p>
          <a:p>
            <a:pPr>
              <a:buFont typeface="Arial" charset="0"/>
              <a:buNone/>
            </a:pPr>
            <a:r>
              <a:rPr lang="hu-HU" sz="1200" dirty="0" smtClean="0">
                <a:cs typeface="Times New Roman" pitchFamily="18" charset="0"/>
              </a:rPr>
              <a:t>			      test elfordulás,                  sok mellékmozgás                       minimális mellékmozgás.</a:t>
            </a:r>
          </a:p>
          <a:p>
            <a:pPr>
              <a:buFont typeface="Arial" charset="0"/>
              <a:buNone/>
            </a:pPr>
            <a:r>
              <a:rPr lang="hu-HU" sz="1200" dirty="0" smtClean="0">
                <a:cs typeface="Times New Roman" pitchFamily="18" charset="0"/>
              </a:rPr>
              <a:t>                                                      sok mellékmozgás</a:t>
            </a:r>
          </a:p>
          <a:p>
            <a:r>
              <a:rPr lang="hu-HU" sz="2400" dirty="0" smtClean="0">
                <a:cs typeface="Times New Roman" pitchFamily="18" charset="0"/>
              </a:rPr>
              <a:t>A 3M módszer nem helyettesíti </a:t>
            </a:r>
          </a:p>
          <a:p>
            <a:pPr>
              <a:buFont typeface="Arial" charset="0"/>
              <a:buNone/>
            </a:pPr>
            <a:r>
              <a:rPr lang="hu-HU" sz="2400" dirty="0" smtClean="0">
                <a:cs typeface="Times New Roman" pitchFamily="18" charset="0"/>
              </a:rPr>
              <a:t>	a műszaki szervezést, de alkalma-</a:t>
            </a:r>
          </a:p>
          <a:p>
            <a:pPr>
              <a:buFont typeface="Arial" charset="0"/>
              <a:buNone/>
            </a:pPr>
            <a:r>
              <a:rPr lang="hu-HU" sz="2400" dirty="0" smtClean="0">
                <a:cs typeface="Times New Roman" pitchFamily="18" charset="0"/>
              </a:rPr>
              <a:t>	</a:t>
            </a:r>
            <a:r>
              <a:rPr lang="hu-HU" sz="2400" dirty="0" err="1" smtClean="0">
                <a:cs typeface="Times New Roman" pitchFamily="18" charset="0"/>
              </a:rPr>
              <a:t>zásával</a:t>
            </a:r>
            <a:r>
              <a:rPr lang="hu-HU" sz="2400" dirty="0" smtClean="0">
                <a:cs typeface="Times New Roman" pitchFamily="18" charset="0"/>
              </a:rPr>
              <a:t> kimutatható két szervezési</a:t>
            </a:r>
          </a:p>
          <a:p>
            <a:pPr>
              <a:buFont typeface="Arial" charset="0"/>
              <a:buNone/>
            </a:pPr>
            <a:r>
              <a:rPr lang="hu-HU" sz="2400" dirty="0" smtClean="0">
                <a:cs typeface="Times New Roman" pitchFamily="18" charset="0"/>
              </a:rPr>
              <a:t>	megoldás közül a jobb.</a:t>
            </a:r>
          </a:p>
          <a:p>
            <a:pPr>
              <a:buFont typeface="Arial" charset="0"/>
              <a:buNone/>
            </a:pPr>
            <a:endParaRPr lang="hu-HU" sz="2400" dirty="0" smtClean="0">
              <a:cs typeface="Times New Roman" pitchFamily="18" charset="0"/>
            </a:endParaRPr>
          </a:p>
          <a:p>
            <a:r>
              <a:rPr lang="hu-HU" sz="2400" dirty="0" smtClean="0">
                <a:cs typeface="Times New Roman" pitchFamily="18" charset="0"/>
              </a:rPr>
              <a:t>Alkalmazási területei.</a:t>
            </a:r>
          </a:p>
        </p:txBody>
      </p:sp>
      <p:pic>
        <p:nvPicPr>
          <p:cNvPr id="15667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50" y="714375"/>
            <a:ext cx="4486275" cy="160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667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0" y="3000375"/>
            <a:ext cx="359727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6215063"/>
          </a:xfrm>
        </p:spPr>
        <p:txBody>
          <a:bodyPr/>
          <a:lstStyle/>
          <a:p>
            <a:pPr algn="ctr">
              <a:buFont typeface="Arial" charset="0"/>
              <a:buNone/>
              <a:defRPr/>
            </a:pPr>
            <a:r>
              <a:rPr lang="hu-HU" sz="2800" b="1" dirty="0" smtClean="0">
                <a:cs typeface="Times New Roman" pitchFamily="18" charset="0"/>
              </a:rPr>
              <a:t>7.	A SZERELÉS GÉPESÍTÉSE</a:t>
            </a:r>
          </a:p>
          <a:p>
            <a:pPr algn="just">
              <a:buFont typeface="Arial" charset="0"/>
              <a:buNone/>
              <a:defRPr/>
            </a:pPr>
            <a:r>
              <a:rPr lang="hu-HU" sz="2400" dirty="0" smtClean="0">
                <a:cs typeface="Times New Roman" pitchFamily="18" charset="0"/>
              </a:rPr>
              <a:t>	A szerelés gépesítésére az alábbi lehetőségek adottak:</a:t>
            </a:r>
          </a:p>
          <a:p>
            <a:pPr lvl="1" algn="just">
              <a:defRPr/>
            </a:pPr>
            <a:r>
              <a:rPr lang="hu-HU" sz="2000" dirty="0" smtClean="0">
                <a:cs typeface="Times New Roman" pitchFamily="18" charset="0"/>
              </a:rPr>
              <a:t>kisgépesítés,</a:t>
            </a:r>
          </a:p>
          <a:p>
            <a:pPr lvl="1" algn="just">
              <a:defRPr/>
            </a:pPr>
            <a:r>
              <a:rPr lang="hu-HU" sz="2000" dirty="0" smtClean="0">
                <a:cs typeface="Times New Roman" pitchFamily="18" charset="0"/>
              </a:rPr>
              <a:t>automatizálás: 	manipulátorok,</a:t>
            </a:r>
          </a:p>
          <a:p>
            <a:pPr lvl="1" algn="just">
              <a:buFont typeface="Arial" charset="0"/>
              <a:buNone/>
              <a:defRPr/>
            </a:pPr>
            <a:r>
              <a:rPr lang="hu-HU" sz="2000" dirty="0" smtClean="0">
                <a:cs typeface="Times New Roman" pitchFamily="18" charset="0"/>
              </a:rPr>
              <a:t>				robotok.</a:t>
            </a:r>
          </a:p>
          <a:p>
            <a:pPr marL="446088" lvl="1" indent="11113" algn="just">
              <a:buFont typeface="Arial" charset="0"/>
              <a:buNone/>
              <a:defRPr/>
            </a:pPr>
            <a:r>
              <a:rPr lang="hu-HU" sz="2000" dirty="0" smtClean="0">
                <a:cs typeface="Times New Roman" pitchFamily="18" charset="0"/>
              </a:rPr>
              <a:t>[A szerelés automatizálásával egy másik tantárgy keretében ismerkednek meg a hallgatók.]</a:t>
            </a:r>
          </a:p>
          <a:p>
            <a:pPr marL="446088" lvl="1" indent="11113" algn="just">
              <a:buFont typeface="Arial" charset="0"/>
              <a:buNone/>
              <a:defRPr/>
            </a:pPr>
            <a:endParaRPr lang="hu-HU" sz="2000" dirty="0" smtClean="0">
              <a:cs typeface="Times New Roman" pitchFamily="18" charset="0"/>
            </a:endParaRPr>
          </a:p>
          <a:p>
            <a:pPr marL="446088" lvl="1" indent="11113" algn="ctr">
              <a:buFont typeface="Arial" charset="0"/>
              <a:buNone/>
              <a:defRPr/>
            </a:pPr>
            <a:r>
              <a:rPr lang="hu-HU" sz="2400" b="1" dirty="0" smtClean="0">
                <a:cs typeface="Times New Roman" pitchFamily="18" charset="0"/>
              </a:rPr>
              <a:t>A szerelés kisgépesítése</a:t>
            </a:r>
          </a:p>
          <a:p>
            <a:pPr marL="446088" lvl="1" indent="11113" algn="just">
              <a:buFont typeface="Arial" charset="0"/>
              <a:buNone/>
              <a:defRPr/>
            </a:pPr>
            <a:r>
              <a:rPr lang="hu-HU" sz="2400" dirty="0" smtClean="0">
                <a:cs typeface="Times New Roman" pitchFamily="18" charset="0"/>
              </a:rPr>
              <a:t>A szerelés termelékenység-emelésének egyik legfőbb forrása a kisgépesítés, amelynek során az egyszerű kéziszerszámok villamos, pneumatikus, hidraulikus szerszámokkal váltják fel.</a:t>
            </a:r>
          </a:p>
          <a:p>
            <a:pPr marL="446088" lvl="1" indent="11113" algn="just">
              <a:buFont typeface="Arial" charset="0"/>
              <a:buNone/>
              <a:defRPr/>
            </a:pPr>
            <a:r>
              <a:rPr lang="hu-HU" sz="2400" dirty="0" smtClean="0">
                <a:cs typeface="Times New Roman" pitchFamily="18" charset="0"/>
              </a:rPr>
              <a:t>Ezek a kéziszerszámok olyan szerkezetek, melyek a főmozgást valamelyik segédenergia felhasználásával hozzák létre, a mellékmozgást pedig a kiszolgáló személy kézzel végzi. </a:t>
            </a:r>
          </a:p>
          <a:p>
            <a:pPr marL="446088" lvl="1" indent="11113" algn="just">
              <a:buFont typeface="Arial" charset="0"/>
              <a:buNone/>
              <a:defRPr/>
            </a:pPr>
            <a:endParaRPr lang="hu-HU" sz="2400" dirty="0" smtClean="0">
              <a:cs typeface="Times New Roman" pitchFamily="18" charset="0"/>
            </a:endParaRPr>
          </a:p>
          <a:p>
            <a:pPr marL="446088" lvl="1" indent="11113" algn="just">
              <a:buFont typeface="Arial" charset="0"/>
              <a:buNone/>
              <a:defRPr/>
            </a:pPr>
            <a:endParaRPr lang="hu-HU" sz="2400" dirty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Tartalom helye 2"/>
          <p:cNvSpPr>
            <a:spLocks noGrp="1"/>
          </p:cNvSpPr>
          <p:nvPr>
            <p:ph idx="1"/>
          </p:nvPr>
        </p:nvSpPr>
        <p:spPr>
          <a:xfrm>
            <a:off x="457200" y="214313"/>
            <a:ext cx="8229600" cy="6215062"/>
          </a:xfrm>
        </p:spPr>
        <p:txBody>
          <a:bodyPr/>
          <a:lstStyle/>
          <a:p>
            <a:pPr algn="just"/>
            <a:r>
              <a:rPr lang="hu-HU" sz="2400" b="1" smtClean="0">
                <a:cs typeface="Times New Roman" pitchFamily="18" charset="0"/>
              </a:rPr>
              <a:t>A szerelő kisgépek energiaforrásai</a:t>
            </a:r>
          </a:p>
          <a:p>
            <a:pPr algn="just"/>
            <a:r>
              <a:rPr lang="hu-HU" sz="2400" i="1" smtClean="0">
                <a:cs typeface="Times New Roman" pitchFamily="18" charset="0"/>
              </a:rPr>
              <a:t>Villamos energia</a:t>
            </a:r>
          </a:p>
          <a:p>
            <a:pPr lvl="1" algn="just"/>
            <a:r>
              <a:rPr lang="hu-HU" sz="2000" smtClean="0">
                <a:cs typeface="Times New Roman" pitchFamily="18" charset="0"/>
              </a:rPr>
              <a:t>20 – 50 V, egyfázisú, 50 per.,</a:t>
            </a:r>
          </a:p>
          <a:p>
            <a:pPr lvl="1" algn="just"/>
            <a:r>
              <a:rPr lang="hu-HU" sz="2000" smtClean="0">
                <a:cs typeface="Times New Roman" pitchFamily="18" charset="0"/>
              </a:rPr>
              <a:t>220 V, egyfázisú, hálózati áram,</a:t>
            </a:r>
          </a:p>
          <a:p>
            <a:pPr lvl="1" algn="just"/>
            <a:r>
              <a:rPr lang="hu-HU" sz="2000" smtClean="0">
                <a:cs typeface="Times New Roman" pitchFamily="18" charset="0"/>
              </a:rPr>
              <a:t>42 – 300 V, nagyfrekvencia, 150 – 300 per.</a:t>
            </a:r>
          </a:p>
          <a:p>
            <a:pPr algn="just">
              <a:buFont typeface="Arial" charset="0"/>
              <a:buNone/>
            </a:pPr>
            <a:r>
              <a:rPr lang="hu-HU" sz="2400" smtClean="0">
                <a:cs typeface="Times New Roman" pitchFamily="18" charset="0"/>
              </a:rPr>
              <a:t>	</a:t>
            </a:r>
            <a:r>
              <a:rPr lang="hu-HU" sz="2000" smtClean="0">
                <a:cs typeface="Times New Roman" pitchFamily="18" charset="0"/>
              </a:rPr>
              <a:t>20 – 50 V, egyfázisú 50 periódusú hálózat kiépítése nagyobb beruházás. Tokozott elosztókba transzformátor szükséges, onnan nagyobb átmérőjű vezeték a nagyobb A miatt.</a:t>
            </a:r>
          </a:p>
          <a:p>
            <a:pPr algn="just">
              <a:buFont typeface="Arial" charset="0"/>
              <a:buNone/>
            </a:pPr>
            <a:r>
              <a:rPr lang="hu-HU" sz="2000" smtClean="0">
                <a:cs typeface="Times New Roman" pitchFamily="18" charset="0"/>
              </a:rPr>
              <a:t>	A legkisebb beruházási igényű a 220 V, egyfázisú hálózati áram alkalmazása.</a:t>
            </a:r>
          </a:p>
          <a:p>
            <a:pPr algn="just">
              <a:buFont typeface="Arial" charset="0"/>
              <a:buNone/>
            </a:pPr>
            <a:r>
              <a:rPr lang="hu-HU" sz="2000" smtClean="0">
                <a:cs typeface="Times New Roman" pitchFamily="18" charset="0"/>
              </a:rPr>
              <a:t>	A nagyfrekvenciás hálózat kiépítéséhez áramátalakítók kellenek, ezek beruházási költségei magasak, de gyors a megtérülési idő.</a:t>
            </a:r>
          </a:p>
          <a:p>
            <a:pPr algn="just"/>
            <a:r>
              <a:rPr lang="hu-HU" sz="2400" i="1" smtClean="0">
                <a:cs typeface="Times New Roman" pitchFamily="18" charset="0"/>
              </a:rPr>
              <a:t>Pneumatikus energia</a:t>
            </a:r>
          </a:p>
          <a:p>
            <a:pPr algn="just">
              <a:buFont typeface="Arial" charset="0"/>
              <a:buNone/>
            </a:pPr>
            <a:r>
              <a:rPr lang="hu-HU" sz="2000" smtClean="0">
                <a:cs typeface="Times New Roman" pitchFamily="18" charset="0"/>
              </a:rPr>
              <a:t>	A pneumatikus hajtással működő motorok viszonylag egyszerűek, élettartamuk nagy, teljesítményükhöz képest könnyűek</a:t>
            </a:r>
            <a:r>
              <a:rPr lang="hu-HU" sz="2400" smtClean="0">
                <a:cs typeface="Times New Roman" pitchFamily="18" charset="0"/>
              </a:rPr>
              <a:t>. </a:t>
            </a:r>
            <a:r>
              <a:rPr lang="hu-HU" sz="2000" smtClean="0">
                <a:cs typeface="Times New Roman" pitchFamily="18" charset="0"/>
              </a:rPr>
              <a:t>Hátrányuk, hogy ez az energiafajta a legdrágább a rendszer (légsűrítő, hálózat, légtartályok és szerszámok)  rossz hatásfoka miatt.</a:t>
            </a:r>
          </a:p>
          <a:p>
            <a:pPr algn="just"/>
            <a:endParaRPr lang="hu-HU" sz="2400" smtClean="0">
              <a:cs typeface="Times New Roman" pitchFamily="18" charset="0"/>
            </a:endParaRPr>
          </a:p>
          <a:p>
            <a:pPr algn="just"/>
            <a:endParaRPr lang="hu-HU" sz="2400" smtClean="0">
              <a:cs typeface="Times New Roman" pitchFamily="18" charset="0"/>
            </a:endParaRPr>
          </a:p>
          <a:p>
            <a:pPr algn="just"/>
            <a:endParaRPr lang="hu-HU" sz="2400" smtClean="0">
              <a:cs typeface="Times New Roman" pitchFamily="18" charset="0"/>
            </a:endParaRPr>
          </a:p>
          <a:p>
            <a:pPr lvl="1" algn="just"/>
            <a:endParaRPr lang="hu-HU" sz="2000" smtClean="0">
              <a:cs typeface="Times New Roman" pitchFamily="18" charset="0"/>
            </a:endParaRPr>
          </a:p>
          <a:p>
            <a:pPr lvl="1" algn="just">
              <a:buFont typeface="Arial" charset="0"/>
              <a:buNone/>
            </a:pPr>
            <a:r>
              <a:rPr lang="hu-HU" sz="2000" smtClean="0">
                <a:cs typeface="Times New Roman" pitchFamily="18" charset="0"/>
              </a:rPr>
              <a:t>	</a:t>
            </a:r>
          </a:p>
        </p:txBody>
      </p:sp>
    </p:spTree>
  </p:cSld>
  <p:clrMapOvr>
    <a:masterClrMapping/>
  </p:clrMapOvr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6429375"/>
          </a:xfrm>
        </p:spPr>
        <p:txBody>
          <a:bodyPr/>
          <a:lstStyle/>
          <a:p>
            <a:r>
              <a:rPr lang="hu-HU" sz="2400" i="1" smtClean="0">
                <a:cs typeface="Times New Roman" pitchFamily="18" charset="0"/>
              </a:rPr>
              <a:t>Hidraulikus energia</a:t>
            </a:r>
          </a:p>
          <a:p>
            <a:pPr algn="just">
              <a:buFont typeface="Arial" charset="0"/>
              <a:buNone/>
            </a:pPr>
            <a:r>
              <a:rPr lang="hu-HU" sz="2400" i="1" smtClean="0">
                <a:cs typeface="Times New Roman" pitchFamily="18" charset="0"/>
              </a:rPr>
              <a:t>	</a:t>
            </a:r>
            <a:r>
              <a:rPr lang="hu-HU" sz="2000" smtClean="0">
                <a:cs typeface="Times New Roman" pitchFamily="18" charset="0"/>
              </a:rPr>
              <a:t>Ahol elsődleges szempont a lassú, egyenletes mozgás, a pontos vezérlés és az igen  nagy erő- és sebességáttétel, ott hidraulikus erőátvitelt célszerű alkalmazni. </a:t>
            </a:r>
          </a:p>
          <a:p>
            <a:pPr algn="just">
              <a:buFont typeface="Arial" charset="0"/>
              <a:buNone/>
            </a:pPr>
            <a:r>
              <a:rPr lang="hu-HU" sz="2000" smtClean="0">
                <a:cs typeface="Times New Roman" pitchFamily="18" charset="0"/>
              </a:rPr>
              <a:t>	A munkavégzéshez szükséges nyomást általában villamos motorokkal hajtott elektrohidraulikus berendezések adják.  A műveletek elvégzéséhez szükséges nyomás a 10 MPa-t is elérheti.</a:t>
            </a:r>
          </a:p>
          <a:p>
            <a:pPr>
              <a:buFont typeface="Arial" charset="0"/>
              <a:buNone/>
            </a:pPr>
            <a:endParaRPr lang="hu-HU" sz="2000" smtClean="0">
              <a:cs typeface="Times New Roman" pitchFamily="18" charset="0"/>
            </a:endParaRPr>
          </a:p>
          <a:p>
            <a:r>
              <a:rPr lang="hu-HU" sz="2400" b="1" smtClean="0">
                <a:cs typeface="Times New Roman" pitchFamily="18" charset="0"/>
              </a:rPr>
              <a:t>Kisgépek</a:t>
            </a:r>
          </a:p>
          <a:p>
            <a:pPr algn="just">
              <a:buFont typeface="Arial" charset="0"/>
              <a:buNone/>
            </a:pPr>
            <a:r>
              <a:rPr lang="hu-HU" sz="2400" b="1" smtClean="0">
                <a:cs typeface="Times New Roman" pitchFamily="18" charset="0"/>
              </a:rPr>
              <a:t>	</a:t>
            </a:r>
            <a:r>
              <a:rPr lang="hu-HU" sz="2000" smtClean="0">
                <a:cs typeface="Times New Roman" pitchFamily="18" charset="0"/>
              </a:rPr>
              <a:t>A </a:t>
            </a:r>
            <a:r>
              <a:rPr lang="hu-HU" sz="2000" i="1" smtClean="0">
                <a:cs typeface="Times New Roman" pitchFamily="18" charset="0"/>
              </a:rPr>
              <a:t>villamos kisgépekben </a:t>
            </a:r>
            <a:r>
              <a:rPr lang="hu-HU" sz="2000" smtClean="0">
                <a:cs typeface="Times New Roman" pitchFamily="18" charset="0"/>
              </a:rPr>
              <a:t>egyetemes kommutátoros motorokat  és háromfázisú, rövidre zárt forgórészű aszinkron motorokat használnak. Az előbbi típus egyen- és váltóáramú hálózathoz egyaránt használható, tömege aránylag kicsi, az utóbbinak viszont a szerkezete egyszerűbb.</a:t>
            </a:r>
          </a:p>
          <a:p>
            <a:pPr>
              <a:buFont typeface="Arial" charset="0"/>
              <a:buNone/>
            </a:pPr>
            <a:r>
              <a:rPr lang="hu-HU" sz="2000" smtClean="0">
                <a:cs typeface="Times New Roman" pitchFamily="18" charset="0"/>
              </a:rPr>
              <a:t>	Az aszinkron motor tömege – adott teljesítménynél – </a:t>
            </a:r>
          </a:p>
          <a:p>
            <a:pPr>
              <a:buFont typeface="Arial" charset="0"/>
              <a:buNone/>
            </a:pPr>
            <a:r>
              <a:rPr lang="hu-HU" sz="2000" smtClean="0">
                <a:cs typeface="Times New Roman" pitchFamily="18" charset="0"/>
              </a:rPr>
              <a:t>	a frekvencia növelésével csökken, majd lassan nő.</a:t>
            </a:r>
          </a:p>
          <a:p>
            <a:pPr>
              <a:buFont typeface="Arial" charset="0"/>
              <a:buNone/>
            </a:pPr>
            <a:r>
              <a:rPr lang="hu-HU" sz="2000" smtClean="0">
                <a:cs typeface="Times New Roman" pitchFamily="18" charset="0"/>
              </a:rPr>
              <a:t>	Szélsőértékét 200 Hz-nél éri el. Hatásfokuk igen jó, </a:t>
            </a:r>
          </a:p>
          <a:p>
            <a:pPr>
              <a:buFont typeface="Arial" charset="0"/>
              <a:buNone/>
            </a:pPr>
            <a:r>
              <a:rPr lang="hu-HU" sz="2000" smtClean="0">
                <a:cs typeface="Times New Roman" pitchFamily="18" charset="0"/>
              </a:rPr>
              <a:t>	fordulatszámuk nagy, tömegük kicsi. Forgó mozgás</a:t>
            </a:r>
          </a:p>
          <a:p>
            <a:pPr>
              <a:buFont typeface="Arial" charset="0"/>
              <a:buNone/>
            </a:pPr>
            <a:r>
              <a:rPr lang="hu-HU" sz="2000" smtClean="0">
                <a:cs typeface="Times New Roman" pitchFamily="18" charset="0"/>
              </a:rPr>
              <a:t>	átadására alkalmasak.</a:t>
            </a:r>
          </a:p>
          <a:p>
            <a:pPr>
              <a:buFont typeface="Arial" charset="0"/>
              <a:buNone/>
            </a:pPr>
            <a:r>
              <a:rPr lang="hu-HU" sz="2000" smtClean="0">
                <a:cs typeface="Times New Roman" pitchFamily="18" charset="0"/>
              </a:rPr>
              <a:t>	 </a:t>
            </a:r>
          </a:p>
        </p:txBody>
      </p:sp>
      <p:pic>
        <p:nvPicPr>
          <p:cNvPr id="15974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688" y="4929188"/>
            <a:ext cx="2071687" cy="171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6143625"/>
          </a:xfrm>
        </p:spPr>
        <p:txBody>
          <a:bodyPr/>
          <a:lstStyle/>
          <a:p>
            <a:pPr algn="just"/>
            <a:r>
              <a:rPr lang="hu-HU" sz="2000" smtClean="0">
                <a:cs typeface="Times New Roman" pitchFamily="18" charset="0"/>
              </a:rPr>
              <a:t>Az egyetemes motorok főáramkörűek, indítónyomatékuk nagy, hamar felgyorsulnak, fordulatszámuk a terhelés növekedésével csökken, ami jelzi a túlterhelést.</a:t>
            </a:r>
          </a:p>
          <a:p>
            <a:pPr algn="just"/>
            <a:r>
              <a:rPr lang="hu-HU" sz="2000" smtClean="0">
                <a:cs typeface="Times New Roman" pitchFamily="18" charset="0"/>
              </a:rPr>
              <a:t>A mellékáramkörű motorok fordulatszáma egyenletes és kisebb az indítónyomatékuk. Ott használható, ahol az indításkor kicsi az ellenállás (köszörűk) és terheletlen állapotban kerülni kell a felpörgést.</a:t>
            </a:r>
          </a:p>
          <a:p>
            <a:pPr algn="just"/>
            <a:r>
              <a:rPr lang="hu-HU" sz="2000" smtClean="0">
                <a:cs typeface="Times New Roman" pitchFamily="18" charset="0"/>
              </a:rPr>
              <a:t>Nagyobb teljesítményhez háromfázisú motorokat használnak, melyek indítónyomatéka valamivel kisebb, fordulatszámuk a változó terhelés során is csak minimálisan változik.</a:t>
            </a:r>
          </a:p>
          <a:p>
            <a:pPr algn="just"/>
            <a:r>
              <a:rPr lang="hu-HU" sz="2000" smtClean="0">
                <a:cs typeface="Times New Roman" pitchFamily="18" charset="0"/>
              </a:rPr>
              <a:t>A villamos kisgépek közül a 42 V feszültséggel működő berendezések a leggyakoribbak. Előnyük, hogy olcsók és egyszerűek, üzembiztos működésűek. </a:t>
            </a:r>
          </a:p>
          <a:p>
            <a:pPr algn="just"/>
            <a:r>
              <a:rPr lang="hu-HU" sz="2000" smtClean="0">
                <a:cs typeface="Times New Roman" pitchFamily="18" charset="0"/>
              </a:rPr>
              <a:t>Jelentős teret foglalnak el a 220 V feszültségű, egyfázisú hálózati árammal működtetett kettősszigetelésű villamos kisgépek.</a:t>
            </a:r>
          </a:p>
          <a:p>
            <a:pPr algn="just"/>
            <a:r>
              <a:rPr lang="hu-HU" sz="2000" smtClean="0">
                <a:cs typeface="Times New Roman" pitchFamily="18" charset="0"/>
              </a:rPr>
              <a:t>A szerszámot hajtó villanymotor teljesítménye egyenesen arányos a forgatónyomatékkal és a fordulatszámmal.  A forgatónyomaték a forgó- és állórészben elhelyezett lemezkötegek méretének a függvénye, ami bizonyos határon túl  már nem növelhető. Így marad a fordulatszám emelése a nagyobb teljesítményhez.</a:t>
            </a:r>
          </a:p>
        </p:txBody>
      </p:sp>
    </p:spTree>
  </p:cSld>
  <p:clrMapOvr>
    <a:masterClrMapping/>
  </p:clrMapOvr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929313"/>
          </a:xfrm>
        </p:spPr>
        <p:txBody>
          <a:bodyPr/>
          <a:lstStyle/>
          <a:p>
            <a:r>
              <a:rPr lang="hu-HU" sz="2000" smtClean="0">
                <a:cs typeface="Times New Roman" pitchFamily="18" charset="0"/>
              </a:rPr>
              <a:t>A forgóáramú motorok fordulatszáma</a:t>
            </a:r>
          </a:p>
          <a:p>
            <a:pPr>
              <a:buFont typeface="Arial" charset="0"/>
              <a:buNone/>
            </a:pPr>
            <a:r>
              <a:rPr lang="hu-HU" sz="2000" smtClean="0">
                <a:cs typeface="Times New Roman" pitchFamily="18" charset="0"/>
              </a:rPr>
              <a:t>	az áram frekvenciájával arányos. Az</a:t>
            </a:r>
          </a:p>
          <a:p>
            <a:pPr>
              <a:buFont typeface="Arial" charset="0"/>
              <a:buNone/>
            </a:pPr>
            <a:r>
              <a:rPr lang="hu-HU" sz="2000" smtClean="0">
                <a:cs typeface="Times New Roman" pitchFamily="18" charset="0"/>
              </a:rPr>
              <a:t>	ábra a legkisebb pólusszám esetén</a:t>
            </a:r>
          </a:p>
          <a:p>
            <a:pPr>
              <a:buFont typeface="Arial" charset="0"/>
              <a:buNone/>
            </a:pPr>
            <a:r>
              <a:rPr lang="hu-HU" sz="2000" smtClean="0">
                <a:cs typeface="Times New Roman" pitchFamily="18" charset="0"/>
              </a:rPr>
              <a:t>	szemlélteti a teljesítmény változását.</a:t>
            </a:r>
          </a:p>
          <a:p>
            <a:r>
              <a:rPr lang="hu-HU" sz="2000" smtClean="0">
                <a:cs typeface="Times New Roman" pitchFamily="18" charset="0"/>
              </a:rPr>
              <a:t>A nagyfrekvenciás motorok forgórésze</a:t>
            </a:r>
          </a:p>
          <a:p>
            <a:pPr>
              <a:buFont typeface="Arial" charset="0"/>
              <a:buNone/>
            </a:pPr>
            <a:r>
              <a:rPr lang="hu-HU" sz="2000" smtClean="0">
                <a:cs typeface="Times New Roman" pitchFamily="18" charset="0"/>
              </a:rPr>
              <a:t>	rövidre zárt, A kis csapágytávolságok</a:t>
            </a:r>
          </a:p>
          <a:p>
            <a:pPr>
              <a:buFont typeface="Arial" charset="0"/>
              <a:buNone/>
            </a:pPr>
            <a:r>
              <a:rPr lang="hu-HU" sz="2000" smtClean="0">
                <a:cs typeface="Times New Roman" pitchFamily="18" charset="0"/>
              </a:rPr>
              <a:t>	és a szilárd állórész tekercselés révén a</a:t>
            </a:r>
          </a:p>
          <a:p>
            <a:pPr>
              <a:buFont typeface="Arial" charset="0"/>
              <a:buNone/>
            </a:pPr>
            <a:r>
              <a:rPr lang="hu-HU" sz="2000" smtClean="0">
                <a:cs typeface="Times New Roman" pitchFamily="18" charset="0"/>
              </a:rPr>
              <a:t>	motorok  mind mechanikailag, mind </a:t>
            </a:r>
          </a:p>
          <a:p>
            <a:pPr>
              <a:buFont typeface="Arial" charset="0"/>
              <a:buNone/>
            </a:pPr>
            <a:r>
              <a:rPr lang="hu-HU" sz="2000" smtClean="0">
                <a:cs typeface="Times New Roman" pitchFamily="18" charset="0"/>
              </a:rPr>
              <a:t>	villamos szempontból üzembiztosak és rezgés nélkül működnek. </a:t>
            </a:r>
          </a:p>
          <a:p>
            <a:pPr algn="just"/>
            <a:r>
              <a:rPr lang="hu-HU" sz="2000" smtClean="0">
                <a:cs typeface="Times New Roman" pitchFamily="18" charset="0"/>
              </a:rPr>
              <a:t>A nagyfrekvenciás gépeknél a hajtómotor és a szerszámorsó közé hajtóművet kell iktatni, ami sajnos növeli a szerszám tömegét. </a:t>
            </a:r>
          </a:p>
          <a:p>
            <a:pPr algn="just"/>
            <a:r>
              <a:rPr lang="hu-HU" sz="2000" smtClean="0">
                <a:cs typeface="Times New Roman" pitchFamily="18" charset="0"/>
              </a:rPr>
              <a:t>Tapasztalat szerint a 300 Hz-s, nagyfrekvenciás villamos kisgépek tömege a legkisebb.</a:t>
            </a:r>
          </a:p>
          <a:p>
            <a:pPr algn="just"/>
            <a:r>
              <a:rPr lang="hu-HU" sz="2000" smtClean="0">
                <a:cs typeface="Times New Roman" pitchFamily="18" charset="0"/>
              </a:rPr>
              <a:t>A nagyfrekvenciás kisgépek üzemeltetéséhez frekvencia-átalakító szükséges, amely a primer f</a:t>
            </a:r>
            <a:r>
              <a:rPr lang="hu-HU" sz="2000" baseline="-25000" smtClean="0">
                <a:cs typeface="Times New Roman" pitchFamily="18" charset="0"/>
              </a:rPr>
              <a:t>1</a:t>
            </a:r>
            <a:r>
              <a:rPr lang="hu-HU" sz="2000" smtClean="0">
                <a:cs typeface="Times New Roman" pitchFamily="18" charset="0"/>
              </a:rPr>
              <a:t> frekvenciát f</a:t>
            </a:r>
            <a:r>
              <a:rPr lang="hu-HU" sz="2000" baseline="-25000" smtClean="0">
                <a:cs typeface="Times New Roman" pitchFamily="18" charset="0"/>
              </a:rPr>
              <a:t>2 </a:t>
            </a:r>
            <a:r>
              <a:rPr lang="hu-HU" sz="2000" smtClean="0">
                <a:cs typeface="Times New Roman" pitchFamily="18" charset="0"/>
              </a:rPr>
              <a:t>szekunder frekvenciára növeli. Forgóáramú aszinkron generátor, forgóáramú, rövidre zárt forgórészű közvetlen motorhajtással.</a:t>
            </a:r>
          </a:p>
          <a:p>
            <a:pPr algn="just">
              <a:buFont typeface="Arial" charset="0"/>
              <a:buNone/>
            </a:pPr>
            <a:r>
              <a:rPr lang="hu-HU" sz="2000" smtClean="0">
                <a:cs typeface="Times New Roman" pitchFamily="18" charset="0"/>
              </a:rPr>
              <a:t>	</a:t>
            </a:r>
          </a:p>
          <a:p>
            <a:pPr>
              <a:buFont typeface="Arial" charset="0"/>
              <a:buNone/>
            </a:pPr>
            <a:r>
              <a:rPr lang="hu-HU" sz="2000" smtClean="0">
                <a:cs typeface="Times New Roman" pitchFamily="18" charset="0"/>
              </a:rPr>
              <a:t>	 </a:t>
            </a:r>
          </a:p>
          <a:p>
            <a:pPr>
              <a:buFont typeface="Arial" charset="0"/>
              <a:buNone/>
            </a:pPr>
            <a:endParaRPr lang="hu-HU" sz="2000" smtClean="0">
              <a:cs typeface="Times New Roman" pitchFamily="18" charset="0"/>
            </a:endParaRPr>
          </a:p>
        </p:txBody>
      </p:sp>
      <p:pic>
        <p:nvPicPr>
          <p:cNvPr id="16179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0" y="285750"/>
            <a:ext cx="3838575" cy="271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Tartalom helye 2"/>
          <p:cNvSpPr>
            <a:spLocks noGrp="1"/>
          </p:cNvSpPr>
          <p:nvPr>
            <p:ph idx="1"/>
          </p:nvPr>
        </p:nvSpPr>
        <p:spPr>
          <a:xfrm>
            <a:off x="357188" y="357188"/>
            <a:ext cx="8229600" cy="6072187"/>
          </a:xfrm>
        </p:spPr>
        <p:txBody>
          <a:bodyPr/>
          <a:lstStyle/>
          <a:p>
            <a:r>
              <a:rPr lang="hu-HU" sz="2400" i="1" smtClean="0">
                <a:cs typeface="Times New Roman" pitchFamily="18" charset="0"/>
              </a:rPr>
              <a:t>Villamos kisgépek típusai</a:t>
            </a:r>
          </a:p>
          <a:p>
            <a:r>
              <a:rPr lang="hu-HU" sz="2000" smtClean="0">
                <a:cs typeface="Times New Roman" pitchFamily="18" charset="0"/>
              </a:rPr>
              <a:t>Vízszintes furatokhoz pisztolyfogás, függőleges furatokhoz egyenes fogás.</a:t>
            </a:r>
          </a:p>
        </p:txBody>
      </p:sp>
      <p:pic>
        <p:nvPicPr>
          <p:cNvPr id="1628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25" y="1428750"/>
            <a:ext cx="344646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282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75" y="1428750"/>
            <a:ext cx="2281238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282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0250" y="3286125"/>
            <a:ext cx="2128838" cy="289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282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643313"/>
            <a:ext cx="3681413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6143625"/>
          </a:xfrm>
        </p:spPr>
        <p:txBody>
          <a:bodyPr/>
          <a:lstStyle/>
          <a:p>
            <a:pPr algn="just"/>
            <a:r>
              <a:rPr lang="hu-HU" sz="2000" smtClean="0">
                <a:cs typeface="Times New Roman" pitchFamily="18" charset="0"/>
              </a:rPr>
              <a:t>A menetfúró gépet a fordulatszám és az automatikus forgásirányváltás jellemzi. A kicsavarodás sebessége lényegesen nagyobb, mint a menetvágásé.</a:t>
            </a:r>
          </a:p>
          <a:p>
            <a:pPr algn="just"/>
            <a:r>
              <a:rPr lang="hu-HU" sz="2000" smtClean="0">
                <a:cs typeface="Times New Roman" pitchFamily="18" charset="0"/>
              </a:rPr>
              <a:t>A csavarkötések gépesítése nem csak fizikai munka megtakarítást, hanem a munka megbízhatóságát is elősegíti.  Csavarhúzó és csavarbehajtó gépek. </a:t>
            </a:r>
          </a:p>
          <a:p>
            <a:pPr algn="just"/>
            <a:endParaRPr lang="hu-HU" sz="2000" smtClean="0">
              <a:cs typeface="Times New Roman" pitchFamily="18" charset="0"/>
            </a:endParaRPr>
          </a:p>
          <a:p>
            <a:pPr algn="just"/>
            <a:endParaRPr lang="hu-HU" sz="2000" smtClean="0">
              <a:cs typeface="Times New Roman" pitchFamily="18" charset="0"/>
            </a:endParaRPr>
          </a:p>
          <a:p>
            <a:pPr algn="just"/>
            <a:endParaRPr lang="hu-HU" sz="2000" smtClean="0">
              <a:cs typeface="Times New Roman" pitchFamily="18" charset="0"/>
            </a:endParaRPr>
          </a:p>
          <a:p>
            <a:pPr algn="just"/>
            <a:r>
              <a:rPr lang="hu-HU" sz="2000" smtClean="0">
                <a:cs typeface="Times New Roman" pitchFamily="18" charset="0"/>
              </a:rPr>
              <a:t>A csavarhúzó, ill. csavarbehajtó gépek különleges tulajdonságai:</a:t>
            </a:r>
          </a:p>
          <a:p>
            <a:pPr lvl="1" algn="just"/>
            <a:r>
              <a:rPr lang="hu-HU" sz="1800" smtClean="0">
                <a:cs typeface="Times New Roman" pitchFamily="18" charset="0"/>
              </a:rPr>
              <a:t>a csavarhúzó orsó a csavar fejre forgó állapotban is ráilleszthető, így azonnal kezdhető a csavarozás,</a:t>
            </a:r>
          </a:p>
          <a:p>
            <a:pPr lvl="1" algn="just"/>
            <a:r>
              <a:rPr lang="hu-HU" sz="1800" smtClean="0">
                <a:cs typeface="Times New Roman" pitchFamily="18" charset="0"/>
              </a:rPr>
              <a:t>a csavart a kisgép az előre beállított nyomatékkal húzza meg, ezt elérve kikapcsol,</a:t>
            </a:r>
          </a:p>
          <a:p>
            <a:pPr lvl="1" algn="just"/>
            <a:r>
              <a:rPr lang="hu-HU" sz="1800" smtClean="0">
                <a:cs typeface="Times New Roman" pitchFamily="18" charset="0"/>
              </a:rPr>
              <a:t>van olyan kisgép is, amely a csavarokat is tárolja és adagolja, így az egyik csavar után azonnal jöhet a  következő.</a:t>
            </a:r>
          </a:p>
          <a:p>
            <a:pPr algn="just"/>
            <a:r>
              <a:rPr lang="hu-HU" sz="2000" smtClean="0">
                <a:cs typeface="Times New Roman" pitchFamily="18" charset="0"/>
              </a:rPr>
              <a:t>Az ütőhatással működő csavarhúzó kisgépen a forgatónyomatékot érintőirányú gyakori ütések létesítik. A gép könnyen kezelhető és tömege kicsi. A gép ütésszáma: 1800 ütés/min.</a:t>
            </a:r>
          </a:p>
          <a:p>
            <a:pPr algn="just"/>
            <a:endParaRPr lang="hu-HU" sz="2000" smtClean="0">
              <a:cs typeface="Times New Roman" pitchFamily="18" charset="0"/>
            </a:endParaRPr>
          </a:p>
          <a:p>
            <a:pPr algn="just"/>
            <a:endParaRPr lang="hu-HU" sz="2000" smtClean="0">
              <a:cs typeface="Times New Roman" pitchFamily="18" charset="0"/>
            </a:endParaRPr>
          </a:p>
        </p:txBody>
      </p:sp>
      <p:pic>
        <p:nvPicPr>
          <p:cNvPr id="16384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88" y="2286000"/>
            <a:ext cx="3871912" cy="66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4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3" y="2143125"/>
            <a:ext cx="2424112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Tartalom helye 2"/>
          <p:cNvSpPr>
            <a:spLocks noGrp="1"/>
          </p:cNvSpPr>
          <p:nvPr>
            <p:ph idx="1"/>
          </p:nvPr>
        </p:nvSpPr>
        <p:spPr>
          <a:xfrm>
            <a:off x="142875" y="285750"/>
            <a:ext cx="8572500" cy="6143625"/>
          </a:xfrm>
        </p:spPr>
        <p:txBody>
          <a:bodyPr/>
          <a:lstStyle/>
          <a:p>
            <a:r>
              <a:rPr lang="hu-HU" sz="2000" smtClean="0">
                <a:cs typeface="Times New Roman" pitchFamily="18" charset="0"/>
              </a:rPr>
              <a:t>A köszörű- és csiszológépeknél elterjedt a közvetlen hajtás</a:t>
            </a:r>
          </a:p>
          <a:p>
            <a:pPr>
              <a:buFont typeface="Arial" charset="0"/>
              <a:buNone/>
            </a:pPr>
            <a:r>
              <a:rPr lang="hu-HU" sz="2000" smtClean="0">
                <a:cs typeface="Times New Roman" pitchFamily="18" charset="0"/>
              </a:rPr>
              <a:t>	(nagyfrekvenciás).</a:t>
            </a:r>
          </a:p>
          <a:p>
            <a:endParaRPr lang="hu-HU" sz="2000" smtClean="0">
              <a:cs typeface="Times New Roman" pitchFamily="18" charset="0"/>
            </a:endParaRPr>
          </a:p>
          <a:p>
            <a:endParaRPr lang="hu-HU" sz="2000" smtClean="0">
              <a:cs typeface="Times New Roman" pitchFamily="18" charset="0"/>
            </a:endParaRPr>
          </a:p>
          <a:p>
            <a:endParaRPr lang="hu-HU" sz="2000" smtClean="0">
              <a:cs typeface="Times New Roman" pitchFamily="18" charset="0"/>
            </a:endParaRPr>
          </a:p>
          <a:p>
            <a:endParaRPr lang="hu-HU" sz="2000" smtClean="0">
              <a:cs typeface="Times New Roman" pitchFamily="18" charset="0"/>
            </a:endParaRPr>
          </a:p>
          <a:p>
            <a:endParaRPr lang="hu-HU" sz="2000" smtClean="0">
              <a:cs typeface="Times New Roman" pitchFamily="18" charset="0"/>
            </a:endParaRPr>
          </a:p>
          <a:p>
            <a:pPr algn="just"/>
            <a:r>
              <a:rPr lang="hu-HU" sz="2000" smtClean="0">
                <a:cs typeface="Times New Roman" pitchFamily="18" charset="0"/>
              </a:rPr>
              <a:t>Karosszériaszerelő és lakatos munkáknál elengedhetetlen a fűrészek, ollók és csípőszerszámok (nagyfrekvenciás) használata finomlemezeknél.</a:t>
            </a:r>
          </a:p>
        </p:txBody>
      </p:sp>
      <p:pic>
        <p:nvPicPr>
          <p:cNvPr id="16486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1500188"/>
            <a:ext cx="4748213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86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0" y="714375"/>
            <a:ext cx="2071688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869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00938" y="285750"/>
            <a:ext cx="1295400" cy="229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870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63" y="3643313"/>
            <a:ext cx="2038350" cy="180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871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43188" y="3643313"/>
            <a:ext cx="2338387" cy="225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872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15000" y="3643313"/>
            <a:ext cx="2390775" cy="1319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873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29375" y="4643438"/>
            <a:ext cx="1581150" cy="172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Tartalom helye 2"/>
          <p:cNvSpPr>
            <a:spLocks noGrp="1"/>
          </p:cNvSpPr>
          <p:nvPr>
            <p:ph idx="1"/>
          </p:nvPr>
        </p:nvSpPr>
        <p:spPr>
          <a:xfrm>
            <a:off x="251520" y="285750"/>
            <a:ext cx="8640960" cy="6429375"/>
          </a:xfrm>
        </p:spPr>
        <p:txBody>
          <a:bodyPr/>
          <a:lstStyle/>
          <a:p>
            <a:r>
              <a:rPr lang="hu-HU" sz="2400" i="1" dirty="0" smtClean="0">
                <a:cs typeface="Times New Roman" pitchFamily="18" charset="0"/>
              </a:rPr>
              <a:t>Pneumatikus kisgépek</a:t>
            </a:r>
          </a:p>
          <a:p>
            <a:endParaRPr lang="hu-HU" sz="2400" i="1" dirty="0" smtClean="0">
              <a:cs typeface="Times New Roman" pitchFamily="18" charset="0"/>
            </a:endParaRPr>
          </a:p>
          <a:p>
            <a:pPr algn="just"/>
            <a:r>
              <a:rPr lang="hu-HU" sz="2000" dirty="0" smtClean="0">
                <a:cs typeface="Times New Roman" pitchFamily="18" charset="0"/>
              </a:rPr>
              <a:t>A pneumatikus motorok (csúszó lapátos és dugattyús légmotor) egyszerű szerkezetűek, élettartalmuk nagy, teljesítményükhöz viszonyítva könnyűek. Kis forgó tömegüknél fogva kiválóan alkalmasak gyakori forgásirány, ill. fordulatszám változtatásra.</a:t>
            </a:r>
          </a:p>
          <a:p>
            <a:pPr>
              <a:buFont typeface="Arial" charset="0"/>
              <a:buNone/>
            </a:pPr>
            <a:endParaRPr lang="hu-HU" sz="2000" dirty="0" smtClean="0">
              <a:cs typeface="Times New Roman" pitchFamily="18" charset="0"/>
            </a:endParaRPr>
          </a:p>
          <a:p>
            <a:pPr>
              <a:buFont typeface="Arial" charset="0"/>
              <a:buNone/>
            </a:pPr>
            <a:endParaRPr lang="hu-HU" sz="2000" dirty="0" smtClean="0">
              <a:cs typeface="Times New Roman" pitchFamily="18" charset="0"/>
            </a:endParaRPr>
          </a:p>
          <a:p>
            <a:pPr>
              <a:buFont typeface="Arial" charset="0"/>
              <a:buNone/>
            </a:pPr>
            <a:endParaRPr lang="hu-HU" sz="2000" dirty="0" smtClean="0">
              <a:cs typeface="Times New Roman" pitchFamily="18" charset="0"/>
            </a:endParaRPr>
          </a:p>
          <a:p>
            <a:pPr>
              <a:buFont typeface="Arial" charset="0"/>
              <a:buNone/>
            </a:pPr>
            <a:endParaRPr lang="hu-HU" sz="2000" dirty="0" smtClean="0">
              <a:cs typeface="Times New Roman" pitchFamily="18" charset="0"/>
            </a:endParaRPr>
          </a:p>
          <a:p>
            <a:pPr>
              <a:buFont typeface="Arial" charset="0"/>
              <a:buNone/>
            </a:pPr>
            <a:endParaRPr lang="hu-HU" sz="2000" dirty="0" smtClean="0">
              <a:cs typeface="Times New Roman" pitchFamily="18" charset="0"/>
            </a:endParaRPr>
          </a:p>
          <a:p>
            <a:pPr>
              <a:buFont typeface="Arial" charset="0"/>
              <a:buNone/>
            </a:pPr>
            <a:endParaRPr lang="hu-HU" sz="2000" dirty="0" smtClean="0">
              <a:cs typeface="Times New Roman" pitchFamily="18" charset="0"/>
            </a:endParaRPr>
          </a:p>
          <a:p>
            <a:pPr>
              <a:buFont typeface="Arial" charset="0"/>
              <a:buNone/>
            </a:pPr>
            <a:endParaRPr lang="hu-HU" sz="2000" dirty="0" smtClean="0">
              <a:cs typeface="Times New Roman" pitchFamily="18" charset="0"/>
            </a:endParaRPr>
          </a:p>
          <a:p>
            <a:r>
              <a:rPr lang="hu-HU" sz="2000" dirty="0" smtClean="0">
                <a:cs typeface="Times New Roman" pitchFamily="18" charset="0"/>
              </a:rPr>
              <a:t>A gépek élettartamát a bejutó levegő szűrésével lehet növelni. </a:t>
            </a:r>
          </a:p>
          <a:p>
            <a:pPr>
              <a:buFont typeface="Arial" charset="0"/>
              <a:buNone/>
            </a:pPr>
            <a:endParaRPr lang="hu-HU" sz="2000" dirty="0" smtClean="0">
              <a:cs typeface="Times New Roman" pitchFamily="18" charset="0"/>
            </a:endParaRPr>
          </a:p>
          <a:p>
            <a:pPr algn="just"/>
            <a:r>
              <a:rPr lang="hu-HU" sz="2000" dirty="0" smtClean="0">
                <a:cs typeface="Times New Roman" pitchFamily="18" charset="0"/>
              </a:rPr>
              <a:t>A sűrített levegővel működtetett kisgépek is építőszekrény elv alapján készülnek, nagyon sokrétűen használhatóak.</a:t>
            </a:r>
          </a:p>
        </p:txBody>
      </p:sp>
      <p:pic>
        <p:nvPicPr>
          <p:cNvPr id="1026" name="Picture 2" descr="C:\Users\Csaba\Documents\Oktatás\Anyagmozgatás\Ábrák\Sodronykötél00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8" y="2648335"/>
            <a:ext cx="3698748" cy="1783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Csaba\Documents\Oktatás\Anyagmozgatás\Ábrák\Sodronykötél00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508308"/>
            <a:ext cx="4222132" cy="2063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543925" cy="6072188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hu-HU" sz="2000" smtClean="0">
                <a:cs typeface="Times New Roman" pitchFamily="18" charset="0"/>
              </a:rPr>
              <a:t>	</a:t>
            </a:r>
          </a:p>
        </p:txBody>
      </p:sp>
      <p:pic>
        <p:nvPicPr>
          <p:cNvPr id="16691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0" y="428625"/>
            <a:ext cx="4667250" cy="354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691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88" y="4000500"/>
            <a:ext cx="7046912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691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25" y="571500"/>
            <a:ext cx="3908425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pPr algn="just"/>
            <a:r>
              <a:rPr lang="hu-HU" sz="2000" dirty="0" smtClean="0">
                <a:cs typeface="Times New Roman" pitchFamily="18" charset="0"/>
              </a:rPr>
              <a:t>A motorok fordulatszáma nagy, amit a levegő nyomásával is lehet szabályozni. A meghibásodás veszélye nélkül teljes mértékben túlterhelhetők.</a:t>
            </a:r>
          </a:p>
          <a:p>
            <a:pPr algn="just"/>
            <a:r>
              <a:rPr lang="hu-HU" sz="2000" dirty="0" smtClean="0">
                <a:cs typeface="Times New Roman" pitchFamily="18" charset="0"/>
              </a:rPr>
              <a:t>Pneumatikus hajtású kisgépeket biztonságosan lehet használni robbanásveszélyes munkahelyeken.</a:t>
            </a:r>
          </a:p>
          <a:p>
            <a:pPr algn="just"/>
            <a:r>
              <a:rPr lang="hu-HU" sz="2000" dirty="0" smtClean="0">
                <a:cs typeface="Times New Roman" pitchFamily="18" charset="0"/>
              </a:rPr>
              <a:t>Ennek a rendszernek az a nagy hátránya, 	hogy a</a:t>
            </a:r>
          </a:p>
          <a:p>
            <a:pPr algn="just">
              <a:buFont typeface="Arial" charset="0"/>
              <a:buNone/>
            </a:pPr>
            <a:r>
              <a:rPr lang="hu-HU" sz="2000" dirty="0" smtClean="0">
                <a:cs typeface="Times New Roman" pitchFamily="18" charset="0"/>
              </a:rPr>
              <a:t>	 sűrített levegőt előállító központi légsűrítő központ, </a:t>
            </a:r>
          </a:p>
          <a:p>
            <a:pPr algn="just">
              <a:buFont typeface="Arial" charset="0"/>
              <a:buNone/>
            </a:pPr>
            <a:r>
              <a:rPr lang="hu-HU" sz="2000" dirty="0" smtClean="0">
                <a:cs typeface="Times New Roman" pitchFamily="18" charset="0"/>
              </a:rPr>
              <a:t>	az elosztó hálózat és az ellátórendszer beruházása </a:t>
            </a:r>
          </a:p>
          <a:p>
            <a:pPr algn="just">
              <a:buFont typeface="Arial" charset="0"/>
              <a:buNone/>
            </a:pPr>
            <a:r>
              <a:rPr lang="hu-HU" sz="2000" dirty="0" smtClean="0">
                <a:cs typeface="Times New Roman" pitchFamily="18" charset="0"/>
              </a:rPr>
              <a:t>	nagyon költséges és nehezen térül meg.</a:t>
            </a:r>
          </a:p>
          <a:p>
            <a:pPr algn="just"/>
            <a:r>
              <a:rPr lang="hu-HU" sz="2000" dirty="0" smtClean="0">
                <a:cs typeface="Times New Roman" pitchFamily="18" charset="0"/>
              </a:rPr>
              <a:t>A sűrített levegős, csúszó lapátos motorok hatásfoka </a:t>
            </a:r>
          </a:p>
          <a:p>
            <a:pPr marL="0" indent="0" algn="just">
              <a:buNone/>
            </a:pPr>
            <a:r>
              <a:rPr lang="hu-HU" sz="2000" dirty="0">
                <a:cs typeface="Times New Roman" pitchFamily="18" charset="0"/>
              </a:rPr>
              <a:t> </a:t>
            </a:r>
            <a:r>
              <a:rPr lang="hu-HU" sz="2000" dirty="0" smtClean="0">
                <a:cs typeface="Times New Roman" pitchFamily="18" charset="0"/>
              </a:rPr>
              <a:t>     kicsi: 7-11 %, ami irányváltós motor esetén még </a:t>
            </a:r>
          </a:p>
          <a:p>
            <a:pPr marL="0" indent="0" algn="just">
              <a:buNone/>
            </a:pPr>
            <a:r>
              <a:rPr lang="hu-HU" sz="2000" dirty="0" smtClean="0">
                <a:cs typeface="Times New Roman" pitchFamily="18" charset="0"/>
              </a:rPr>
              <a:t>      20 %-kal csökken.</a:t>
            </a:r>
          </a:p>
          <a:p>
            <a:pPr algn="just"/>
            <a:r>
              <a:rPr lang="hu-HU" sz="2000" dirty="0" smtClean="0">
                <a:cs typeface="Times New Roman" pitchFamily="18" charset="0"/>
              </a:rPr>
              <a:t>A  lemezes motor felépítése nagyon egyszerű, </a:t>
            </a:r>
          </a:p>
          <a:p>
            <a:pPr algn="just">
              <a:buFont typeface="Arial" charset="0"/>
              <a:buNone/>
            </a:pPr>
            <a:r>
              <a:rPr lang="hu-HU" sz="2000" dirty="0" smtClean="0">
                <a:cs typeface="Times New Roman" pitchFamily="18" charset="0"/>
              </a:rPr>
              <a:t>	karbantartást nem igényel.</a:t>
            </a:r>
          </a:p>
          <a:p>
            <a:pPr algn="just"/>
            <a:r>
              <a:rPr lang="hu-HU" sz="2000" dirty="0" smtClean="0">
                <a:cs typeface="Times New Roman" pitchFamily="18" charset="0"/>
              </a:rPr>
              <a:t>A sűrített levegős szerszám lehet forgó vagy ütőműves csavarbehajtó kisgép. </a:t>
            </a:r>
          </a:p>
          <a:p>
            <a:pPr algn="just">
              <a:buFont typeface="Arial" charset="0"/>
              <a:buNone/>
            </a:pPr>
            <a:endParaRPr lang="hu-HU" sz="2000" dirty="0" smtClean="0">
              <a:cs typeface="Times New Roman" pitchFamily="18" charset="0"/>
            </a:endParaRPr>
          </a:p>
          <a:p>
            <a:pPr algn="just"/>
            <a:endParaRPr lang="hu-HU" sz="2000" dirty="0" smtClean="0">
              <a:cs typeface="Times New Roman" pitchFamily="18" charset="0"/>
            </a:endParaRPr>
          </a:p>
        </p:txBody>
      </p:sp>
      <p:pic>
        <p:nvPicPr>
          <p:cNvPr id="16793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50" y="1857375"/>
            <a:ext cx="2047875" cy="288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6000750"/>
          </a:xfrm>
        </p:spPr>
        <p:txBody>
          <a:bodyPr/>
          <a:lstStyle/>
          <a:p>
            <a:r>
              <a:rPr lang="hu-HU" sz="2400" i="1" smtClean="0">
                <a:cs typeface="Times New Roman" pitchFamily="18" charset="0"/>
              </a:rPr>
              <a:t>Forgó csavarbehajtó kisgép</a:t>
            </a:r>
          </a:p>
          <a:p>
            <a:pPr lvl="1" algn="just"/>
            <a:r>
              <a:rPr lang="hu-HU" sz="2000" smtClean="0">
                <a:cs typeface="Times New Roman" pitchFamily="18" charset="0"/>
              </a:rPr>
              <a:t>A motor forgó mozgását egy-vagy kétfokozatú, fordulatszám csökkentő bolygóműves hajtómű viszi át közvetlenül a hajtótengelyre, vagy tengelykapcsoló közbeiktatásával. Nyomatékhatároló alkalmazható.</a:t>
            </a:r>
          </a:p>
        </p:txBody>
      </p:sp>
      <p:pic>
        <p:nvPicPr>
          <p:cNvPr id="16896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2204864"/>
            <a:ext cx="5381625" cy="422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44624"/>
            <a:ext cx="8784976" cy="6624736"/>
          </a:xfrm>
        </p:spPr>
        <p:txBody>
          <a:bodyPr/>
          <a:lstStyle/>
          <a:p>
            <a:pPr lvl="1" algn="just">
              <a:defRPr/>
            </a:pPr>
            <a:r>
              <a:rPr lang="hu-HU" sz="2000" dirty="0" smtClean="0">
                <a:cs typeface="Times New Roman" pitchFamily="18" charset="0"/>
              </a:rPr>
              <a:t>Finommechanikai munkáknál lehet előnyösen használni </a:t>
            </a:r>
          </a:p>
          <a:p>
            <a:pPr lvl="1" algn="just">
              <a:buFont typeface="Arial" charset="0"/>
              <a:buNone/>
              <a:defRPr/>
            </a:pPr>
            <a:r>
              <a:rPr lang="hu-HU" sz="2000" dirty="0" smtClean="0">
                <a:cs typeface="Times New Roman" pitchFamily="18" charset="0"/>
              </a:rPr>
              <a:t>	a kisméretű kisgépet, mely M4 csavarméretig használható.</a:t>
            </a:r>
          </a:p>
          <a:p>
            <a:pPr lvl="1" algn="just">
              <a:buFont typeface="Arial" charset="0"/>
              <a:buNone/>
              <a:defRPr/>
            </a:pPr>
            <a:endParaRPr lang="hu-HU" sz="2000" dirty="0" smtClean="0">
              <a:cs typeface="Times New Roman" pitchFamily="18" charset="0"/>
            </a:endParaRPr>
          </a:p>
          <a:p>
            <a:pPr lvl="1" algn="just">
              <a:buFont typeface="Arial" charset="0"/>
              <a:buNone/>
              <a:defRPr/>
            </a:pPr>
            <a:endParaRPr lang="hu-HU" sz="2000" dirty="0" smtClean="0">
              <a:cs typeface="Times New Roman" pitchFamily="18" charset="0"/>
            </a:endParaRPr>
          </a:p>
          <a:p>
            <a:pPr lvl="1" algn="just">
              <a:buFont typeface="Arial" charset="0"/>
              <a:buNone/>
              <a:defRPr/>
            </a:pPr>
            <a:endParaRPr lang="hu-HU" sz="2000" dirty="0" smtClean="0">
              <a:cs typeface="Times New Roman" pitchFamily="18" charset="0"/>
            </a:endParaRPr>
          </a:p>
          <a:p>
            <a:pPr lvl="1" algn="just">
              <a:buFont typeface="Arial" charset="0"/>
              <a:buNone/>
              <a:defRPr/>
            </a:pPr>
            <a:endParaRPr lang="hu-HU" sz="2000" dirty="0" smtClean="0">
              <a:cs typeface="Times New Roman" pitchFamily="18" charset="0"/>
            </a:endParaRPr>
          </a:p>
          <a:p>
            <a:pPr lvl="1" algn="just">
              <a:buFont typeface="Arial" charset="0"/>
              <a:buNone/>
              <a:defRPr/>
            </a:pPr>
            <a:endParaRPr lang="hu-HU" sz="2000" dirty="0" smtClean="0">
              <a:cs typeface="Times New Roman" pitchFamily="18" charset="0"/>
            </a:endParaRPr>
          </a:p>
          <a:p>
            <a:pPr marL="446088" lvl="1" indent="11113" algn="just">
              <a:buFont typeface="Arial" pitchFamily="34" charset="0"/>
              <a:buChar char="•"/>
              <a:defRPr/>
            </a:pPr>
            <a:endParaRPr lang="hu-HU" sz="2000" dirty="0" smtClean="0">
              <a:cs typeface="Times New Roman" pitchFamily="18" charset="0"/>
            </a:endParaRPr>
          </a:p>
          <a:p>
            <a:pPr marL="446088" lvl="1" indent="0" algn="just">
              <a:buNone/>
              <a:defRPr/>
            </a:pPr>
            <a:r>
              <a:rPr lang="hu-HU" sz="2000" b="1" dirty="0" smtClean="0">
                <a:cs typeface="Times New Roman" pitchFamily="18" charset="0"/>
              </a:rPr>
              <a:t>Az </a:t>
            </a:r>
            <a:r>
              <a:rPr lang="hu-HU" sz="2000" b="1" i="1" dirty="0" smtClean="0">
                <a:cs typeface="Times New Roman" pitchFamily="18" charset="0"/>
              </a:rPr>
              <a:t>ütőműves csavarbehajtó </a:t>
            </a:r>
            <a:r>
              <a:rPr lang="hu-HU" sz="2000" dirty="0" smtClean="0">
                <a:cs typeface="Times New Roman" pitchFamily="18" charset="0"/>
              </a:rPr>
              <a:t>gépen a motor teljesítményét ütőmű 	adja át. A motor mozgási energiát tárol, amelyet ütés formájában továbbít. </a:t>
            </a:r>
          </a:p>
          <a:p>
            <a:pPr marL="446088" lvl="1" indent="0" algn="just">
              <a:buNone/>
              <a:defRPr/>
            </a:pPr>
            <a:r>
              <a:rPr lang="hu-HU" sz="1400" dirty="0" smtClean="0">
                <a:cs typeface="Times New Roman" pitchFamily="18" charset="0"/>
              </a:rPr>
              <a:t>Ezek olyan szabadlöketű dugattyús gépek, amelyekben a dugattyú a hengerben szabadon mozog a két véghelyzet között anélkül, hogy más szerkezeti elemmel mechanikus kapcsolatban lenne. A dugattyú alternáló mozgását a szerszámban ütőhatásként lehet hasznosítani.</a:t>
            </a:r>
            <a:endParaRPr lang="hu-HU" sz="1400" dirty="0">
              <a:cs typeface="Times New Roman" pitchFamily="18" charset="0"/>
            </a:endParaRPr>
          </a:p>
          <a:p>
            <a:pPr marL="446088" lvl="1" indent="0" algn="just">
              <a:buNone/>
              <a:defRPr/>
            </a:pPr>
            <a:r>
              <a:rPr lang="hu-HU" sz="2000" dirty="0" smtClean="0">
                <a:cs typeface="Times New Roman" pitchFamily="18" charset="0"/>
              </a:rPr>
              <a:t>A szerkezettől és a mérettől függően az ütőmű  </a:t>
            </a:r>
            <a:r>
              <a:rPr lang="hu-HU" sz="2000" dirty="0" err="1" smtClean="0">
                <a:cs typeface="Times New Roman" pitchFamily="18" charset="0"/>
              </a:rPr>
              <a:t>max</a:t>
            </a:r>
            <a:r>
              <a:rPr lang="hu-HU" sz="2000" dirty="0" smtClean="0">
                <a:cs typeface="Times New Roman" pitchFamily="18" charset="0"/>
              </a:rPr>
              <a:t>. 600 	ütés/min teljesítményt ad le. A gépen a forgásirány változtatható, így csavar meghúzására és oldására is alkalmas. </a:t>
            </a:r>
          </a:p>
          <a:p>
            <a:pPr marL="446088" lvl="1" indent="0" algn="just">
              <a:buNone/>
              <a:defRPr/>
            </a:pPr>
            <a:r>
              <a:rPr lang="hu-HU" sz="2000" dirty="0" smtClean="0">
                <a:cs typeface="Times New Roman" pitchFamily="18" charset="0"/>
              </a:rPr>
              <a:t>A forgó csavarbehajtók M 10 méretig használhatók, az ütőműves csavarbehajtó készülékek </a:t>
            </a:r>
            <a:r>
              <a:rPr lang="hu-HU" sz="1200" dirty="0" smtClean="0">
                <a:cs typeface="Times New Roman" pitchFamily="18" charset="0"/>
              </a:rPr>
              <a:t> </a:t>
            </a:r>
            <a:r>
              <a:rPr lang="hu-HU" sz="2000" dirty="0" smtClean="0">
                <a:cs typeface="Times New Roman" pitchFamily="18" charset="0"/>
              </a:rPr>
              <a:t>M5 – M30 mérettartományban alkalmasak.</a:t>
            </a:r>
          </a:p>
          <a:p>
            <a:pPr marL="446088" lvl="1" indent="0" algn="just">
              <a:buNone/>
              <a:defRPr/>
            </a:pPr>
            <a:r>
              <a:rPr lang="hu-HU" sz="2000" dirty="0" smtClean="0">
                <a:cs typeface="Times New Roman" pitchFamily="18" charset="0"/>
              </a:rPr>
              <a:t>Kéziszerszámként még elfogadható tömegű (15 kg) ütőműves csavarbehajtó </a:t>
            </a:r>
          </a:p>
          <a:p>
            <a:pPr marL="446088" lvl="1" indent="0" algn="just">
              <a:buNone/>
              <a:defRPr/>
            </a:pPr>
            <a:r>
              <a:rPr lang="hu-HU" sz="2000" dirty="0" smtClean="0">
                <a:cs typeface="Times New Roman" pitchFamily="18" charset="0"/>
              </a:rPr>
              <a:t>M38 méretig készül. 	</a:t>
            </a:r>
            <a:r>
              <a:rPr lang="hu-HU" sz="1200" dirty="0" smtClean="0">
                <a:cs typeface="Times New Roman" pitchFamily="18" charset="0"/>
              </a:rPr>
              <a:t>							</a:t>
            </a:r>
            <a:r>
              <a:rPr lang="hu-HU" sz="1200" b="1" dirty="0" smtClean="0">
                <a:cs typeface="Times New Roman" pitchFamily="18" charset="0"/>
              </a:rPr>
              <a:t>								</a:t>
            </a:r>
            <a:r>
              <a:rPr lang="hu-HU" sz="1200" dirty="0" smtClean="0">
                <a:cs typeface="Times New Roman" pitchFamily="18" charset="0"/>
              </a:rPr>
              <a:t>																								</a:t>
            </a:r>
          </a:p>
          <a:p>
            <a:pPr lvl="1" algn="just">
              <a:defRPr/>
            </a:pPr>
            <a:endParaRPr lang="hu-HU" sz="2000" dirty="0">
              <a:cs typeface="Times New Roman" pitchFamily="18" charset="0"/>
            </a:endParaRPr>
          </a:p>
        </p:txBody>
      </p:sp>
      <p:pic>
        <p:nvPicPr>
          <p:cNvPr id="16998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75" y="428625"/>
            <a:ext cx="581025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998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7405" y="836712"/>
            <a:ext cx="3874755" cy="2146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Tartalom helye 2"/>
          <p:cNvSpPr>
            <a:spLocks noGrp="1"/>
          </p:cNvSpPr>
          <p:nvPr>
            <p:ph idx="1"/>
          </p:nvPr>
        </p:nvSpPr>
        <p:spPr>
          <a:xfrm>
            <a:off x="457200" y="214313"/>
            <a:ext cx="8229600" cy="6286500"/>
          </a:xfrm>
        </p:spPr>
        <p:txBody>
          <a:bodyPr/>
          <a:lstStyle/>
          <a:p>
            <a:r>
              <a:rPr lang="hu-HU" sz="2400" i="1" smtClean="0">
                <a:cs typeface="Times New Roman" pitchFamily="18" charset="0"/>
              </a:rPr>
              <a:t>Többorsós csavarbehajtó kisgépek</a:t>
            </a:r>
          </a:p>
          <a:p>
            <a:pPr algn="just">
              <a:buFont typeface="Arial" charset="0"/>
              <a:buNone/>
            </a:pPr>
            <a:r>
              <a:rPr lang="hu-HU" sz="2400" i="1" smtClean="0">
                <a:cs typeface="Times New Roman" pitchFamily="18" charset="0"/>
              </a:rPr>
              <a:t>	</a:t>
            </a:r>
            <a:r>
              <a:rPr lang="hu-HU" sz="2000" smtClean="0">
                <a:cs typeface="Times New Roman" pitchFamily="18" charset="0"/>
              </a:rPr>
              <a:t>Ezeket a  kisgépeket is sűrített levegős motor hajtja, de nincs tengelykapcsolójuk, így az üzemi levegőnyomást kell úgy beállítani, hogy a szükséges nyomatékot leadja.</a:t>
            </a:r>
          </a:p>
          <a:p>
            <a:pPr algn="just">
              <a:buFont typeface="Arial" charset="0"/>
              <a:buNone/>
            </a:pPr>
            <a:r>
              <a:rPr lang="hu-HU" sz="2000" i="1" smtClean="0">
                <a:cs typeface="Times New Roman" pitchFamily="18" charset="0"/>
              </a:rPr>
              <a:t>	</a:t>
            </a:r>
            <a:r>
              <a:rPr lang="hu-HU" sz="2000" smtClean="0">
                <a:cs typeface="Times New Roman" pitchFamily="18" charset="0"/>
              </a:rPr>
              <a:t>Többorsós csavarbehajtók:</a:t>
            </a:r>
          </a:p>
          <a:p>
            <a:pPr algn="just">
              <a:buFont typeface="Arial" charset="0"/>
              <a:buNone/>
            </a:pPr>
            <a:r>
              <a:rPr lang="hu-HU" sz="2000" smtClean="0">
                <a:cs typeface="Times New Roman" pitchFamily="18" charset="0"/>
              </a:rPr>
              <a:t>		- kézben tartott, ill. kézzel irányított többorsós </a:t>
            </a:r>
          </a:p>
          <a:p>
            <a:pPr algn="just">
              <a:buFont typeface="Arial" charset="0"/>
              <a:buNone/>
            </a:pPr>
            <a:r>
              <a:rPr lang="hu-HU" sz="2000" smtClean="0">
                <a:cs typeface="Times New Roman" pitchFamily="18" charset="0"/>
              </a:rPr>
              <a:t>		  csavarbehajtó rendszerint rugós vagy pneumatikus </a:t>
            </a:r>
          </a:p>
          <a:p>
            <a:pPr algn="just">
              <a:buFont typeface="Arial" charset="0"/>
              <a:buNone/>
            </a:pPr>
            <a:r>
              <a:rPr lang="hu-HU" sz="2000" smtClean="0">
                <a:cs typeface="Times New Roman" pitchFamily="18" charset="0"/>
              </a:rPr>
              <a:t>		  felfüggesztéssel,</a:t>
            </a:r>
          </a:p>
          <a:p>
            <a:pPr algn="just">
              <a:buFont typeface="Arial" charset="0"/>
              <a:buNone/>
            </a:pPr>
            <a:r>
              <a:rPr lang="hu-HU" sz="2000" smtClean="0">
                <a:cs typeface="Times New Roman" pitchFamily="18" charset="0"/>
              </a:rPr>
              <a:t>		- többorsós csavarbehajtó aggregátgép szerelővonalon,</a:t>
            </a:r>
          </a:p>
          <a:p>
            <a:pPr algn="just">
              <a:buFont typeface="Arial" charset="0"/>
              <a:buNone/>
            </a:pPr>
            <a:r>
              <a:rPr lang="hu-HU" sz="2000" smtClean="0">
                <a:cs typeface="Times New Roman" pitchFamily="18" charset="0"/>
              </a:rPr>
              <a:t>		  teljesen automatizált vagy félautomata működtetéssel.</a:t>
            </a:r>
            <a:endParaRPr lang="hu-HU" sz="2400" smtClean="0">
              <a:cs typeface="Times New Roman" pitchFamily="18" charset="0"/>
            </a:endParaRPr>
          </a:p>
        </p:txBody>
      </p:sp>
      <p:pic>
        <p:nvPicPr>
          <p:cNvPr id="1710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58063" y="1500188"/>
            <a:ext cx="1462087" cy="208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101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4000500"/>
            <a:ext cx="3133725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1013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3500" y="4214813"/>
            <a:ext cx="23145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Tartalom helye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r>
              <a:rPr lang="hu-HU" sz="2000" i="1" dirty="0" smtClean="0">
                <a:cs typeface="Times New Roman" pitchFamily="18" charset="0"/>
              </a:rPr>
              <a:t>Pneumatikus ütőszerszámok</a:t>
            </a:r>
          </a:p>
          <a:p>
            <a:r>
              <a:rPr lang="hu-HU" sz="2000" dirty="0" smtClean="0">
                <a:cs typeface="Times New Roman" pitchFamily="18" charset="0"/>
              </a:rPr>
              <a:t>Ilyen kisgép a kalapács és a szegecselő berendezés.</a:t>
            </a:r>
          </a:p>
          <a:p>
            <a:pPr algn="just"/>
            <a:r>
              <a:rPr lang="hu-HU" sz="2000" dirty="0" smtClean="0">
                <a:cs typeface="Times New Roman" pitchFamily="18" charset="0"/>
              </a:rPr>
              <a:t>A légpárnás kalapács verőfejére a légpárna adja az ütőhatást, amit hengerben mozgó dugattyú hoz létre. Így a verőfej a hajtószerkezettel nincs közvetlen kapcsolatban és hatásfoka lényegesen nagyobb (23 – 27 %), mint a pneumatikus forgógépeké.</a:t>
            </a:r>
          </a:p>
          <a:p>
            <a:pPr algn="just"/>
            <a:r>
              <a:rPr lang="hu-HU" sz="2000" dirty="0" smtClean="0">
                <a:cs typeface="Times New Roman" pitchFamily="18" charset="0"/>
              </a:rPr>
              <a:t>A kézi hidegszegecselő kisgép </a:t>
            </a:r>
            <a:r>
              <a:rPr lang="hu-HU" sz="2000" dirty="0" err="1" smtClean="0">
                <a:cs typeface="Times New Roman" pitchFamily="18" charset="0"/>
              </a:rPr>
              <a:t>max</a:t>
            </a:r>
            <a:r>
              <a:rPr lang="hu-HU" sz="2000" dirty="0" smtClean="0">
                <a:cs typeface="Times New Roman" pitchFamily="18" charset="0"/>
              </a:rPr>
              <a:t>. 10 mm </a:t>
            </a:r>
          </a:p>
          <a:p>
            <a:pPr algn="just">
              <a:buFont typeface="Arial" charset="0"/>
              <a:buNone/>
            </a:pPr>
            <a:r>
              <a:rPr lang="hu-HU" sz="2000" dirty="0" smtClean="0">
                <a:cs typeface="Times New Roman" pitchFamily="18" charset="0"/>
              </a:rPr>
              <a:t>	szegecsek fejezésére alkalmas.</a:t>
            </a:r>
          </a:p>
          <a:p>
            <a:pPr algn="just">
              <a:buFont typeface="Arial" charset="0"/>
              <a:buNone/>
            </a:pPr>
            <a:endParaRPr lang="hu-HU" sz="2000" dirty="0" smtClean="0">
              <a:cs typeface="Times New Roman" pitchFamily="18" charset="0"/>
            </a:endParaRPr>
          </a:p>
          <a:p>
            <a:pPr algn="just">
              <a:buFont typeface="Arial" charset="0"/>
              <a:buNone/>
            </a:pPr>
            <a:endParaRPr lang="hu-HU" sz="2000" dirty="0" smtClean="0">
              <a:cs typeface="Times New Roman" pitchFamily="18" charset="0"/>
            </a:endParaRPr>
          </a:p>
          <a:p>
            <a:pPr algn="just"/>
            <a:r>
              <a:rPr lang="hu-HU" sz="2400" i="1" dirty="0" smtClean="0">
                <a:cs typeface="Times New Roman" pitchFamily="18" charset="0"/>
              </a:rPr>
              <a:t>Hidraulikus működésű kisgépek</a:t>
            </a:r>
          </a:p>
          <a:p>
            <a:pPr algn="just"/>
            <a:r>
              <a:rPr lang="hu-HU" sz="2000" dirty="0" smtClean="0">
                <a:cs typeface="Times New Roman" pitchFamily="18" charset="0"/>
              </a:rPr>
              <a:t>Ahol elsődleges szempont a lassú, egyenletes mozgás, a pontos vezérlés és az igen  nagy erő- és sebességáttétel, ott hidraulikus erőátvitelt célszerű alkalmazni. </a:t>
            </a:r>
          </a:p>
          <a:p>
            <a:pPr algn="just"/>
            <a:r>
              <a:rPr lang="hu-HU" sz="2000" dirty="0" smtClean="0">
                <a:cs typeface="Times New Roman" pitchFamily="18" charset="0"/>
              </a:rPr>
              <a:t>A hidraulikus berendezések lassú és nagy nyomatékú forgó  mozgás előállítására is alkalmasak. </a:t>
            </a:r>
          </a:p>
        </p:txBody>
      </p:sp>
      <p:pic>
        <p:nvPicPr>
          <p:cNvPr id="17203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2143125"/>
            <a:ext cx="320992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Tartalom helye 2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</p:spPr>
        <p:txBody>
          <a:bodyPr/>
          <a:lstStyle/>
          <a:p>
            <a:r>
              <a:rPr lang="hu-HU" sz="2000" dirty="0" smtClean="0">
                <a:cs typeface="Times New Roman" pitchFamily="18" charset="0"/>
              </a:rPr>
              <a:t>Jellemző erőkifejtő szerkezeti elem a hidraulikus munkahenger.</a:t>
            </a:r>
          </a:p>
          <a:p>
            <a:endParaRPr lang="hu-HU" sz="2000" dirty="0" smtClean="0">
              <a:cs typeface="Times New Roman" pitchFamily="18" charset="0"/>
            </a:endParaRPr>
          </a:p>
          <a:p>
            <a:endParaRPr lang="hu-HU" sz="2000" dirty="0" smtClean="0">
              <a:cs typeface="Times New Roman" pitchFamily="18" charset="0"/>
            </a:endParaRPr>
          </a:p>
          <a:p>
            <a:endParaRPr lang="hu-HU" sz="2000" dirty="0" smtClean="0">
              <a:cs typeface="Times New Roman" pitchFamily="18" charset="0"/>
            </a:endParaRPr>
          </a:p>
          <a:p>
            <a:endParaRPr lang="hu-HU" sz="2000" dirty="0" smtClean="0">
              <a:cs typeface="Times New Roman" pitchFamily="18" charset="0"/>
            </a:endParaRPr>
          </a:p>
          <a:p>
            <a:endParaRPr lang="hu-HU" sz="2000" dirty="0" smtClean="0">
              <a:cs typeface="Times New Roman" pitchFamily="18" charset="0"/>
            </a:endParaRPr>
          </a:p>
          <a:p>
            <a:r>
              <a:rPr lang="hu-HU" sz="2000" dirty="0" smtClean="0">
                <a:cs typeface="Times New Roman" pitchFamily="18" charset="0"/>
              </a:rPr>
              <a:t>A hidraulikus henger lehet:</a:t>
            </a:r>
          </a:p>
          <a:p>
            <a:pPr lvl="1"/>
            <a:r>
              <a:rPr lang="hu-HU" sz="1600" dirty="0" smtClean="0">
                <a:cs typeface="Times New Roman" pitchFamily="18" charset="0"/>
              </a:rPr>
              <a:t>egyszerű,</a:t>
            </a:r>
          </a:p>
          <a:p>
            <a:pPr lvl="1"/>
            <a:r>
              <a:rPr lang="hu-HU" sz="1600" dirty="0" smtClean="0">
                <a:cs typeface="Times New Roman" pitchFamily="18" charset="0"/>
              </a:rPr>
              <a:t>kettős,</a:t>
            </a:r>
          </a:p>
          <a:p>
            <a:pPr lvl="1"/>
            <a:r>
              <a:rPr lang="hu-HU" sz="1600" dirty="0" smtClean="0">
                <a:cs typeface="Times New Roman" pitchFamily="18" charset="0"/>
              </a:rPr>
              <a:t>differenciál és </a:t>
            </a:r>
          </a:p>
          <a:p>
            <a:pPr lvl="1"/>
            <a:r>
              <a:rPr lang="hu-HU" sz="1600" dirty="0" smtClean="0">
                <a:cs typeface="Times New Roman" pitchFamily="18" charset="0"/>
              </a:rPr>
              <a:t>teleszkópos.</a:t>
            </a:r>
          </a:p>
          <a:p>
            <a:endParaRPr lang="hu-HU" sz="2000" dirty="0" smtClean="0">
              <a:cs typeface="Times New Roman" pitchFamily="18" charset="0"/>
            </a:endParaRPr>
          </a:p>
          <a:p>
            <a:r>
              <a:rPr lang="hu-HU" sz="2000" dirty="0" smtClean="0">
                <a:cs typeface="Times New Roman" pitchFamily="18" charset="0"/>
              </a:rPr>
              <a:t>A lapátos szivattyúk elterjedtségben felveszik a versenyt a fogaskerék szivattyúkkal. Szerkezetileg bonyolultabbak, de </a:t>
            </a:r>
          </a:p>
          <a:p>
            <a:pPr marL="0" indent="0">
              <a:buNone/>
            </a:pPr>
            <a:r>
              <a:rPr lang="hu-HU" sz="2000" dirty="0">
                <a:cs typeface="Times New Roman" pitchFamily="18" charset="0"/>
              </a:rPr>
              <a:t> </a:t>
            </a:r>
            <a:r>
              <a:rPr lang="hu-HU" sz="2000" dirty="0" smtClean="0">
                <a:cs typeface="Times New Roman" pitchFamily="18" charset="0"/>
              </a:rPr>
              <a:t>     azonban a változtatható szállítóképesség </a:t>
            </a:r>
          </a:p>
          <a:p>
            <a:pPr marL="0" indent="0">
              <a:buNone/>
            </a:pPr>
            <a:r>
              <a:rPr lang="hu-HU" sz="2000" dirty="0">
                <a:cs typeface="Times New Roman" pitchFamily="18" charset="0"/>
              </a:rPr>
              <a:t> </a:t>
            </a:r>
            <a:r>
              <a:rPr lang="hu-HU" sz="2000" dirty="0" smtClean="0">
                <a:cs typeface="Times New Roman" pitchFamily="18" charset="0"/>
              </a:rPr>
              <a:t>     lehetősége alkalmazásának határait kiszélesíti.</a:t>
            </a:r>
          </a:p>
          <a:p>
            <a:pPr>
              <a:buFont typeface="Arial" charset="0"/>
              <a:buNone/>
            </a:pPr>
            <a:endParaRPr lang="hu-HU" sz="2000" dirty="0" smtClean="0">
              <a:cs typeface="Times New Roman" pitchFamily="18" charset="0"/>
            </a:endParaRPr>
          </a:p>
        </p:txBody>
      </p:sp>
      <p:pic>
        <p:nvPicPr>
          <p:cNvPr id="17305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969" y="818029"/>
            <a:ext cx="4824536" cy="1221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306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2708920"/>
            <a:ext cx="2638425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Users\Csaba\Documents\Oktatás\Anyagmozgatás\Ábrák\Sodronykötél002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8328" y="818029"/>
            <a:ext cx="3572152" cy="291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Csaba\Documents\Oktatás\Anyagmozgatás\Ábrák\Foaskerékszivattyúk000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581128"/>
            <a:ext cx="3293873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188640"/>
            <a:ext cx="8640960" cy="6480720"/>
          </a:xfrm>
        </p:spPr>
        <p:txBody>
          <a:bodyPr/>
          <a:lstStyle/>
          <a:p>
            <a:r>
              <a:rPr lang="hu-HU" sz="1800" dirty="0" err="1" smtClean="0"/>
              <a:t>Csúszólapátos</a:t>
            </a:r>
            <a:r>
              <a:rPr lang="hu-HU" sz="1800" dirty="0" smtClean="0"/>
              <a:t> szivattyúk</a:t>
            </a:r>
          </a:p>
          <a:p>
            <a:endParaRPr lang="hu-HU" sz="2000" dirty="0" smtClean="0"/>
          </a:p>
          <a:p>
            <a:endParaRPr lang="hu-HU" sz="2000" dirty="0"/>
          </a:p>
          <a:p>
            <a:endParaRPr lang="hu-HU" sz="2000" dirty="0" smtClean="0"/>
          </a:p>
          <a:p>
            <a:endParaRPr lang="hu-HU" sz="2000" dirty="0"/>
          </a:p>
          <a:p>
            <a:endParaRPr lang="hu-HU" sz="2000" dirty="0" smtClean="0"/>
          </a:p>
          <a:p>
            <a:r>
              <a:rPr lang="hu-HU" sz="1800" dirty="0" smtClean="0"/>
              <a:t>Dugattyús szivattyúk</a:t>
            </a:r>
          </a:p>
          <a:p>
            <a:r>
              <a:rPr lang="hu-HU" sz="1800" dirty="0" smtClean="0"/>
              <a:t>Ezekkel lehet elérni a legnagyobb nyomást.</a:t>
            </a:r>
          </a:p>
          <a:p>
            <a:r>
              <a:rPr lang="hu-HU" sz="1800" dirty="0" smtClean="0"/>
              <a:t>A dugattyús szivattyú fajlagos hozama:</a:t>
            </a:r>
          </a:p>
          <a:p>
            <a:pPr lvl="1"/>
            <a:r>
              <a:rPr lang="hu-HU" sz="1800" dirty="0"/>
              <a:t>q = [</a:t>
            </a:r>
            <a:r>
              <a:rPr lang="el-GR" sz="1800" dirty="0"/>
              <a:t>η</a:t>
            </a:r>
            <a:r>
              <a:rPr lang="hu-HU" sz="1800" dirty="0"/>
              <a:t> (d</a:t>
            </a:r>
            <a:r>
              <a:rPr lang="hu-HU" sz="1800" baseline="30000" dirty="0"/>
              <a:t>2  </a:t>
            </a:r>
            <a:r>
              <a:rPr lang="el-GR" sz="1800" dirty="0"/>
              <a:t>π</a:t>
            </a:r>
            <a:r>
              <a:rPr lang="hu-HU" sz="1800" dirty="0"/>
              <a:t>)/4] l x z [cm</a:t>
            </a:r>
            <a:r>
              <a:rPr lang="hu-HU" sz="1800" baseline="30000" dirty="0"/>
              <a:t>3</a:t>
            </a:r>
            <a:r>
              <a:rPr lang="hu-HU" sz="1800" dirty="0"/>
              <a:t>/fordulat]</a:t>
            </a:r>
            <a:endParaRPr lang="hu-HU" sz="1800" baseline="30000" dirty="0"/>
          </a:p>
          <a:p>
            <a:pPr marL="457200" lvl="1" indent="0">
              <a:buNone/>
            </a:pPr>
            <a:r>
              <a:rPr lang="hu-HU" sz="1800" dirty="0"/>
              <a:t>              ahol </a:t>
            </a:r>
            <a:r>
              <a:rPr lang="el-GR" sz="1800" dirty="0"/>
              <a:t>η</a:t>
            </a:r>
            <a:r>
              <a:rPr lang="hu-HU" sz="1800" dirty="0"/>
              <a:t> – </a:t>
            </a:r>
            <a:r>
              <a:rPr lang="hu-HU" sz="1800" dirty="0" err="1"/>
              <a:t>volumetrikus</a:t>
            </a:r>
            <a:r>
              <a:rPr lang="hu-HU" sz="1800" dirty="0"/>
              <a:t> hatásfok,</a:t>
            </a:r>
          </a:p>
          <a:p>
            <a:pPr marL="457200" lvl="1" indent="0">
              <a:buNone/>
            </a:pPr>
            <a:r>
              <a:rPr lang="hu-HU" sz="1800" dirty="0"/>
              <a:t>                      d – hengerátmérő (cm)</a:t>
            </a:r>
          </a:p>
          <a:p>
            <a:pPr marL="457200" lvl="1" indent="0">
              <a:buNone/>
            </a:pPr>
            <a:r>
              <a:rPr lang="hu-HU" sz="1800" dirty="0"/>
              <a:t>                       l – lökethossz   (cm)</a:t>
            </a:r>
          </a:p>
          <a:p>
            <a:pPr marL="457200" lvl="1" indent="0">
              <a:buNone/>
            </a:pPr>
            <a:r>
              <a:rPr lang="hu-HU" sz="1800" dirty="0"/>
              <a:t>                      z – hengerek száma. </a:t>
            </a:r>
          </a:p>
          <a:p>
            <a:r>
              <a:rPr lang="hu-HU" sz="1800" dirty="0" smtClean="0"/>
              <a:t>Többdugattyús szivattyúknál a hengerek </a:t>
            </a:r>
          </a:p>
          <a:p>
            <a:pPr marL="0" indent="0">
              <a:buNone/>
            </a:pPr>
            <a:r>
              <a:rPr lang="hu-HU" sz="1800" dirty="0" smtClean="0"/>
              <a:t>       elhelyezhetők egymás mellé, de célszerűbb a kör</a:t>
            </a:r>
          </a:p>
          <a:p>
            <a:pPr marL="0" indent="0" algn="just">
              <a:buNone/>
            </a:pPr>
            <a:r>
              <a:rPr lang="hu-HU" sz="1800" dirty="0" smtClean="0"/>
              <a:t>       alakú elrendezés. Ha  kör alakban elhelyezett hengerekben a dugattyúk a hajtótengely       </a:t>
            </a:r>
            <a:br>
              <a:rPr lang="hu-HU" sz="1800" dirty="0" smtClean="0"/>
            </a:br>
            <a:r>
              <a:rPr lang="hu-HU" sz="1800" dirty="0" smtClean="0"/>
              <a:t>       irányába mozognak, akkor </a:t>
            </a:r>
            <a:r>
              <a:rPr lang="hu-HU" sz="1800" dirty="0" err="1" smtClean="0"/>
              <a:t>axiáldugattyús</a:t>
            </a:r>
            <a:r>
              <a:rPr lang="hu-HU" sz="1800" dirty="0" smtClean="0"/>
              <a:t> szivattyúnak, ha a dugattyúk sugár irányban</a:t>
            </a:r>
            <a:br>
              <a:rPr lang="hu-HU" sz="1800" dirty="0" smtClean="0"/>
            </a:br>
            <a:r>
              <a:rPr lang="hu-HU" sz="1800" dirty="0" smtClean="0"/>
              <a:t>       mozognak, akkor  </a:t>
            </a:r>
            <a:r>
              <a:rPr lang="hu-HU" sz="1800" dirty="0" err="1" smtClean="0"/>
              <a:t>radiáldugattyús</a:t>
            </a:r>
            <a:r>
              <a:rPr lang="hu-HU" sz="1800" dirty="0" smtClean="0"/>
              <a:t> szivattyúnak nevezik.</a:t>
            </a:r>
            <a:endParaRPr lang="hu-HU" sz="1800" dirty="0"/>
          </a:p>
          <a:p>
            <a:endParaRPr lang="hu-HU" sz="2000" dirty="0" smtClean="0"/>
          </a:p>
          <a:p>
            <a:endParaRPr lang="hu-HU" sz="2000" dirty="0"/>
          </a:p>
          <a:p>
            <a:endParaRPr lang="hu-HU" sz="2000" dirty="0"/>
          </a:p>
        </p:txBody>
      </p:sp>
      <p:pic>
        <p:nvPicPr>
          <p:cNvPr id="3074" name="Picture 2" descr="C:\Users\Csaba\Documents\Oktatás\Anyagmozgatás\Ábrák\Sodronykötél00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60647"/>
            <a:ext cx="1800200" cy="2441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Csaba\Documents\Oktatás\Anyagmozgatás\Ábrák\Sodronykötél002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04664"/>
            <a:ext cx="2569464" cy="2199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Csaba\Documents\Oktatás\Anyagmozgatás\Ábrák\Sodronykötél002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844" y="2633508"/>
            <a:ext cx="292608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438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166984"/>
            <a:ext cx="8928992" cy="6430368"/>
          </a:xfrm>
        </p:spPr>
        <p:txBody>
          <a:bodyPr/>
          <a:lstStyle/>
          <a:p>
            <a:r>
              <a:rPr lang="hu-HU" sz="2000" dirty="0" err="1" smtClean="0"/>
              <a:t>Axiáldugattyus</a:t>
            </a:r>
            <a:r>
              <a:rPr lang="hu-HU" sz="2000" dirty="0" smtClean="0"/>
              <a:t> ferdetárcsás szivattyú</a:t>
            </a:r>
          </a:p>
          <a:p>
            <a:r>
              <a:rPr lang="hu-HU" sz="1600" dirty="0" smtClean="0"/>
              <a:t>A hengerdobban 5 vagy 7 vagy 9 darab axiális</a:t>
            </a:r>
          </a:p>
          <a:p>
            <a:pPr marL="0" indent="0">
              <a:buNone/>
            </a:pPr>
            <a:r>
              <a:rPr lang="hu-HU" sz="1600" dirty="0" smtClean="0"/>
              <a:t>       irányú munkatér található, amelyekben a dugattyúk</a:t>
            </a:r>
          </a:p>
          <a:p>
            <a:pPr marL="0" indent="0">
              <a:buNone/>
            </a:pPr>
            <a:r>
              <a:rPr lang="hu-HU" sz="1600" dirty="0" smtClean="0"/>
              <a:t>       mozognak. A hengerdob homlokfelülete az elosztó-</a:t>
            </a:r>
          </a:p>
          <a:p>
            <a:pPr marL="0" indent="0">
              <a:buNone/>
            </a:pPr>
            <a:r>
              <a:rPr lang="hu-HU" sz="1600" dirty="0" smtClean="0"/>
              <a:t>       tárcsára fekszik fel, amelyben a csatornák vannak.</a:t>
            </a:r>
          </a:p>
          <a:p>
            <a:pPr marL="0" indent="0">
              <a:buNone/>
            </a:pPr>
            <a:r>
              <a:rPr lang="hu-HU" sz="1600" dirty="0" smtClean="0"/>
              <a:t>       A hengerdob tengelyének forgatásakor a dob együtt </a:t>
            </a:r>
          </a:p>
          <a:p>
            <a:pPr marL="0" indent="0" algn="just">
              <a:buNone/>
            </a:pPr>
            <a:r>
              <a:rPr lang="hu-HU" sz="1600" dirty="0" smtClean="0"/>
              <a:t>       forog a dugattyúkkal, melyeknek gömbcsuklós végét a </a:t>
            </a:r>
            <a:r>
              <a:rPr lang="hu-HU" sz="1600" dirty="0" err="1" smtClean="0"/>
              <a:t>csúszósaru</a:t>
            </a:r>
            <a:r>
              <a:rPr lang="hu-HU" sz="1600" dirty="0" smtClean="0"/>
              <a:t> fogja, miközben ez a saru a   </a:t>
            </a:r>
            <a:br>
              <a:rPr lang="hu-HU" sz="1600" dirty="0" smtClean="0"/>
            </a:br>
            <a:r>
              <a:rPr lang="hu-HU" sz="1600" dirty="0" smtClean="0"/>
              <a:t>       ferdetárcsára támaszkodik. A tárcsa ferdesége a dugattyúknak löketet ad, s azok egy félfordulat alatt</a:t>
            </a:r>
            <a:br>
              <a:rPr lang="hu-HU" sz="1600" dirty="0" smtClean="0"/>
            </a:br>
            <a:r>
              <a:rPr lang="hu-HU" sz="1600" dirty="0" smtClean="0"/>
              <a:t>       folyadékot szívnak, majd a másik félfordulat alatt kipréselik. Az elosztótárcsában megfelelően</a:t>
            </a:r>
            <a:br>
              <a:rPr lang="hu-HU" sz="1600" dirty="0" smtClean="0"/>
            </a:br>
            <a:r>
              <a:rPr lang="hu-HU" sz="1600" dirty="0" smtClean="0"/>
              <a:t>        kiképzett hornyok találhatók.</a:t>
            </a:r>
          </a:p>
          <a:p>
            <a:pPr algn="just"/>
            <a:r>
              <a:rPr lang="hu-HU" sz="1600" dirty="0" smtClean="0"/>
              <a:t>Amennyiben az elosztótárcsa </a:t>
            </a:r>
            <a:r>
              <a:rPr lang="el-GR" sz="1600" dirty="0" smtClean="0"/>
              <a:t>α</a:t>
            </a:r>
            <a:r>
              <a:rPr lang="hu-HU" sz="1600" dirty="0" smtClean="0"/>
              <a:t> szögét változtatják, változik a dugattyúk lökete és ezáltal az egy fordulat alatt szállított folyadék mennyisége is. Az </a:t>
            </a:r>
            <a:r>
              <a:rPr lang="hu-HU" sz="1600" dirty="0" err="1" smtClean="0"/>
              <a:t>axiáldugattyus</a:t>
            </a:r>
            <a:r>
              <a:rPr lang="hu-HU" sz="1600" dirty="0" smtClean="0"/>
              <a:t> szivattyúkból nagyon egyszerűen alakíthatók ki a változtatható szállítású típusok is.</a:t>
            </a:r>
          </a:p>
          <a:p>
            <a:pPr algn="just"/>
            <a:r>
              <a:rPr lang="hu-HU" sz="1600" dirty="0" smtClean="0"/>
              <a:t>Az </a:t>
            </a:r>
            <a:r>
              <a:rPr lang="hu-HU" sz="1600" dirty="0" err="1" smtClean="0"/>
              <a:t>axiáldugattyus</a:t>
            </a:r>
            <a:r>
              <a:rPr lang="hu-HU" sz="1600" dirty="0" smtClean="0"/>
              <a:t> szivattyúk lehetnek</a:t>
            </a:r>
          </a:p>
          <a:p>
            <a:pPr lvl="1" algn="just"/>
            <a:r>
              <a:rPr lang="hu-HU" sz="1200" dirty="0"/>
              <a:t>Ferdetárcsás,</a:t>
            </a:r>
          </a:p>
          <a:p>
            <a:pPr lvl="1" algn="just"/>
            <a:r>
              <a:rPr lang="hu-HU" sz="1200" dirty="0"/>
              <a:t>Ferdetengelyű szivattyúk.</a:t>
            </a:r>
          </a:p>
          <a:p>
            <a:pPr algn="just"/>
            <a:r>
              <a:rPr lang="hu-HU" sz="1600" dirty="0" smtClean="0"/>
              <a:t>A ferdetengelyű </a:t>
            </a:r>
            <a:r>
              <a:rPr lang="hu-HU" sz="1600" dirty="0" err="1" smtClean="0"/>
              <a:t>axiáldugattyus</a:t>
            </a:r>
            <a:r>
              <a:rPr lang="hu-HU" sz="1600" dirty="0" smtClean="0"/>
              <a:t> megoldást főként </a:t>
            </a:r>
          </a:p>
          <a:p>
            <a:pPr marL="0" indent="0" algn="just">
              <a:buNone/>
            </a:pPr>
            <a:r>
              <a:rPr lang="hu-HU" sz="1600" dirty="0" smtClean="0"/>
              <a:t>       </a:t>
            </a:r>
            <a:r>
              <a:rPr lang="hu-HU" sz="1600" dirty="0" err="1" smtClean="0"/>
              <a:t>hidromotorként</a:t>
            </a:r>
            <a:r>
              <a:rPr lang="hu-HU" sz="1600" dirty="0" smtClean="0"/>
              <a:t> használják.</a:t>
            </a:r>
          </a:p>
          <a:p>
            <a:pPr algn="just"/>
            <a:r>
              <a:rPr lang="hu-HU" sz="1600" dirty="0" smtClean="0"/>
              <a:t> A hajtótengelyt ferde hatásvonalú golyóscsapágyakkal </a:t>
            </a:r>
          </a:p>
          <a:p>
            <a:pPr marL="0" indent="0" algn="just">
              <a:buNone/>
            </a:pPr>
            <a:r>
              <a:rPr lang="hu-HU" sz="1600" dirty="0" smtClean="0"/>
              <a:t>       ágyazzák a motortörzsbe és ezt a hajtandó gép vázához</a:t>
            </a:r>
          </a:p>
          <a:p>
            <a:pPr marL="0" indent="0" algn="just">
              <a:buNone/>
            </a:pPr>
            <a:r>
              <a:rPr lang="hu-HU" sz="1600" dirty="0" smtClean="0"/>
              <a:t>       rögzítik. A motortörzshöz képest a hengertömb házát </a:t>
            </a:r>
          </a:p>
          <a:p>
            <a:pPr marL="0" indent="0" algn="just">
              <a:buNone/>
            </a:pPr>
            <a:r>
              <a:rPr lang="hu-HU" sz="1600" dirty="0" smtClean="0"/>
              <a:t>       csuklósan lehet elfordítani. </a:t>
            </a:r>
          </a:p>
          <a:p>
            <a:pPr marL="0" indent="0" algn="just">
              <a:buNone/>
            </a:pPr>
            <a:r>
              <a:rPr lang="hu-HU" sz="1600" dirty="0"/>
              <a:t> </a:t>
            </a:r>
            <a:r>
              <a:rPr lang="hu-HU" sz="1600" dirty="0" smtClean="0"/>
              <a:t>      250 bar </a:t>
            </a:r>
            <a:r>
              <a:rPr lang="hu-HU" sz="1600" dirty="0" err="1" smtClean="0"/>
              <a:t>max</a:t>
            </a:r>
            <a:r>
              <a:rPr lang="hu-HU" sz="1600" dirty="0" smtClean="0"/>
              <a:t>. nyomású folyadékot tud szállítani. </a:t>
            </a:r>
          </a:p>
        </p:txBody>
      </p:sp>
      <p:pic>
        <p:nvPicPr>
          <p:cNvPr id="4098" name="Picture 2" descr="C:\Users\Csaba\Documents\Oktatás\Anyagmozgatás\Ábrák\Sodronykötél00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16632"/>
            <a:ext cx="3654117" cy="1945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Csaba\Documents\Oktatás\Anyagmozgatás\Ábrák\Sodronykötél002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7453" y="3632431"/>
            <a:ext cx="3672408" cy="2890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7536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5865515"/>
          </a:xfrm>
        </p:spPr>
        <p:txBody>
          <a:bodyPr/>
          <a:lstStyle/>
          <a:p>
            <a:pPr algn="just"/>
            <a:r>
              <a:rPr lang="hu-HU" sz="1600" dirty="0"/>
              <a:t>A </a:t>
            </a:r>
            <a:r>
              <a:rPr lang="hu-HU" sz="1600" dirty="0" err="1"/>
              <a:t>hengertömbházhoz</a:t>
            </a:r>
            <a:r>
              <a:rPr lang="hu-HU" sz="1600" dirty="0"/>
              <a:t> </a:t>
            </a:r>
            <a:r>
              <a:rPr lang="hu-HU" sz="1600" dirty="0" err="1"/>
              <a:t>a</a:t>
            </a:r>
            <a:r>
              <a:rPr lang="hu-HU" sz="1600" dirty="0"/>
              <a:t> hengertömb tűgörgős </a:t>
            </a:r>
            <a:r>
              <a:rPr lang="hu-HU" sz="1600" dirty="0" smtClean="0"/>
              <a:t>vagy siklócsapágyakkal </a:t>
            </a:r>
            <a:r>
              <a:rPr lang="hu-HU" sz="1600" dirty="0"/>
              <a:t>kapcsolódik, azaz a </a:t>
            </a:r>
            <a:r>
              <a:rPr lang="hu-HU" sz="1600" dirty="0" smtClean="0"/>
              <a:t>hengertömb foroghat </a:t>
            </a:r>
            <a:r>
              <a:rPr lang="hu-HU" sz="1600" dirty="0"/>
              <a:t>az álló házban. </a:t>
            </a:r>
            <a:r>
              <a:rPr lang="hu-HU" sz="1600" dirty="0" smtClean="0"/>
              <a:t>A hengertömb rugalmas gömbcsuklóval és a dugattyúrudak gömbcsuklós végén keresztül van összekötve a hajtótengellyel. A folyadékáramot a hengertömb végéhez simuló elosztótárcsa vezérli sarló alakú nyílások révén.</a:t>
            </a:r>
          </a:p>
          <a:p>
            <a:pPr algn="just"/>
            <a:r>
              <a:rPr lang="hu-HU" sz="1600" dirty="0" smtClean="0"/>
              <a:t>Az elosztótárcsa a belső holtponton lévő dugattyú hengerét elválasztja a kiömlőnyílástól és a beömlőnyíláshoz csatlakoztatja (ábra alsó hengere). A beáramló folyadék nyomása a dugattyú felületén erővé alakul, amely a dugattyúrúdhoz kapcsolódó hajtótengely tárcsáján egyrészt csapágyterhelést okoz, másrészt forgatónyomatékot hoz létre. A hajtótengellyel együtt a hengertömb is elfordul, így a dugattyú kifelé mozog mindaddig, amíg a külső holtpontba ér (ez egy félfordulat). A dugattyú alsó holtponti helyzetében az elosztótárcsa a hengert a kiömlőnyíláshoz csatlakoztatja, így a dugattyú – a többi dugattyú forgató hatására – újabb félfordulat megtétele közben kinyomja a „fáradt” folyadékot.</a:t>
            </a:r>
          </a:p>
          <a:p>
            <a:pPr algn="just"/>
            <a:r>
              <a:rPr lang="hu-HU" sz="2000" dirty="0" err="1" smtClean="0"/>
              <a:t>Radiáldugattyus</a:t>
            </a:r>
            <a:r>
              <a:rPr lang="hu-HU" sz="2000" dirty="0" smtClean="0"/>
              <a:t> szivattyúk</a:t>
            </a:r>
          </a:p>
          <a:p>
            <a:pPr algn="just"/>
            <a:r>
              <a:rPr lang="hu-HU" sz="1600" dirty="0" smtClean="0"/>
              <a:t>A </a:t>
            </a:r>
            <a:r>
              <a:rPr lang="hu-HU" sz="1600" dirty="0" err="1" smtClean="0"/>
              <a:t>radiáldugattyus</a:t>
            </a:r>
            <a:r>
              <a:rPr lang="hu-HU" sz="1600" dirty="0" smtClean="0"/>
              <a:t> szivattyúban az excentrikusan ékelt tengely körül forgó hengerdobban radiális mozgást végeznek. Irányukat az határozza meg, hogy az excentricitás milyen irányú az adott dugattyúhoz viszonyítva. A szivattyúházban</a:t>
            </a:r>
          </a:p>
          <a:p>
            <a:pPr marL="0" indent="0" algn="just">
              <a:buNone/>
            </a:pPr>
            <a:r>
              <a:rPr lang="hu-HU" sz="1600" dirty="0"/>
              <a:t> </a:t>
            </a:r>
            <a:r>
              <a:rPr lang="hu-HU" sz="1600" dirty="0" smtClean="0"/>
              <a:t>      kiképzett szívó- és nyomótér tartja fenn a</a:t>
            </a:r>
          </a:p>
          <a:p>
            <a:pPr marL="0" indent="0" algn="just">
              <a:buNone/>
            </a:pPr>
            <a:r>
              <a:rPr lang="hu-HU" sz="1600" dirty="0" smtClean="0"/>
              <a:t>       működést. </a:t>
            </a:r>
          </a:p>
          <a:p>
            <a:pPr algn="just"/>
            <a:r>
              <a:rPr lang="hu-HU" sz="1600" dirty="0" err="1" smtClean="0"/>
              <a:t>Radiáldugattyus</a:t>
            </a:r>
            <a:r>
              <a:rPr lang="hu-HU" sz="1600" dirty="0" smtClean="0"/>
              <a:t> szivattyú lehet</a:t>
            </a:r>
          </a:p>
          <a:p>
            <a:pPr lvl="1" algn="just"/>
            <a:r>
              <a:rPr lang="hu-HU" sz="1200" dirty="0" smtClean="0"/>
              <a:t>Belső vezérlőpályás,</a:t>
            </a:r>
          </a:p>
          <a:p>
            <a:pPr lvl="1" algn="just"/>
            <a:r>
              <a:rPr lang="hu-HU" sz="1200" dirty="0" smtClean="0"/>
              <a:t>Külső vezérlőpályás.</a:t>
            </a:r>
            <a:endParaRPr lang="hu-HU" sz="1200" dirty="0"/>
          </a:p>
          <a:p>
            <a:endParaRPr lang="hu-HU" sz="1600" dirty="0"/>
          </a:p>
        </p:txBody>
      </p:sp>
      <p:pic>
        <p:nvPicPr>
          <p:cNvPr id="5122" name="Picture 2" descr="C:\Users\Csaba\Documents\Oktatás\Anyagmozgatás\Ábrák\Sodronykötél00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149080"/>
            <a:ext cx="4392488" cy="2033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291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/>
          <a:lstStyle/>
          <a:p>
            <a:pPr algn="just"/>
            <a:r>
              <a:rPr lang="hu-HU" sz="2000" dirty="0" smtClean="0"/>
              <a:t>Ezeket a szivattyúkat általában nagy nyomásértékeken alkalmazzák. A korszerű </a:t>
            </a:r>
            <a:r>
              <a:rPr lang="hu-HU" sz="2000" dirty="0" err="1" smtClean="0"/>
              <a:t>radiáldugattyus</a:t>
            </a:r>
            <a:r>
              <a:rPr lang="hu-HU" sz="2000" dirty="0" smtClean="0"/>
              <a:t> szivattyúk 630 bar </a:t>
            </a:r>
            <a:r>
              <a:rPr lang="hu-HU" sz="2000" dirty="0" err="1" smtClean="0"/>
              <a:t>max</a:t>
            </a:r>
            <a:r>
              <a:rPr lang="hu-HU" sz="2000" dirty="0" smtClean="0"/>
              <a:t>. nyomású folyadék szállítására is alkalmasak. </a:t>
            </a:r>
          </a:p>
          <a:p>
            <a:r>
              <a:rPr lang="hu-HU" sz="2000" dirty="0" smtClean="0"/>
              <a:t>Az excentricitás változtatásával a szállítóképesség is változtatható.</a:t>
            </a:r>
          </a:p>
          <a:p>
            <a:endParaRPr lang="hu-HU" sz="2000" dirty="0"/>
          </a:p>
          <a:p>
            <a:r>
              <a:rPr lang="hu-HU" sz="2000" dirty="0" smtClean="0"/>
              <a:t>Az </a:t>
            </a:r>
            <a:r>
              <a:rPr lang="hu-HU" sz="2000" dirty="0" err="1" smtClean="0"/>
              <a:t>Orbit</a:t>
            </a:r>
            <a:r>
              <a:rPr lang="hu-HU" sz="2000" dirty="0" smtClean="0"/>
              <a:t> rendszer</a:t>
            </a:r>
          </a:p>
          <a:p>
            <a:r>
              <a:rPr lang="hu-HU" sz="1800" dirty="0" smtClean="0"/>
              <a:t>Az e rendszerű szerkezet szivattyúként és </a:t>
            </a:r>
          </a:p>
          <a:p>
            <a:pPr marL="0" indent="0">
              <a:buNone/>
            </a:pPr>
            <a:r>
              <a:rPr lang="hu-HU" sz="1800" dirty="0" smtClean="0"/>
              <a:t>      motorként is kiválóan működtethető.</a:t>
            </a:r>
          </a:p>
          <a:p>
            <a:r>
              <a:rPr lang="hu-HU" sz="1800" dirty="0" smtClean="0"/>
              <a:t>A szerkezet egy körülfordulás alatt hat </a:t>
            </a:r>
          </a:p>
          <a:p>
            <a:pPr marL="0" indent="0">
              <a:buNone/>
            </a:pPr>
            <a:r>
              <a:rPr lang="hu-HU" sz="1800" dirty="0" smtClean="0"/>
              <a:t>      munkaciklust végez. </a:t>
            </a:r>
          </a:p>
          <a:p>
            <a:pPr algn="just"/>
            <a:r>
              <a:rPr lang="hu-HU" sz="1800" dirty="0" smtClean="0"/>
              <a:t>A szerkezetben egy hétfogú, belsőfogazású gyűrűhöz egy hatfogú bolygókerék  kapcsolódik. </a:t>
            </a:r>
            <a:r>
              <a:rPr lang="hu-HU" sz="1400" dirty="0" smtClean="0"/>
              <a:t>(Sok szakember ezért a fogaskerék-szivattyúk speciális fajtájának tekinti.)</a:t>
            </a:r>
          </a:p>
          <a:p>
            <a:pPr algn="just"/>
            <a:r>
              <a:rPr lang="hu-HU" sz="1800" dirty="0" smtClean="0"/>
              <a:t>A fogak profilja nem </a:t>
            </a:r>
            <a:r>
              <a:rPr lang="hu-HU" sz="1800" dirty="0" err="1" smtClean="0"/>
              <a:t>evolvens</a:t>
            </a:r>
            <a:r>
              <a:rPr lang="hu-HU" sz="1800" dirty="0" smtClean="0"/>
              <a:t>, mint a fogaskerekeké, a gyűrű és a bolygókerék fogai egybeillenek. Forgás közben részben gördülnek, részben csúsznak egymáson. A hatfogú kerék bolygómozgást végez. Az eltérő fogszám következtében a bolygókerék kamrákra osztja  a belső teret. A bolygókerék - miközben legördül a gyűrű fogain – az egyik oldalon csökkenti, a másik oldalon növeli a </a:t>
            </a:r>
            <a:r>
              <a:rPr lang="hu-HU" sz="1800" dirty="0" err="1" smtClean="0"/>
              <a:t>a</a:t>
            </a:r>
            <a:r>
              <a:rPr lang="hu-HU" sz="1800" dirty="0" smtClean="0"/>
              <a:t> kamrákat képező fogárkok terét.</a:t>
            </a:r>
          </a:p>
          <a:p>
            <a:pPr marL="0" indent="0" algn="just">
              <a:buNone/>
            </a:pPr>
            <a:r>
              <a:rPr lang="hu-HU" sz="1800" dirty="0" smtClean="0"/>
              <a:t> </a:t>
            </a:r>
          </a:p>
        </p:txBody>
      </p:sp>
      <p:pic>
        <p:nvPicPr>
          <p:cNvPr id="6146" name="Picture 2" descr="C:\Users\Csaba\Documents\Oktatás\Anyagmozgatás\Ábrák\Sodronykötél00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700808"/>
            <a:ext cx="3096344" cy="1514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7052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Tartalom helye 2"/>
          <p:cNvSpPr>
            <a:spLocks noGrp="1"/>
          </p:cNvSpPr>
          <p:nvPr>
            <p:ph idx="1"/>
          </p:nvPr>
        </p:nvSpPr>
        <p:spPr>
          <a:xfrm>
            <a:off x="179512" y="116632"/>
            <a:ext cx="8856984" cy="6480720"/>
          </a:xfrm>
        </p:spPr>
        <p:txBody>
          <a:bodyPr/>
          <a:lstStyle/>
          <a:p>
            <a:r>
              <a:rPr lang="hu-HU" sz="2000" dirty="0">
                <a:cs typeface="Times New Roman" pitchFamily="18" charset="0"/>
              </a:rPr>
              <a:t>A szegecselő sajtolószerszám a szegecset</a:t>
            </a:r>
          </a:p>
          <a:p>
            <a:pPr>
              <a:buNone/>
            </a:pPr>
            <a:r>
              <a:rPr lang="hu-HU" sz="2000" dirty="0">
                <a:cs typeface="Times New Roman" pitchFamily="18" charset="0"/>
              </a:rPr>
              <a:t>	egyetlen munkalöketben sajtolja.</a:t>
            </a:r>
          </a:p>
          <a:p>
            <a:endParaRPr lang="hu-HU" sz="2000" dirty="0" smtClean="0">
              <a:cs typeface="Times New Roman" pitchFamily="18" charset="0"/>
            </a:endParaRPr>
          </a:p>
          <a:p>
            <a:r>
              <a:rPr lang="hu-HU" sz="2000" dirty="0" smtClean="0">
                <a:cs typeface="Times New Roman" pitchFamily="18" charset="0"/>
              </a:rPr>
              <a:t>A hidraulikus berendezések különösen </a:t>
            </a:r>
          </a:p>
          <a:p>
            <a:pPr marL="0" indent="0">
              <a:buNone/>
            </a:pPr>
            <a:r>
              <a:rPr lang="hu-HU" sz="2000" dirty="0" smtClean="0">
                <a:cs typeface="Times New Roman" pitchFamily="18" charset="0"/>
              </a:rPr>
              <a:t>      alkalmasak automatizálási feladatokra.</a:t>
            </a:r>
          </a:p>
          <a:p>
            <a:r>
              <a:rPr lang="hu-HU" sz="2000" dirty="0" smtClean="0">
                <a:cs typeface="Times New Roman" pitchFamily="18" charset="0"/>
              </a:rPr>
              <a:t>Jól alkalmazhatók sokféle vezérlésre, </a:t>
            </a:r>
          </a:p>
          <a:p>
            <a:pPr marL="0" indent="0">
              <a:buNone/>
            </a:pPr>
            <a:r>
              <a:rPr lang="hu-HU" sz="2000" dirty="0" smtClean="0">
                <a:cs typeface="Times New Roman" pitchFamily="18" charset="0"/>
              </a:rPr>
              <a:t>      szabályozásra, nyomáshatárolásra és nagy </a:t>
            </a:r>
          </a:p>
          <a:p>
            <a:pPr marL="0" indent="0">
              <a:buNone/>
            </a:pPr>
            <a:r>
              <a:rPr lang="hu-HU" sz="2000" dirty="0" smtClean="0">
                <a:cs typeface="Times New Roman" pitchFamily="18" charset="0"/>
              </a:rPr>
              <a:t>      erőkifejtést igénylő szalagszereléshez.</a:t>
            </a:r>
          </a:p>
          <a:p>
            <a:pPr algn="just"/>
            <a:r>
              <a:rPr lang="hu-HU" sz="2000" dirty="0" smtClean="0">
                <a:cs typeface="Times New Roman" pitchFamily="18" charset="0"/>
              </a:rPr>
              <a:t>Jellegzetes alkalmazási területük a sokdugattyús be- és kisajtoló, nagy erőt kifejtő kislöketű szorító-, rögzítő- és alakító készülékek. Erre mutat példát az ábra (fékpofa súrlódó lemezének szegecselése).</a:t>
            </a:r>
          </a:p>
        </p:txBody>
      </p:sp>
      <p:pic>
        <p:nvPicPr>
          <p:cNvPr id="17408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3861048"/>
            <a:ext cx="2936924" cy="2417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31862" y="260648"/>
            <a:ext cx="3333750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Tartalom helye 2"/>
          <p:cNvSpPr>
            <a:spLocks noGrp="1"/>
          </p:cNvSpPr>
          <p:nvPr>
            <p:ph idx="1"/>
          </p:nvPr>
        </p:nvSpPr>
        <p:spPr>
          <a:xfrm>
            <a:off x="107504" y="116632"/>
            <a:ext cx="8928992" cy="6624736"/>
          </a:xfrm>
        </p:spPr>
        <p:txBody>
          <a:bodyPr/>
          <a:lstStyle/>
          <a:p>
            <a:pPr algn="ctr">
              <a:buFont typeface="Arial" charset="0"/>
              <a:buNone/>
              <a:defRPr/>
            </a:pPr>
            <a:r>
              <a:rPr lang="hu-HU" sz="2400" b="1" dirty="0" smtClean="0">
                <a:cs typeface="Times New Roman" pitchFamily="18" charset="0"/>
              </a:rPr>
              <a:t>FELHASZNÁLT IRODALOM</a:t>
            </a:r>
          </a:p>
          <a:p>
            <a:pPr marL="457200" indent="-457200" algn="just">
              <a:buFont typeface="Arial" charset="0"/>
              <a:buAutoNum type="arabicPeriod"/>
              <a:defRPr/>
            </a:pPr>
            <a:r>
              <a:rPr lang="hu-HU" sz="1800" dirty="0" smtClean="0">
                <a:cs typeface="Times New Roman" pitchFamily="18" charset="0"/>
              </a:rPr>
              <a:t>Balázs Gyula:          Ragasztás technika</a:t>
            </a:r>
          </a:p>
          <a:p>
            <a:pPr marL="457200" indent="-457200" algn="just">
              <a:buFont typeface="Arial" charset="0"/>
              <a:buAutoNum type="arabicPeriod"/>
              <a:defRPr/>
            </a:pPr>
            <a:r>
              <a:rPr lang="hu-HU" sz="1800" dirty="0" smtClean="0">
                <a:cs typeface="Times New Roman" pitchFamily="18" charset="0"/>
              </a:rPr>
              <a:t>Éltető Zoltán:           Anyagmozgatógép-szerelő szerkezettan és szerelési ismeretek</a:t>
            </a:r>
          </a:p>
          <a:p>
            <a:pPr marL="0" indent="0" algn="just">
              <a:buNone/>
              <a:defRPr/>
            </a:pPr>
            <a:r>
              <a:rPr lang="hu-HU" sz="1800" dirty="0" smtClean="0">
                <a:cs typeface="Times New Roman" pitchFamily="18" charset="0"/>
              </a:rPr>
              <a:t>3.     Gács György:	         Alkatrészgyártás és szerelés II. Szerelés                                                                  </a:t>
            </a:r>
          </a:p>
          <a:p>
            <a:pPr>
              <a:buAutoNum type="arabicPeriod" startAt="4"/>
              <a:defRPr/>
            </a:pPr>
            <a:r>
              <a:rPr lang="hu-HU" sz="1800" dirty="0" smtClean="0">
                <a:cs typeface="Times New Roman" pitchFamily="18" charset="0"/>
              </a:rPr>
              <a:t>  Horváth M. - Markos S.:	        </a:t>
            </a:r>
          </a:p>
          <a:p>
            <a:pPr marL="0" indent="0">
              <a:buNone/>
              <a:defRPr/>
            </a:pPr>
            <a:r>
              <a:rPr lang="hu-HU" sz="1800" dirty="0">
                <a:cs typeface="Times New Roman" pitchFamily="18" charset="0"/>
              </a:rPr>
              <a:t> </a:t>
            </a:r>
            <a:r>
              <a:rPr lang="hu-HU" sz="1800" dirty="0" smtClean="0">
                <a:cs typeface="Times New Roman" pitchFamily="18" charset="0"/>
              </a:rPr>
              <a:t>                                         </a:t>
            </a:r>
            <a:r>
              <a:rPr lang="hu-HU" sz="1800" dirty="0" err="1" smtClean="0">
                <a:cs typeface="Times New Roman" pitchFamily="18" charset="0"/>
              </a:rPr>
              <a:t>Gépgyártástechnológia</a:t>
            </a:r>
            <a:endParaRPr lang="hu-HU" sz="1800" dirty="0" smtClean="0">
              <a:cs typeface="Times New Roman" pitchFamily="18" charset="0"/>
            </a:endParaRPr>
          </a:p>
          <a:p>
            <a:pPr marL="457200" indent="-457200">
              <a:buFont typeface="Arial" charset="0"/>
              <a:buAutoNum type="arabicPeriod" startAt="5"/>
              <a:defRPr/>
            </a:pPr>
            <a:r>
              <a:rPr lang="hu-HU" sz="1800" dirty="0" err="1" smtClean="0">
                <a:cs typeface="Times New Roman" pitchFamily="18" charset="0"/>
              </a:rPr>
              <a:t>Korbuly</a:t>
            </a:r>
            <a:r>
              <a:rPr lang="hu-HU" sz="1800" dirty="0" smtClean="0">
                <a:cs typeface="Times New Roman" pitchFamily="18" charset="0"/>
              </a:rPr>
              <a:t> L. -  </a:t>
            </a:r>
            <a:r>
              <a:rPr lang="hu-HU" sz="1800" dirty="0" err="1" smtClean="0">
                <a:cs typeface="Times New Roman" pitchFamily="18" charset="0"/>
              </a:rPr>
              <a:t>Szécsy</a:t>
            </a:r>
            <a:r>
              <a:rPr lang="hu-HU" sz="1800" dirty="0" smtClean="0">
                <a:cs typeface="Times New Roman" pitchFamily="18" charset="0"/>
              </a:rPr>
              <a:t> L.:	        </a:t>
            </a:r>
          </a:p>
          <a:p>
            <a:pPr marL="0" indent="0">
              <a:buNone/>
              <a:defRPr/>
            </a:pPr>
            <a:r>
              <a:rPr lang="hu-HU" sz="1800" dirty="0">
                <a:cs typeface="Times New Roman" pitchFamily="18" charset="0"/>
              </a:rPr>
              <a:t> </a:t>
            </a:r>
            <a:r>
              <a:rPr lang="hu-HU" sz="1800" dirty="0" smtClean="0">
                <a:cs typeface="Times New Roman" pitchFamily="18" charset="0"/>
              </a:rPr>
              <a:t>                                         Gépek szerelése</a:t>
            </a:r>
          </a:p>
          <a:p>
            <a:pPr marL="457200" indent="-457200">
              <a:buFont typeface="Arial" charset="0"/>
              <a:buAutoNum type="arabicPeriod" startAt="6"/>
              <a:defRPr/>
            </a:pPr>
            <a:r>
              <a:rPr lang="hu-HU" sz="1800" dirty="0" err="1" smtClean="0">
                <a:cs typeface="Times New Roman" pitchFamily="18" charset="0"/>
              </a:rPr>
              <a:t>Jánossy</a:t>
            </a:r>
            <a:r>
              <a:rPr lang="hu-HU" sz="1800" dirty="0" smtClean="0">
                <a:cs typeface="Times New Roman" pitchFamily="18" charset="0"/>
              </a:rPr>
              <a:t> </a:t>
            </a:r>
            <a:r>
              <a:rPr lang="hu-HU" sz="1800" dirty="0" err="1" smtClean="0">
                <a:cs typeface="Times New Roman" pitchFamily="18" charset="0"/>
              </a:rPr>
              <a:t>Gy</a:t>
            </a:r>
            <a:r>
              <a:rPr lang="hu-HU" sz="1800" dirty="0" smtClean="0">
                <a:cs typeface="Times New Roman" pitchFamily="18" charset="0"/>
              </a:rPr>
              <a:t>. – Zsidai L. – Kári - Horváth A. –  Keresztes R.:</a:t>
            </a:r>
          </a:p>
          <a:p>
            <a:pPr marL="0" indent="0">
              <a:buNone/>
              <a:defRPr/>
            </a:pPr>
            <a:r>
              <a:rPr lang="hu-HU" sz="1800" dirty="0">
                <a:cs typeface="Times New Roman" pitchFamily="18" charset="0"/>
              </a:rPr>
              <a:t>	</a:t>
            </a:r>
            <a:r>
              <a:rPr lang="hu-HU" sz="1800" dirty="0" smtClean="0">
                <a:cs typeface="Times New Roman" pitchFamily="18" charset="0"/>
              </a:rPr>
              <a:t>	          Szereléstechnológiák  </a:t>
            </a:r>
          </a:p>
          <a:p>
            <a:pPr marL="0" indent="0">
              <a:buNone/>
              <a:defRPr/>
            </a:pPr>
            <a:r>
              <a:rPr lang="hu-HU" sz="1800" dirty="0" smtClean="0">
                <a:cs typeface="Times New Roman" pitchFamily="18" charset="0"/>
              </a:rPr>
              <a:t>7.     </a:t>
            </a:r>
            <a:r>
              <a:rPr lang="hu-HU" sz="1800" dirty="0" err="1" smtClean="0">
                <a:cs typeface="Times New Roman" pitchFamily="18" charset="0"/>
              </a:rPr>
              <a:t>Lotter</a:t>
            </a:r>
            <a:r>
              <a:rPr lang="hu-HU" sz="1800" dirty="0" smtClean="0">
                <a:cs typeface="Times New Roman" pitchFamily="18" charset="0"/>
              </a:rPr>
              <a:t>, B. - </a:t>
            </a:r>
            <a:r>
              <a:rPr lang="hu-HU" sz="1800" dirty="0" err="1" smtClean="0">
                <a:cs typeface="Times New Roman" pitchFamily="18" charset="0"/>
              </a:rPr>
              <a:t>Wiendahl</a:t>
            </a:r>
            <a:r>
              <a:rPr lang="hu-HU" sz="1800" dirty="0" smtClean="0">
                <a:cs typeface="Times New Roman" pitchFamily="18" charset="0"/>
              </a:rPr>
              <a:t>, H-P.:       </a:t>
            </a:r>
          </a:p>
          <a:p>
            <a:pPr marL="0" indent="0">
              <a:buNone/>
              <a:defRPr/>
            </a:pPr>
            <a:r>
              <a:rPr lang="hu-HU" sz="1800" dirty="0" smtClean="0">
                <a:cs typeface="Times New Roman" pitchFamily="18" charset="0"/>
              </a:rPr>
              <a:t>                                           </a:t>
            </a:r>
            <a:r>
              <a:rPr lang="hu-HU" sz="1800" dirty="0" err="1" smtClean="0">
                <a:cs typeface="Times New Roman" pitchFamily="18" charset="0"/>
              </a:rPr>
              <a:t>Montage</a:t>
            </a:r>
            <a:r>
              <a:rPr lang="hu-HU" sz="1800" dirty="0" smtClean="0">
                <a:cs typeface="Times New Roman" pitchFamily="18" charset="0"/>
              </a:rPr>
              <a:t> </a:t>
            </a:r>
            <a:r>
              <a:rPr lang="hu-HU" sz="1800" dirty="0" err="1" smtClean="0">
                <a:cs typeface="Times New Roman" pitchFamily="18" charset="0"/>
              </a:rPr>
              <a:t>in</a:t>
            </a:r>
            <a:r>
              <a:rPr lang="hu-HU" sz="1800" dirty="0" smtClean="0">
                <a:cs typeface="Times New Roman" pitchFamily="18" charset="0"/>
              </a:rPr>
              <a:t> der </a:t>
            </a:r>
            <a:r>
              <a:rPr lang="hu-HU" sz="1800" dirty="0" err="1" smtClean="0">
                <a:cs typeface="Times New Roman" pitchFamily="18" charset="0"/>
              </a:rPr>
              <a:t>industriellen</a:t>
            </a:r>
            <a:r>
              <a:rPr lang="hu-HU" sz="1800" dirty="0" smtClean="0">
                <a:cs typeface="Times New Roman" pitchFamily="18" charset="0"/>
              </a:rPr>
              <a:t> </a:t>
            </a:r>
            <a:r>
              <a:rPr lang="hu-HU" sz="1800" dirty="0" err="1" smtClean="0">
                <a:cs typeface="Times New Roman" pitchFamily="18" charset="0"/>
              </a:rPr>
              <a:t>Produktion</a:t>
            </a:r>
            <a:r>
              <a:rPr lang="hu-HU" sz="1800" dirty="0" smtClean="0">
                <a:cs typeface="Times New Roman" pitchFamily="18" charset="0"/>
              </a:rPr>
              <a:t> </a:t>
            </a:r>
            <a:r>
              <a:rPr lang="hu-HU" sz="1800" dirty="0" err="1" smtClean="0">
                <a:cs typeface="Times New Roman" pitchFamily="18" charset="0"/>
              </a:rPr>
              <a:t>in</a:t>
            </a:r>
            <a:r>
              <a:rPr lang="hu-HU" sz="1800" dirty="0" smtClean="0">
                <a:cs typeface="Times New Roman" pitchFamily="18" charset="0"/>
              </a:rPr>
              <a:t> </a:t>
            </a:r>
            <a:r>
              <a:rPr lang="hu-HU" sz="1800" dirty="0" err="1" smtClean="0">
                <a:cs typeface="Times New Roman" pitchFamily="18" charset="0"/>
              </a:rPr>
              <a:t>Handbuch</a:t>
            </a:r>
            <a:r>
              <a:rPr lang="hu-HU" sz="1800" dirty="0" smtClean="0">
                <a:cs typeface="Times New Roman" pitchFamily="18" charset="0"/>
              </a:rPr>
              <a:t> für die Praxis</a:t>
            </a:r>
          </a:p>
          <a:p>
            <a:pPr marL="457200" indent="-457200">
              <a:buFont typeface="Arial" charset="0"/>
              <a:buNone/>
              <a:defRPr/>
            </a:pPr>
            <a:r>
              <a:rPr lang="hu-HU" sz="1800" dirty="0" smtClean="0">
                <a:cs typeface="Times New Roman" pitchFamily="18" charset="0"/>
              </a:rPr>
              <a:t>8.     Németh Tibor:	           Gépipari szerelés</a:t>
            </a:r>
          </a:p>
          <a:p>
            <a:pPr marL="457200" indent="-457200">
              <a:buFont typeface="Arial" charset="0"/>
              <a:buNone/>
              <a:defRPr/>
            </a:pPr>
            <a:r>
              <a:rPr lang="hu-HU" sz="1800" dirty="0" smtClean="0">
                <a:cs typeface="Times New Roman" pitchFamily="18" charset="0"/>
              </a:rPr>
              <a:t>9.     Németh Tibor:	           Korszerű gépipari szerelés</a:t>
            </a:r>
          </a:p>
          <a:p>
            <a:pPr marL="457200" indent="-457200">
              <a:buFont typeface="Arial" charset="0"/>
              <a:buNone/>
              <a:defRPr/>
            </a:pPr>
            <a:r>
              <a:rPr lang="hu-HU" sz="1800" dirty="0" smtClean="0">
                <a:cs typeface="Times New Roman" pitchFamily="18" charset="0"/>
              </a:rPr>
              <a:t>10.   </a:t>
            </a:r>
            <a:r>
              <a:rPr lang="hu-HU" sz="1800" dirty="0" err="1" smtClean="0">
                <a:cs typeface="Times New Roman" pitchFamily="18" charset="0"/>
              </a:rPr>
              <a:t>Vraukó</a:t>
            </a:r>
            <a:r>
              <a:rPr lang="hu-HU" sz="1800" dirty="0" smtClean="0">
                <a:cs typeface="Times New Roman" pitchFamily="18" charset="0"/>
              </a:rPr>
              <a:t> László:          Gépipari szerelési példatár</a:t>
            </a:r>
          </a:p>
          <a:p>
            <a:pPr marL="457200" indent="-457200">
              <a:buFont typeface="Arial" charset="0"/>
              <a:buNone/>
              <a:defRPr/>
            </a:pPr>
            <a:r>
              <a:rPr lang="hu-HU" sz="1800" dirty="0" smtClean="0">
                <a:cs typeface="Times New Roman" pitchFamily="18" charset="0"/>
              </a:rPr>
              <a:t>11.   </a:t>
            </a:r>
            <a:r>
              <a:rPr lang="hu-HU" sz="1800" dirty="0" err="1" smtClean="0">
                <a:cs typeface="Times New Roman" pitchFamily="18" charset="0"/>
              </a:rPr>
              <a:t>Vraukó</a:t>
            </a:r>
            <a:r>
              <a:rPr lang="hu-HU" sz="1800" dirty="0" smtClean="0">
                <a:cs typeface="Times New Roman" pitchFamily="18" charset="0"/>
              </a:rPr>
              <a:t> László:          Szerelés</a:t>
            </a:r>
          </a:p>
          <a:p>
            <a:pPr marL="457200" lvl="1" indent="0">
              <a:buNone/>
              <a:defRPr/>
            </a:pPr>
            <a:endParaRPr lang="hu-HU" sz="2000" dirty="0" smtClean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lasszikus Office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9139</TotalTime>
  <Words>15640</Words>
  <Application>Microsoft Office PowerPoint</Application>
  <PresentationFormat>Diavetítés a képernyőre (4:3 oldalarány)</PresentationFormat>
  <Paragraphs>2304</Paragraphs>
  <Slides>251</Slides>
  <Notes>4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251</vt:i4>
      </vt:variant>
    </vt:vector>
  </HeadingPairs>
  <TitlesOfParts>
    <vt:vector size="255" baseType="lpstr">
      <vt:lpstr>Arial</vt:lpstr>
      <vt:lpstr>Calibri</vt:lpstr>
      <vt:lpstr>Times New Roman</vt:lpstr>
      <vt:lpstr>Office-téma</vt:lpstr>
      <vt:lpstr>Dr. Galli Csaba GÉPIPARI SZERELÉSI ALAPISMERETEK (AJ052GE)</vt:lpstr>
      <vt:lpstr>1. SZERELÉS HELYE A GYÁRTÁSBAN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2. A SZERELÉS TERVEZÉSE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GÉPIPARI SZERELÉSI ALAPISMERETEK (AJ052GE)</dc:title>
  <dc:creator>Galli Csaba</dc:creator>
  <cp:lastModifiedBy>dr. Galli Csaba</cp:lastModifiedBy>
  <cp:revision>1035</cp:revision>
  <dcterms:created xsi:type="dcterms:W3CDTF">2011-09-06T15:23:07Z</dcterms:created>
  <dcterms:modified xsi:type="dcterms:W3CDTF">2025-01-24T08:31:31Z</dcterms:modified>
</cp:coreProperties>
</file>