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30" r:id="rId3"/>
    <p:sldId id="341" r:id="rId4"/>
    <p:sldId id="331" r:id="rId5"/>
    <p:sldId id="337" r:id="rId6"/>
    <p:sldId id="332" r:id="rId7"/>
    <p:sldId id="333" r:id="rId8"/>
    <p:sldId id="334" r:id="rId9"/>
    <p:sldId id="326" r:id="rId10"/>
    <p:sldId id="327" r:id="rId11"/>
    <p:sldId id="324" r:id="rId12"/>
    <p:sldId id="339" r:id="rId13"/>
    <p:sldId id="340" r:id="rId14"/>
    <p:sldId id="338" r:id="rId15"/>
    <p:sldId id="335" r:id="rId16"/>
    <p:sldId id="336" r:id="rId17"/>
    <p:sldId id="260" r:id="rId18"/>
  </p:sldIdLst>
  <p:sldSz cx="12192000" cy="6858000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78C"/>
    <a:srgbClr val="FEDF60"/>
    <a:srgbClr val="E6953A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97" autoAdjust="0"/>
    <p:restoredTop sz="87366" autoAdjust="0"/>
  </p:normalViewPr>
  <p:slideViewPr>
    <p:cSldViewPr snapToGrid="0" snapToObjects="1">
      <p:cViewPr varScale="1">
        <p:scale>
          <a:sx n="105" d="100"/>
          <a:sy n="105" d="100"/>
        </p:scale>
        <p:origin x="88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5" d="100"/>
          <a:sy n="95" d="100"/>
        </p:scale>
        <p:origin x="244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6DC81-07B8-EC4D-951B-2881D7333F12}" type="datetimeFigureOut">
              <a:rPr lang="de-DE" smtClean="0"/>
              <a:t>15.01.2020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E8A1E-CC6F-8D4F-802D-BD483909CDD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3453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DE774-3698-C745-80EA-8D9C86417481}" type="datetimeFigureOut">
              <a:rPr lang="de-DE" smtClean="0"/>
              <a:t>15.01.2020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E85A3-29B6-3F43-9212-89CD54F8CBA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5149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85A3-29B6-3F43-9212-89CD54F8CBA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92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E85A3-29B6-3F43-9212-89CD54F8CBA5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694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8960" y="3771900"/>
            <a:ext cx="8534400" cy="1165860"/>
          </a:xfrm>
        </p:spPr>
        <p:txBody>
          <a:bodyPr/>
          <a:lstStyle>
            <a:lvl1pPr marL="0" indent="0" algn="ctr">
              <a:buNone/>
              <a:defRPr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407153"/>
            <a:ext cx="2386752" cy="365125"/>
          </a:xfrm>
        </p:spPr>
        <p:txBody>
          <a:bodyPr/>
          <a:lstStyle/>
          <a:p>
            <a:fld id="{C02CF1AE-79CF-4283-94AB-1587FD718A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/>
              <a:t>HiDALGO</a:t>
            </a:r>
            <a:r>
              <a:rPr lang="de-DE" dirty="0"/>
              <a:t> – EU </a:t>
            </a:r>
            <a:r>
              <a:rPr lang="de-DE" dirty="0" err="1"/>
              <a:t>founded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#824115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  <p:sp>
        <p:nvSpPr>
          <p:cNvPr id="9" name="Symbol zastępczy tekstu 8"/>
          <p:cNvSpPr>
            <a:spLocks noGrp="1"/>
          </p:cNvSpPr>
          <p:nvPr>
            <p:ph type="body" sz="quarter" idx="13" hasCustomPrompt="1"/>
          </p:nvPr>
        </p:nvSpPr>
        <p:spPr>
          <a:xfrm>
            <a:off x="1838960" y="5570220"/>
            <a:ext cx="8605520" cy="57181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0070C0"/>
                </a:solidFill>
              </a:defRPr>
            </a:lvl1pPr>
          </a:lstStyle>
          <a:p>
            <a:pPr lvl="0"/>
            <a:r>
              <a:rPr lang="en-GB" dirty="0"/>
              <a:t>Location, date</a:t>
            </a:r>
            <a:endParaRPr lang="pl-PL" dirty="0"/>
          </a:p>
        </p:txBody>
      </p:sp>
      <p:pic>
        <p:nvPicPr>
          <p:cNvPr id="12" name="Grafik 18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930" y="6361114"/>
            <a:ext cx="91609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0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93333" y="595741"/>
            <a:ext cx="9889067" cy="526622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578C"/>
              </a:buClr>
              <a:defRPr>
                <a:solidFill>
                  <a:srgbClr val="00578C"/>
                </a:solidFill>
              </a:defRPr>
            </a:lvl1pPr>
            <a:lvl2pPr marL="742950" indent="-285750">
              <a:buClr>
                <a:srgbClr val="00578C"/>
              </a:buClr>
              <a:buFont typeface="Lucida Grande"/>
              <a:buChar char="|"/>
              <a:defRPr/>
            </a:lvl2pPr>
            <a:lvl3pPr marL="1143000" indent="-228600">
              <a:buClr>
                <a:srgbClr val="00578C"/>
              </a:buClr>
              <a:buFont typeface="Lucida Grande"/>
              <a:buChar char="|"/>
              <a:defRPr/>
            </a:lvl3pPr>
            <a:lvl4pPr marL="1600200" indent="-228600">
              <a:buClr>
                <a:srgbClr val="00578C"/>
              </a:buClr>
              <a:buFont typeface="Lucida Grande"/>
              <a:buChar char="|"/>
              <a:defRPr/>
            </a:lvl4pPr>
            <a:lvl5pPr marL="2057400" indent="-228600">
              <a:buClr>
                <a:srgbClr val="00578C"/>
              </a:buClr>
              <a:buFont typeface="Lucida Grande"/>
              <a:buChar char="|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1" y="6407153"/>
            <a:ext cx="2386753" cy="365125"/>
          </a:xfrm>
        </p:spPr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784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3CEE1-102B-4649-83D9-CE3E92165A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09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22D-92FD-4120-A984-B280E6DA97F3}" type="datetime1">
              <a:rPr lang="de-DE" smtClean="0"/>
              <a:t>15.01.2020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693333" y="595741"/>
            <a:ext cx="9889067" cy="526622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1474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57E91-25C5-4CC7-8AC8-82D2313C3D17}" type="datetime1">
              <a:rPr lang="de-DE" smtClean="0"/>
              <a:t>15.01.2020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693333" y="595741"/>
            <a:ext cx="9889067" cy="526622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59225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DCF9-F61D-422F-AC42-AB7BC694255B}" type="datetime1">
              <a:rPr lang="de-DE" smtClean="0"/>
              <a:t>15.01.2020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693333" y="595741"/>
            <a:ext cx="9889067" cy="526622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3588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BE36-DC98-4CA6-A197-070C30944AEC}" type="datetime1">
              <a:rPr lang="de-DE" smtClean="0"/>
              <a:t>15.01.2020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25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BF2B4-F758-4C9A-877D-3591A1DF9AB5}" type="datetime1">
              <a:rPr lang="de-DE" smtClean="0"/>
              <a:t>15.01.2020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920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A2A1C-DDFC-4499-8E55-7969E0CC7B31}" type="datetime1">
              <a:rPr lang="de-DE" smtClean="0"/>
              <a:t>15.01.2020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097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0815-5BDA-429E-B104-3CD0DCEC244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40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4311-525E-4FCD-9110-3835DCBBB2AF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270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m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1" y="6314820"/>
            <a:ext cx="12191999" cy="543181"/>
          </a:xfrm>
          <a:prstGeom prst="rect">
            <a:avLst/>
          </a:prstGeom>
          <a:solidFill>
            <a:srgbClr val="0057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4071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241932-C85F-4165-89A3-432884EABB1E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4071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© </a:t>
            </a:r>
            <a:r>
              <a:rPr lang="de-DE" dirty="0" err="1"/>
              <a:t>HiDALGO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4071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5A047618-784E-504C-9596-64C42A38E0C6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8" name="Grafik 7" descr="HiDALGO - Windows-Fotoanzeige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8" t="27423" r="56482" b="51019"/>
          <a:stretch/>
        </p:blipFill>
        <p:spPr>
          <a:xfrm>
            <a:off x="79017" y="62168"/>
            <a:ext cx="1828800" cy="1075268"/>
          </a:xfrm>
          <a:prstGeom prst="rect">
            <a:avLst/>
          </a:prstGeom>
        </p:spPr>
      </p:pic>
      <p:cxnSp>
        <p:nvCxnSpPr>
          <p:cNvPr id="14" name="Connettore 1 10"/>
          <p:cNvCxnSpPr/>
          <p:nvPr userDrawn="1"/>
        </p:nvCxnSpPr>
        <p:spPr>
          <a:xfrm>
            <a:off x="1628808" y="592667"/>
            <a:ext cx="9953593" cy="0"/>
          </a:xfrm>
          <a:prstGeom prst="line">
            <a:avLst/>
          </a:prstGeom>
          <a:ln w="9525" cap="rnd">
            <a:solidFill>
              <a:srgbClr val="FEDF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13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ze.hu/~leslie/hipea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298169"/>
            <a:ext cx="9144000" cy="868960"/>
          </a:xfrm>
        </p:spPr>
        <p:txBody>
          <a:bodyPr/>
          <a:lstStyle/>
          <a:p>
            <a:r>
              <a:rPr lang="hu-HU" sz="4000" dirty="0" err="1"/>
              <a:t>HPCaaS</a:t>
            </a:r>
            <a:r>
              <a:rPr lang="hu-HU" sz="4000" dirty="0"/>
              <a:t> </a:t>
            </a:r>
            <a:r>
              <a:rPr lang="hu-HU" sz="4000" dirty="0" err="1"/>
              <a:t>with</a:t>
            </a:r>
            <a:r>
              <a:rPr lang="hu-HU" sz="4000" dirty="0"/>
              <a:t> DEMO</a:t>
            </a:r>
            <a:endParaRPr lang="en-GB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91971" y="2981629"/>
            <a:ext cx="6477165" cy="2138880"/>
          </a:xfrm>
        </p:spPr>
        <p:txBody>
          <a:bodyPr>
            <a:normAutofit fontScale="92500" lnSpcReduction="10000"/>
          </a:bodyPr>
          <a:lstStyle/>
          <a:p>
            <a:r>
              <a:rPr lang="hu-HU" sz="2800" dirty="0">
                <a:solidFill>
                  <a:srgbClr val="00578C"/>
                </a:solidFill>
              </a:rPr>
              <a:t>Ákos Kovács</a:t>
            </a:r>
            <a:endParaRPr lang="hu-HU" sz="2800" dirty="0">
              <a:solidFill>
                <a:srgbClr val="00578C"/>
              </a:solidFill>
            </a:endParaRPr>
          </a:p>
          <a:p>
            <a:r>
              <a:rPr lang="hu-HU" sz="2800" dirty="0">
                <a:solidFill>
                  <a:srgbClr val="00578C"/>
                </a:solidFill>
              </a:rPr>
              <a:t>Széchenyi István University (SZE)</a:t>
            </a:r>
          </a:p>
          <a:p>
            <a:endParaRPr lang="hu-HU" sz="2800" dirty="0">
              <a:solidFill>
                <a:srgbClr val="00578C"/>
              </a:solidFill>
            </a:endParaRPr>
          </a:p>
          <a:p>
            <a:r>
              <a:rPr lang="hu-HU" sz="2800" dirty="0" err="1">
                <a:solidFill>
                  <a:srgbClr val="00578C"/>
                </a:solidFill>
              </a:rPr>
              <a:t>Joint</a:t>
            </a:r>
            <a:r>
              <a:rPr lang="hu-HU" sz="2800" dirty="0">
                <a:solidFill>
                  <a:srgbClr val="00578C"/>
                </a:solidFill>
              </a:rPr>
              <a:t> </a:t>
            </a:r>
            <a:r>
              <a:rPr lang="hu-HU" sz="2800" dirty="0" err="1">
                <a:solidFill>
                  <a:srgbClr val="00578C"/>
                </a:solidFill>
              </a:rPr>
              <a:t>work</a:t>
            </a:r>
            <a:r>
              <a:rPr lang="hu-HU" sz="2800" dirty="0">
                <a:solidFill>
                  <a:srgbClr val="00578C"/>
                </a:solidFill>
              </a:rPr>
              <a:t> </a:t>
            </a:r>
            <a:r>
              <a:rPr lang="hu-HU" sz="2800" dirty="0" err="1">
                <a:solidFill>
                  <a:srgbClr val="00578C"/>
                </a:solidFill>
              </a:rPr>
              <a:t>with</a:t>
            </a:r>
            <a:r>
              <a:rPr lang="hu-HU" sz="2800" dirty="0">
                <a:solidFill>
                  <a:srgbClr val="00578C"/>
                </a:solidFill>
              </a:rPr>
              <a:t> Z. Horváth (Head), B. Liszkai, Á. Kovács, T. Budai, Cs. Tóth (SZE)</a:t>
            </a:r>
            <a:endParaRPr lang="en-GB" sz="2800" dirty="0">
              <a:solidFill>
                <a:srgbClr val="00578C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648200" y="6407153"/>
            <a:ext cx="2895600" cy="365125"/>
          </a:xfrm>
        </p:spPr>
        <p:txBody>
          <a:bodyPr/>
          <a:lstStyle/>
          <a:p>
            <a:r>
              <a:rPr lang="de-DE" dirty="0" err="1"/>
              <a:t>HiDALGO</a:t>
            </a:r>
            <a:r>
              <a:rPr lang="de-DE" dirty="0"/>
              <a:t> – EU </a:t>
            </a:r>
            <a:r>
              <a:rPr lang="de-DE" dirty="0" err="1"/>
              <a:t>founded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#824115</a:t>
            </a: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2891971" y="5491270"/>
            <a:ext cx="6400800" cy="545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 </a:t>
            </a:r>
            <a:r>
              <a:rPr lang="en-US" sz="1400" dirty="0" err="1"/>
              <a:t>HiPEAC</a:t>
            </a:r>
            <a:r>
              <a:rPr lang="en-US" sz="1400" dirty="0"/>
              <a:t>, European Network on High Performance and Embedded Architecture and </a:t>
            </a:r>
            <a:r>
              <a:rPr lang="en-US" sz="1400" dirty="0"/>
              <a:t>Compilation</a:t>
            </a:r>
            <a:endParaRPr lang="hu-HU" sz="1400" dirty="0"/>
          </a:p>
          <a:p>
            <a:r>
              <a:rPr lang="hu-HU" sz="1100" dirty="0">
                <a:solidFill>
                  <a:srgbClr val="00578C"/>
                </a:solidFill>
              </a:rPr>
              <a:t>Bologna, 20-22 Jan 2020</a:t>
            </a:r>
            <a:endParaRPr lang="en-GB" sz="1100" dirty="0">
              <a:solidFill>
                <a:srgbClr val="0057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40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94000" y="595741"/>
            <a:ext cx="7416800" cy="867299"/>
          </a:xfrm>
        </p:spPr>
        <p:txBody>
          <a:bodyPr/>
          <a:lstStyle/>
          <a:p>
            <a:r>
              <a:rPr lang="hu-HU" sz="3600" dirty="0"/>
              <a:t>Agenda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Two</a:t>
            </a:r>
            <a:r>
              <a:rPr lang="hu-HU" dirty="0" smtClean="0"/>
              <a:t> Main part</a:t>
            </a:r>
          </a:p>
          <a:p>
            <a:r>
              <a:rPr lang="hu-HU" dirty="0" smtClean="0"/>
              <a:t>1. </a:t>
            </a:r>
            <a:r>
              <a:rPr lang="hu-HU" dirty="0" err="1" smtClean="0"/>
              <a:t>Simulating</a:t>
            </a:r>
            <a:endParaRPr lang="hu-HU" dirty="0" smtClean="0"/>
          </a:p>
          <a:p>
            <a:r>
              <a:rPr lang="hu-HU" dirty="0" smtClean="0"/>
              <a:t>2. </a:t>
            </a:r>
            <a:r>
              <a:rPr lang="hu-HU" dirty="0" err="1" smtClean="0"/>
              <a:t>Explanation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37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94000" y="595741"/>
            <a:ext cx="7416800" cy="867299"/>
          </a:xfrm>
        </p:spPr>
        <p:txBody>
          <a:bodyPr/>
          <a:lstStyle/>
          <a:p>
            <a:r>
              <a:rPr lang="hu-HU" sz="3600" dirty="0" err="1"/>
              <a:t>First</a:t>
            </a:r>
            <a:r>
              <a:rPr lang="hu-HU" sz="3600" dirty="0"/>
              <a:t> </a:t>
            </a:r>
            <a:r>
              <a:rPr lang="hu-HU" sz="3600" dirty="0" err="1"/>
              <a:t>let’s</a:t>
            </a:r>
            <a:r>
              <a:rPr lang="hu-HU" sz="3600" dirty="0"/>
              <a:t> </a:t>
            </a:r>
            <a:r>
              <a:rPr lang="hu-HU" sz="3600" dirty="0" err="1"/>
              <a:t>do</a:t>
            </a:r>
            <a:r>
              <a:rPr lang="hu-HU" sz="3600" dirty="0"/>
              <a:t> </a:t>
            </a:r>
            <a:r>
              <a:rPr lang="hu-HU" sz="3600" dirty="0" err="1"/>
              <a:t>some</a:t>
            </a:r>
            <a:r>
              <a:rPr lang="hu-HU" sz="3600" dirty="0"/>
              <a:t> </a:t>
            </a:r>
            <a:r>
              <a:rPr lang="hu-HU" sz="3600" dirty="0" err="1"/>
              <a:t>simulation</a:t>
            </a:r>
            <a:r>
              <a:rPr lang="hu-HU" sz="3600" dirty="0"/>
              <a:t> </a:t>
            </a:r>
            <a:r>
              <a:rPr lang="hu-HU" sz="3600" dirty="0">
                <a:sym typeface="Wingdings" panose="05000000000000000000" pitchFamily="2" charset="2"/>
              </a:rPr>
              <a:t>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Download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blueprint</a:t>
            </a:r>
            <a:r>
              <a:rPr lang="hu-HU" dirty="0" smtClean="0"/>
              <a:t>, </a:t>
            </a:r>
            <a:r>
              <a:rPr lang="hu-HU" dirty="0" err="1" smtClean="0"/>
              <a:t>that</a:t>
            </a:r>
            <a:r>
              <a:rPr lang="hu-HU" dirty="0" smtClean="0"/>
              <a:t> we </a:t>
            </a:r>
            <a:r>
              <a:rPr lang="hu-HU" dirty="0" err="1" smtClean="0"/>
              <a:t>have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edit</a:t>
            </a:r>
            <a:endParaRPr lang="hu-HU" dirty="0"/>
          </a:p>
          <a:p>
            <a:r>
              <a:rPr lang="hu-HU" sz="4000" b="1" dirty="0">
                <a:hlinkClick r:id="rId2"/>
              </a:rPr>
              <a:t>http://www.sze.hu/~leslie/hipeac</a:t>
            </a:r>
            <a:endParaRPr lang="hu-HU" sz="4000" b="1" dirty="0"/>
          </a:p>
          <a:p>
            <a:r>
              <a:rPr lang="hu-HU" sz="4000" b="1" dirty="0" err="1"/>
              <a:t>Uap.yaml</a:t>
            </a:r>
            <a:r>
              <a:rPr lang="hu-HU" sz="4000" b="1" dirty="0"/>
              <a:t> -&gt; </a:t>
            </a:r>
            <a:r>
              <a:rPr lang="hu-HU" sz="4000" b="1" dirty="0" err="1"/>
              <a:t>save</a:t>
            </a:r>
            <a:r>
              <a:rPr lang="hu-HU" sz="4000" b="1" dirty="0"/>
              <a:t> </a:t>
            </a:r>
            <a:r>
              <a:rPr lang="hu-HU" sz="4000" b="1" dirty="0" err="1"/>
              <a:t>as</a:t>
            </a:r>
            <a:endParaRPr lang="hu-HU" sz="4000" b="1" dirty="0"/>
          </a:p>
          <a:p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just</a:t>
            </a:r>
            <a:r>
              <a:rPr lang="hu-HU" dirty="0" smtClean="0"/>
              <a:t> </a:t>
            </a:r>
            <a:r>
              <a:rPr lang="hu-HU" dirty="0" err="1" smtClean="0"/>
              <a:t>copy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content</a:t>
            </a:r>
            <a:r>
              <a:rPr lang="hu-HU" dirty="0" smtClean="0"/>
              <a:t> of it</a:t>
            </a:r>
            <a:endParaRPr lang="hu-HU" dirty="0" smtClean="0"/>
          </a:p>
          <a:p>
            <a:r>
              <a:rPr lang="hu-HU" dirty="0" smtClean="0"/>
              <a:t>Open it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favorite</a:t>
            </a:r>
            <a:r>
              <a:rPr lang="hu-HU" dirty="0" smtClean="0"/>
              <a:t> editor</a:t>
            </a:r>
          </a:p>
          <a:p>
            <a:r>
              <a:rPr lang="hu-HU" dirty="0" smtClean="0"/>
              <a:t>Be </a:t>
            </a:r>
            <a:r>
              <a:rPr lang="hu-HU" dirty="0" err="1" smtClean="0"/>
              <a:t>advised</a:t>
            </a:r>
            <a:r>
              <a:rPr lang="hu-HU" dirty="0" smtClean="0"/>
              <a:t>!, YAML has </a:t>
            </a:r>
            <a:r>
              <a:rPr lang="hu-HU" dirty="0" err="1" smtClean="0"/>
              <a:t>strict</a:t>
            </a:r>
            <a:r>
              <a:rPr lang="hu-HU" dirty="0" smtClean="0"/>
              <a:t> </a:t>
            </a:r>
            <a:r>
              <a:rPr lang="hu-HU" dirty="0" err="1" smtClean="0"/>
              <a:t>whitespace</a:t>
            </a:r>
            <a:r>
              <a:rPr lang="hu-HU" dirty="0" smtClean="0"/>
              <a:t> </a:t>
            </a:r>
            <a:r>
              <a:rPr lang="hu-HU" dirty="0" err="1" smtClean="0"/>
              <a:t>rules</a:t>
            </a:r>
            <a:endParaRPr lang="hu-HU" dirty="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16.01.2020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48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Editing YAML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79448" y="1122364"/>
            <a:ext cx="8622792" cy="4775200"/>
          </a:xfrm>
        </p:spPr>
        <p:txBody>
          <a:bodyPr>
            <a:normAutofit/>
          </a:bodyPr>
          <a:lstStyle/>
          <a:p>
            <a:r>
              <a:rPr lang="hu-HU" dirty="0" err="1" smtClean="0"/>
              <a:t>Enabling</a:t>
            </a:r>
            <a:r>
              <a:rPr lang="hu-HU" dirty="0" smtClean="0"/>
              <a:t> a </a:t>
            </a:r>
            <a:r>
              <a:rPr lang="hu-HU" dirty="0" err="1" smtClean="0"/>
              <a:t>new</a:t>
            </a:r>
            <a:r>
              <a:rPr lang="hu-HU" dirty="0" smtClean="0"/>
              <a:t> </a:t>
            </a:r>
            <a:r>
              <a:rPr lang="hu-HU" dirty="0" err="1" smtClean="0"/>
              <a:t>option</a:t>
            </a:r>
            <a:r>
              <a:rPr lang="hu-HU" dirty="0" smtClean="0"/>
              <a:t> in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blueprint</a:t>
            </a:r>
            <a:endParaRPr lang="hu-HU" dirty="0" smtClean="0"/>
          </a:p>
          <a:p>
            <a:pPr lvl="1"/>
            <a:r>
              <a:rPr lang="hu-HU" dirty="0" err="1" smtClean="0"/>
              <a:t>Uncomment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following</a:t>
            </a:r>
            <a:r>
              <a:rPr lang="hu-HU" dirty="0" smtClean="0"/>
              <a:t> </a:t>
            </a:r>
            <a:r>
              <a:rPr lang="hu-HU" dirty="0" err="1" smtClean="0"/>
              <a:t>lines</a:t>
            </a:r>
            <a:r>
              <a:rPr lang="hu-HU" dirty="0" smtClean="0"/>
              <a:t>: (</a:t>
            </a:r>
            <a:r>
              <a:rPr lang="hu-HU" dirty="0" err="1" smtClean="0"/>
              <a:t>just</a:t>
            </a:r>
            <a:r>
              <a:rPr lang="hu-HU" dirty="0" smtClean="0"/>
              <a:t> </a:t>
            </a:r>
            <a:r>
              <a:rPr lang="hu-HU" dirty="0" err="1" smtClean="0"/>
              <a:t>delete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hashmark</a:t>
            </a:r>
            <a:r>
              <a:rPr lang="hu-HU" dirty="0" smtClean="0"/>
              <a:t> (#))</a:t>
            </a:r>
          </a:p>
          <a:p>
            <a:pPr lvl="1"/>
            <a:r>
              <a:rPr lang="hu-HU" dirty="0" smtClean="0"/>
              <a:t>Line </a:t>
            </a:r>
            <a:r>
              <a:rPr lang="hu-HU" dirty="0" smtClean="0"/>
              <a:t>135-143</a:t>
            </a:r>
          </a:p>
          <a:p>
            <a:pPr lvl="1"/>
            <a:endParaRPr lang="hu-HU" dirty="0"/>
          </a:p>
          <a:p>
            <a:pPr lvl="1"/>
            <a:endParaRPr lang="hu-HU" dirty="0" smtClean="0"/>
          </a:p>
          <a:p>
            <a:pPr lvl="1"/>
            <a:endParaRPr lang="hu-HU" dirty="0" smtClean="0"/>
          </a:p>
          <a:p>
            <a:pPr lvl="1">
              <a:spcBef>
                <a:spcPts val="1400"/>
              </a:spcBef>
            </a:pPr>
            <a:r>
              <a:rPr lang="hu-HU" dirty="0" smtClean="0"/>
              <a:t>Line </a:t>
            </a:r>
            <a:r>
              <a:rPr lang="hu-HU" dirty="0" smtClean="0"/>
              <a:t>190 -&gt; comment 191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4</a:t>
            </a:fld>
            <a:endParaRPr lang="de-DE"/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882727"/>
              </p:ext>
            </p:extLst>
          </p:nvPr>
        </p:nvGraphicFramePr>
        <p:xfrm>
          <a:off x="2531937" y="3096579"/>
          <a:ext cx="7439025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Image" r:id="rId3" imgW="9891720" imgH="2349000" progId="Photoshop.Image.17">
                  <p:embed/>
                </p:oleObj>
              </mc:Choice>
              <mc:Fallback>
                <p:oleObj name="Image" r:id="rId3" imgW="9891720" imgH="2349000" progId="Photoshop.Image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31937" y="3096579"/>
                        <a:ext cx="7439025" cy="176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0889"/>
              </p:ext>
            </p:extLst>
          </p:nvPr>
        </p:nvGraphicFramePr>
        <p:xfrm>
          <a:off x="2531936" y="5356862"/>
          <a:ext cx="7971472" cy="50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Image" r:id="rId5" imgW="8494920" imgH="533160" progId="Photoshop.Image.17">
                  <p:embed/>
                </p:oleObj>
              </mc:Choice>
              <mc:Fallback>
                <p:oleObj name="Image" r:id="rId5" imgW="8494920" imgH="533160" progId="Photoshop.Image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1936" y="5356862"/>
                        <a:ext cx="7971472" cy="50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600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Editing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Uncomment</a:t>
            </a:r>
            <a:r>
              <a:rPr lang="hu-HU" dirty="0" smtClean="0"/>
              <a:t> line 206</a:t>
            </a:r>
          </a:p>
          <a:p>
            <a:endParaRPr lang="hu-HU" dirty="0"/>
          </a:p>
          <a:p>
            <a:endParaRPr lang="hu-HU" dirty="0" smtClean="0"/>
          </a:p>
          <a:p>
            <a:r>
              <a:rPr lang="hu-HU" dirty="0" err="1" smtClean="0"/>
              <a:t>Then</a:t>
            </a:r>
            <a:r>
              <a:rPr lang="hu-HU" dirty="0" smtClean="0"/>
              <a:t> </a:t>
            </a:r>
            <a:r>
              <a:rPr lang="hu-HU" dirty="0" err="1" smtClean="0"/>
              <a:t>save</a:t>
            </a:r>
            <a:r>
              <a:rPr lang="hu-HU" dirty="0" smtClean="0"/>
              <a:t> YAML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computer, </a:t>
            </a:r>
            <a:r>
              <a:rPr lang="hu-HU" dirty="0" err="1" smtClean="0"/>
              <a:t>now</a:t>
            </a:r>
            <a:r>
              <a:rPr lang="hu-HU" dirty="0" smtClean="0"/>
              <a:t> we </a:t>
            </a:r>
            <a:r>
              <a:rPr lang="hu-HU" dirty="0" err="1" smtClean="0"/>
              <a:t>have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upload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portal.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5</a:t>
            </a:fld>
            <a:endParaRPr lang="de-DE"/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959489"/>
              </p:ext>
            </p:extLst>
          </p:nvPr>
        </p:nvGraphicFramePr>
        <p:xfrm>
          <a:off x="2314004" y="2266950"/>
          <a:ext cx="73644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Image" r:id="rId3" imgW="7364880" imgH="774360" progId="Photoshop.Image.17">
                  <p:embed/>
                </p:oleObj>
              </mc:Choice>
              <mc:Fallback>
                <p:oleObj name="Image" r:id="rId3" imgW="7364880" imgH="774360" progId="Photoshop.Image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4004" y="2266950"/>
                        <a:ext cx="7364412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429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Uploading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Simulation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Go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b="1" dirty="0" smtClean="0"/>
              <a:t>http://webint.hidalgo-project.eu</a:t>
            </a:r>
          </a:p>
          <a:p>
            <a:r>
              <a:rPr lang="hu-HU" dirty="0" smtClean="0"/>
              <a:t>Login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user</a:t>
            </a:r>
            <a:r>
              <a:rPr lang="hu-HU" dirty="0" smtClean="0"/>
              <a:t>/</a:t>
            </a:r>
            <a:r>
              <a:rPr lang="hu-HU" dirty="0" err="1" smtClean="0"/>
              <a:t>pass</a:t>
            </a:r>
            <a:r>
              <a:rPr lang="hu-HU" dirty="0" smtClean="0"/>
              <a:t> (</a:t>
            </a:r>
            <a:r>
              <a:rPr lang="hu-HU" dirty="0" err="1" smtClean="0"/>
              <a:t>paperslices</a:t>
            </a:r>
            <a:r>
              <a:rPr lang="hu-HU" dirty="0" smtClean="0"/>
              <a:t>)</a:t>
            </a:r>
            <a:endParaRPr lang="hu-HU" dirty="0"/>
          </a:p>
          <a:p>
            <a:r>
              <a:rPr lang="hu-HU" dirty="0" smtClean="0"/>
              <a:t>Go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Settings</a:t>
            </a:r>
            <a:r>
              <a:rPr lang="hu-HU" dirty="0" smtClean="0"/>
              <a:t>/</a:t>
            </a:r>
            <a:r>
              <a:rPr lang="hu-HU" dirty="0" err="1" smtClean="0"/>
              <a:t>Manage</a:t>
            </a:r>
            <a:r>
              <a:rPr lang="hu-HU" dirty="0" smtClean="0"/>
              <a:t> </a:t>
            </a:r>
            <a:r>
              <a:rPr lang="hu-HU" dirty="0" err="1" smtClean="0"/>
              <a:t>Application</a:t>
            </a:r>
            <a:endParaRPr lang="hu-HU" dirty="0" smtClean="0"/>
          </a:p>
          <a:p>
            <a:r>
              <a:rPr lang="hu-HU" dirty="0" smtClean="0"/>
              <a:t>Add a </a:t>
            </a:r>
            <a:r>
              <a:rPr lang="hu-HU" dirty="0" err="1" smtClean="0"/>
              <a:t>name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application</a:t>
            </a:r>
            <a:endParaRPr lang="hu-HU" dirty="0" smtClean="0"/>
          </a:p>
          <a:p>
            <a:r>
              <a:rPr lang="hu-HU" dirty="0" err="1" smtClean="0"/>
              <a:t>Select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file </a:t>
            </a:r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previously</a:t>
            </a:r>
            <a:r>
              <a:rPr lang="hu-HU" dirty="0" smtClean="0"/>
              <a:t> </a:t>
            </a:r>
            <a:r>
              <a:rPr lang="hu-HU" dirty="0" err="1" smtClean="0"/>
              <a:t>edited</a:t>
            </a:r>
            <a:r>
              <a:rPr lang="hu-HU" dirty="0" smtClean="0"/>
              <a:t>, and hit </a:t>
            </a:r>
            <a:r>
              <a:rPr lang="hu-HU" dirty="0" err="1" smtClean="0"/>
              <a:t>upload</a:t>
            </a:r>
            <a:r>
              <a:rPr lang="hu-HU" dirty="0" smtClean="0"/>
              <a:t>!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67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94000" y="52212"/>
            <a:ext cx="7416800" cy="526622"/>
          </a:xfrm>
        </p:spPr>
        <p:txBody>
          <a:bodyPr/>
          <a:lstStyle/>
          <a:p>
            <a:r>
              <a:rPr lang="hu-HU" dirty="0" err="1" smtClean="0"/>
              <a:t>Configuring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Simulation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33144" y="1362457"/>
            <a:ext cx="3721608" cy="4525963"/>
          </a:xfrm>
        </p:spPr>
        <p:txBody>
          <a:bodyPr>
            <a:normAutofit fontScale="92500"/>
          </a:bodyPr>
          <a:lstStyle/>
          <a:p>
            <a:r>
              <a:rPr lang="hu-HU" sz="2800" dirty="0"/>
              <a:t>Go </a:t>
            </a:r>
            <a:r>
              <a:rPr lang="hu-HU" sz="2800" dirty="0" err="1"/>
              <a:t>to</a:t>
            </a:r>
            <a:r>
              <a:rPr lang="hu-HU" sz="2800" dirty="0"/>
              <a:t> </a:t>
            </a:r>
            <a:r>
              <a:rPr lang="hu-HU" sz="2800" dirty="0" err="1"/>
              <a:t>Experiments</a:t>
            </a:r>
            <a:r>
              <a:rPr lang="hu-HU" sz="2800" dirty="0"/>
              <a:t>/</a:t>
            </a:r>
            <a:r>
              <a:rPr lang="hu-HU" sz="2800" dirty="0" err="1"/>
              <a:t>Manage</a:t>
            </a:r>
            <a:r>
              <a:rPr lang="hu-HU" sz="2800" dirty="0"/>
              <a:t> </a:t>
            </a:r>
            <a:r>
              <a:rPr lang="hu-HU" sz="2800" dirty="0" err="1"/>
              <a:t>Instances</a:t>
            </a:r>
            <a:endParaRPr lang="hu-HU" sz="2800" dirty="0"/>
          </a:p>
          <a:p>
            <a:r>
              <a:rPr lang="hu-HU" sz="2800" dirty="0" err="1"/>
              <a:t>Select</a:t>
            </a:r>
            <a:r>
              <a:rPr lang="hu-HU" sz="2800" dirty="0"/>
              <a:t> </a:t>
            </a:r>
            <a:r>
              <a:rPr lang="hu-HU" sz="2800" dirty="0" err="1"/>
              <a:t>your</a:t>
            </a:r>
            <a:r>
              <a:rPr lang="hu-HU" sz="2800" dirty="0"/>
              <a:t> </a:t>
            </a:r>
            <a:r>
              <a:rPr lang="hu-HU" sz="2800" dirty="0" err="1"/>
              <a:t>Application</a:t>
            </a:r>
            <a:endParaRPr lang="hu-HU" sz="2800" dirty="0"/>
          </a:p>
          <a:p>
            <a:pPr lvl="1"/>
            <a:r>
              <a:rPr lang="hu-HU" sz="2400" dirty="0"/>
              <a:t>We </a:t>
            </a:r>
            <a:r>
              <a:rPr lang="hu-HU" sz="2400" dirty="0" err="1"/>
              <a:t>uploaded</a:t>
            </a:r>
            <a:r>
              <a:rPr lang="hu-HU" sz="2400" dirty="0"/>
              <a:t> </a:t>
            </a:r>
            <a:r>
              <a:rPr lang="hu-HU" sz="2400" dirty="0" err="1"/>
              <a:t>to</a:t>
            </a:r>
            <a:r>
              <a:rPr lang="hu-HU" sz="2400" dirty="0"/>
              <a:t> </a:t>
            </a:r>
            <a:r>
              <a:rPr lang="hu-HU" sz="2400" dirty="0" err="1"/>
              <a:t>everyone</a:t>
            </a: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commented version </a:t>
            </a:r>
            <a:r>
              <a:rPr lang="hu-HU" sz="2400" dirty="0" err="1"/>
              <a:t>to</a:t>
            </a:r>
            <a:r>
              <a:rPr lang="hu-HU" sz="2400" dirty="0"/>
              <a:t> </a:t>
            </a:r>
            <a:r>
              <a:rPr lang="hu-HU" sz="2400" dirty="0" err="1"/>
              <a:t>see</a:t>
            </a: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</a:t>
            </a:r>
            <a:r>
              <a:rPr lang="hu-HU" sz="2400" dirty="0" err="1"/>
              <a:t>difference</a:t>
            </a:r>
            <a:r>
              <a:rPr lang="hu-HU" sz="2400" dirty="0"/>
              <a:t> (No </a:t>
            </a:r>
            <a:r>
              <a:rPr lang="hu-HU" sz="2400" dirty="0" err="1"/>
              <a:t>PostProc</a:t>
            </a:r>
            <a:r>
              <a:rPr lang="hu-HU" sz="2400" dirty="0"/>
              <a:t> </a:t>
            </a:r>
            <a:r>
              <a:rPr lang="hu-HU" sz="2400" dirty="0" err="1"/>
              <a:t>option</a:t>
            </a:r>
            <a:r>
              <a:rPr lang="hu-HU" sz="2400" dirty="0"/>
              <a:t>)</a:t>
            </a:r>
          </a:p>
          <a:p>
            <a:pPr lvl="1"/>
            <a:r>
              <a:rPr lang="hu-HU" sz="2400" dirty="0" err="1">
                <a:solidFill>
                  <a:srgbClr val="FF0000"/>
                </a:solidFill>
              </a:rPr>
              <a:t>After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the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configuration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save</a:t>
            </a:r>
            <a:r>
              <a:rPr lang="hu-HU" sz="2400" dirty="0">
                <a:solidFill>
                  <a:srgbClr val="FF0000"/>
                </a:solidFill>
              </a:rPr>
              <a:t> it</a:t>
            </a:r>
          </a:p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7</a:t>
            </a:fld>
            <a:endParaRPr lang="de-DE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54" y="768097"/>
            <a:ext cx="5345402" cy="550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2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Starting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simulation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Go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Experiments</a:t>
            </a:r>
            <a:r>
              <a:rPr lang="hu-HU" dirty="0" smtClean="0"/>
              <a:t>/</a:t>
            </a:r>
            <a:r>
              <a:rPr lang="hu-HU" dirty="0" err="1" smtClean="0"/>
              <a:t>Execute</a:t>
            </a:r>
            <a:endParaRPr lang="hu-HU" dirty="0" smtClean="0"/>
          </a:p>
          <a:p>
            <a:r>
              <a:rPr lang="hu-HU" dirty="0" err="1" smtClean="0"/>
              <a:t>Choose</a:t>
            </a:r>
            <a:r>
              <a:rPr lang="hu-HU" dirty="0" smtClean="0"/>
              <a:t> </a:t>
            </a:r>
            <a:r>
              <a:rPr lang="hu-HU" b="1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application</a:t>
            </a:r>
            <a:endParaRPr lang="hu-HU" dirty="0" smtClean="0"/>
          </a:p>
          <a:p>
            <a:r>
              <a:rPr lang="hu-HU" dirty="0" err="1" smtClean="0"/>
              <a:t>Choose</a:t>
            </a:r>
            <a:r>
              <a:rPr lang="hu-HU" dirty="0" smtClean="0"/>
              <a:t> </a:t>
            </a:r>
            <a:r>
              <a:rPr lang="hu-HU" b="1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configuration</a:t>
            </a:r>
            <a:endParaRPr lang="hu-HU" dirty="0" smtClean="0"/>
          </a:p>
          <a:p>
            <a:r>
              <a:rPr lang="hu-HU" dirty="0" err="1" smtClean="0"/>
              <a:t>Choose</a:t>
            </a:r>
            <a:r>
              <a:rPr lang="hu-HU" dirty="0" smtClean="0"/>
              <a:t> </a:t>
            </a:r>
            <a:r>
              <a:rPr lang="hu-HU" dirty="0" smtClean="0"/>
              <a:t>193.224.130.186 </a:t>
            </a:r>
            <a:r>
              <a:rPr lang="hu-HU" dirty="0" err="1" smtClean="0"/>
              <a:t>as</a:t>
            </a:r>
            <a:r>
              <a:rPr lang="hu-HU" dirty="0" smtClean="0"/>
              <a:t> HPC</a:t>
            </a:r>
          </a:p>
          <a:p>
            <a:endParaRPr lang="hu-HU" dirty="0"/>
          </a:p>
          <a:p>
            <a:pPr marL="0" indent="0" algn="ctr">
              <a:buNone/>
            </a:pPr>
            <a:r>
              <a:rPr lang="hu-HU" dirty="0" err="1" smtClean="0"/>
              <a:t>Execute</a:t>
            </a:r>
            <a:r>
              <a:rPr lang="hu-HU" dirty="0" smtClean="0"/>
              <a:t>!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960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4514FB-5FBF-48F8-96A0-D00683F47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HPCaaS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CBACE44-D3A5-4829-AC97-A08366014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320433"/>
            <a:ext cx="8229600" cy="4467051"/>
          </a:xfrm>
        </p:spPr>
        <p:txBody>
          <a:bodyPr>
            <a:normAutofit/>
          </a:bodyPr>
          <a:lstStyle/>
          <a:p>
            <a:r>
              <a:rPr lang="hu-HU" dirty="0" err="1" smtClean="0"/>
              <a:t>Goal</a:t>
            </a:r>
            <a:r>
              <a:rPr lang="hu-HU" dirty="0"/>
              <a:t> </a:t>
            </a:r>
            <a:r>
              <a:rPr lang="hu-HU" dirty="0" smtClean="0"/>
              <a:t>is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reach</a:t>
            </a:r>
            <a:r>
              <a:rPr lang="hu-HU" dirty="0" smtClean="0"/>
              <a:t> more </a:t>
            </a:r>
            <a:r>
              <a:rPr lang="hu-HU" dirty="0" err="1" smtClean="0"/>
              <a:t>people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HPC </a:t>
            </a:r>
            <a:r>
              <a:rPr lang="hu-HU" dirty="0" err="1" smtClean="0"/>
              <a:t>application</a:t>
            </a:r>
            <a:endParaRPr lang="hu-HU" dirty="0" smtClean="0"/>
          </a:p>
          <a:p>
            <a:r>
              <a:rPr lang="hu-HU" dirty="0" err="1" smtClean="0"/>
              <a:t>HPCaaS</a:t>
            </a:r>
            <a:r>
              <a:rPr lang="hu-HU" dirty="0" smtClean="0"/>
              <a:t> </a:t>
            </a:r>
            <a:r>
              <a:rPr lang="hu-HU" dirty="0" err="1" smtClean="0"/>
              <a:t>trough</a:t>
            </a:r>
            <a:r>
              <a:rPr lang="hu-HU" dirty="0" smtClean="0"/>
              <a:t> API, </a:t>
            </a:r>
            <a:r>
              <a:rPr lang="hu-HU" dirty="0" err="1" smtClean="0"/>
              <a:t>means</a:t>
            </a:r>
            <a:r>
              <a:rPr lang="hu-HU" dirty="0" smtClean="0"/>
              <a:t> it is </a:t>
            </a:r>
            <a:r>
              <a:rPr lang="hu-HU" dirty="0" err="1" smtClean="0"/>
              <a:t>possible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create</a:t>
            </a:r>
            <a:r>
              <a:rPr lang="hu-HU" dirty="0" smtClean="0"/>
              <a:t> web </a:t>
            </a:r>
            <a:r>
              <a:rPr lang="hu-HU" dirty="0" err="1" smtClean="0"/>
              <a:t>portal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CLI </a:t>
            </a:r>
            <a:r>
              <a:rPr lang="hu-HU" dirty="0" err="1" smtClean="0"/>
              <a:t>tools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manage</a:t>
            </a:r>
            <a:r>
              <a:rPr lang="hu-HU" dirty="0" smtClean="0"/>
              <a:t> HPC </a:t>
            </a:r>
            <a:r>
              <a:rPr lang="hu-HU" dirty="0" err="1" smtClean="0"/>
              <a:t>jobs</a:t>
            </a:r>
            <a:r>
              <a:rPr lang="hu-HU" dirty="0" smtClean="0"/>
              <a:t>/</a:t>
            </a:r>
            <a:r>
              <a:rPr lang="hu-HU" dirty="0" err="1" smtClean="0"/>
              <a:t>applications</a:t>
            </a:r>
            <a:endParaRPr lang="hu-HU" dirty="0" smtClean="0"/>
          </a:p>
          <a:p>
            <a:r>
              <a:rPr lang="hu-HU" dirty="0" err="1" smtClean="0"/>
              <a:t>Cloudify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HPC </a:t>
            </a:r>
            <a:r>
              <a:rPr lang="hu-HU" dirty="0" err="1" smtClean="0"/>
              <a:t>plugin</a:t>
            </a:r>
            <a:endParaRPr lang="hu-HU" dirty="0"/>
          </a:p>
          <a:p>
            <a:pPr lvl="1"/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E1A380-BF8F-41B3-8BEA-E11AFE42B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333FDB4-5487-41FB-A73C-19C6F830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HiDALGO</a:t>
            </a:r>
            <a:endParaRPr lang="de-DE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DE7AC7D-9F31-4B77-8522-1739B648A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01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27223E7-1DA2-48D1-95D5-D435C3D4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HPCaaS</a:t>
            </a:r>
            <a:r>
              <a:rPr lang="hu-HU" dirty="0" smtClean="0"/>
              <a:t> </a:t>
            </a:r>
            <a:r>
              <a:rPr lang="hu-HU" dirty="0" err="1" smtClean="0"/>
              <a:t>High</a:t>
            </a:r>
            <a:r>
              <a:rPr lang="hu-HU" dirty="0" smtClean="0"/>
              <a:t> </a:t>
            </a:r>
            <a:r>
              <a:rPr lang="hu-HU" dirty="0" err="1" smtClean="0"/>
              <a:t>level</a:t>
            </a:r>
            <a:r>
              <a:rPr lang="hu-HU" dirty="0" smtClean="0"/>
              <a:t> </a:t>
            </a:r>
            <a:r>
              <a:rPr lang="hu-HU" dirty="0" err="1" smtClean="0"/>
              <a:t>Architeture</a:t>
            </a:r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1D19F2-61BF-4D0D-B48C-C5F9FED34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0CD4B61-6122-43A6-8E4A-6CFB1F0FA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HiDALGO</a:t>
            </a:r>
            <a:endParaRPr lang="de-DE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7C17994-A141-41EF-AAAA-323B4927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10</a:t>
            </a:fld>
            <a:endParaRPr lang="de-DE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362" y="1486936"/>
            <a:ext cx="7611983" cy="446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4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622FAD-72D0-43EE-BF0A-C1512C65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TOSCA file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7A3707-3CA8-484B-8845-DA080383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422395" cy="4525963"/>
          </a:xfrm>
        </p:spPr>
        <p:txBody>
          <a:bodyPr>
            <a:normAutofit/>
          </a:bodyPr>
          <a:lstStyle/>
          <a:p>
            <a:r>
              <a:rPr lang="en-US" dirty="0"/>
              <a:t>Topology and Orchestration Specification for Cloud Applications (TOSCA</a:t>
            </a:r>
            <a:r>
              <a:rPr lang="en-US" dirty="0" smtClean="0"/>
              <a:t>)</a:t>
            </a:r>
            <a:endParaRPr lang="hu-HU" dirty="0" smtClean="0"/>
          </a:p>
          <a:p>
            <a:r>
              <a:rPr lang="hu-HU" dirty="0" smtClean="0"/>
              <a:t>„</a:t>
            </a:r>
            <a:r>
              <a:rPr lang="en-US" dirty="0"/>
              <a:t>The idea behind the TOSCA standard is to render improvements in the deployment, termination, and any other management function of cloud applications</a:t>
            </a:r>
            <a:r>
              <a:rPr lang="en-US" dirty="0" smtClean="0"/>
              <a:t>.</a:t>
            </a:r>
            <a:r>
              <a:rPr lang="hu-HU" dirty="0" smtClean="0"/>
              <a:t>”</a:t>
            </a:r>
          </a:p>
          <a:p>
            <a:r>
              <a:rPr lang="hu-HU" dirty="0" err="1" smtClean="0"/>
              <a:t>Describing</a:t>
            </a:r>
            <a:r>
              <a:rPr lang="hu-HU" dirty="0" smtClean="0"/>
              <a:t> </a:t>
            </a:r>
            <a:r>
              <a:rPr lang="hu-HU" dirty="0" err="1" smtClean="0"/>
              <a:t>workflows</a:t>
            </a:r>
            <a:r>
              <a:rPr lang="hu-HU" dirty="0" smtClean="0"/>
              <a:t> and input </a:t>
            </a:r>
            <a:r>
              <a:rPr lang="hu-HU" dirty="0" err="1" smtClean="0"/>
              <a:t>data</a:t>
            </a:r>
            <a:r>
              <a:rPr lang="hu-HU" dirty="0" smtClean="0"/>
              <a:t>, and a </a:t>
            </a:r>
            <a:r>
              <a:rPr lang="hu-HU" dirty="0" err="1" smtClean="0"/>
              <a:t>relation</a:t>
            </a:r>
            <a:r>
              <a:rPr lang="hu-HU" dirty="0" smtClean="0"/>
              <a:t> </a:t>
            </a:r>
            <a:r>
              <a:rPr lang="hu-HU" dirty="0" err="1" smtClean="0"/>
              <a:t>between</a:t>
            </a:r>
            <a:r>
              <a:rPr lang="hu-HU" dirty="0" smtClean="0"/>
              <a:t> </a:t>
            </a:r>
            <a:r>
              <a:rPr lang="hu-HU" dirty="0" err="1" smtClean="0"/>
              <a:t>them</a:t>
            </a:r>
            <a:r>
              <a:rPr lang="hu-HU" dirty="0" smtClean="0"/>
              <a:t>.</a:t>
            </a:r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7C023D0-FAA4-4CBF-884B-97131C70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16.01.2020</a:t>
            </a:fld>
            <a:endParaRPr lang="de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A94BD2C-0192-4052-91BD-F857CACF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HiDALGO</a:t>
            </a:r>
            <a:endParaRPr lang="de-DE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675B351-C6FC-48DD-8503-A69B4AEE4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111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622FAD-72D0-43EE-BF0A-C1512C65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Application</a:t>
            </a:r>
            <a:r>
              <a:rPr lang="hu-HU" dirty="0" smtClean="0"/>
              <a:t> </a:t>
            </a:r>
            <a:r>
              <a:rPr lang="hu-HU" dirty="0" err="1" smtClean="0"/>
              <a:t>Blueprint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7A3707-3CA8-484B-8845-DA080383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422395" cy="4525963"/>
          </a:xfrm>
        </p:spPr>
        <p:txBody>
          <a:bodyPr>
            <a:normAutofit lnSpcReduction="10000"/>
          </a:bodyPr>
          <a:lstStyle/>
          <a:p>
            <a:r>
              <a:rPr lang="hu-HU" sz="2800" dirty="0"/>
              <a:t>YAML </a:t>
            </a:r>
            <a:r>
              <a:rPr lang="hu-HU" sz="2800" dirty="0" err="1"/>
              <a:t>format</a:t>
            </a:r>
            <a:r>
              <a:rPr lang="hu-HU" sz="2800" dirty="0"/>
              <a:t> (Human </a:t>
            </a:r>
            <a:r>
              <a:rPr lang="hu-HU" sz="2800" dirty="0" err="1"/>
              <a:t>readable</a:t>
            </a:r>
            <a:r>
              <a:rPr lang="hu-HU" sz="2800" dirty="0"/>
              <a:t>, less </a:t>
            </a:r>
            <a:r>
              <a:rPr lang="hu-HU" sz="2800" dirty="0" err="1"/>
              <a:t>writable</a:t>
            </a:r>
            <a:r>
              <a:rPr lang="hu-HU" sz="2800" dirty="0"/>
              <a:t> </a:t>
            </a:r>
            <a:r>
              <a:rPr lang="hu-HU" sz="2800" dirty="0">
                <a:sym typeface="Wingdings" panose="05000000000000000000" pitchFamily="2" charset="2"/>
              </a:rPr>
              <a:t></a:t>
            </a:r>
            <a:r>
              <a:rPr lang="hu-HU" sz="2800" dirty="0"/>
              <a:t>)</a:t>
            </a:r>
          </a:p>
          <a:p>
            <a:pPr lvl="1"/>
            <a:r>
              <a:rPr lang="hu-HU" dirty="0" err="1" smtClean="0"/>
              <a:t>Strict</a:t>
            </a:r>
            <a:r>
              <a:rPr lang="hu-HU" dirty="0" smtClean="0"/>
              <a:t> </a:t>
            </a:r>
            <a:r>
              <a:rPr lang="hu-HU" dirty="0" err="1" smtClean="0"/>
              <a:t>whitespace</a:t>
            </a:r>
            <a:r>
              <a:rPr lang="hu-HU" dirty="0"/>
              <a:t> </a:t>
            </a:r>
            <a:r>
              <a:rPr lang="hu-HU" dirty="0" err="1" smtClean="0"/>
              <a:t>rules</a:t>
            </a:r>
            <a:endParaRPr lang="hu-HU" dirty="0"/>
          </a:p>
          <a:p>
            <a:r>
              <a:rPr lang="hu-HU" sz="2800" dirty="0" err="1"/>
              <a:t>Defining</a:t>
            </a:r>
            <a:r>
              <a:rPr lang="hu-HU" dirty="0" smtClean="0"/>
              <a:t> </a:t>
            </a:r>
            <a:r>
              <a:rPr lang="hu-HU" dirty="0" err="1" smtClean="0"/>
              <a:t>application</a:t>
            </a:r>
            <a:r>
              <a:rPr lang="hu-HU" dirty="0" smtClean="0"/>
              <a:t> </a:t>
            </a:r>
            <a:r>
              <a:rPr lang="hu-HU" dirty="0" err="1" smtClean="0"/>
              <a:t>inputs</a:t>
            </a:r>
            <a:r>
              <a:rPr lang="hu-HU" dirty="0" smtClean="0"/>
              <a:t>, </a:t>
            </a:r>
            <a:r>
              <a:rPr lang="hu-HU" dirty="0" err="1" smtClean="0"/>
              <a:t>files</a:t>
            </a:r>
            <a:r>
              <a:rPr lang="hu-HU" dirty="0" smtClean="0"/>
              <a:t>, </a:t>
            </a:r>
            <a:r>
              <a:rPr lang="hu-HU" dirty="0" err="1" smtClean="0"/>
              <a:t>datasets</a:t>
            </a:r>
            <a:endParaRPr lang="hu-HU" dirty="0" smtClean="0"/>
          </a:p>
          <a:p>
            <a:pPr lvl="1"/>
            <a:r>
              <a:rPr lang="hu-HU" dirty="0" err="1" smtClean="0"/>
              <a:t>Files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download</a:t>
            </a:r>
            <a:endParaRPr lang="hu-HU" dirty="0" smtClean="0"/>
          </a:p>
          <a:p>
            <a:pPr lvl="1"/>
            <a:r>
              <a:rPr lang="hu-HU" dirty="0" smtClean="0"/>
              <a:t>Online File </a:t>
            </a:r>
            <a:r>
              <a:rPr lang="hu-HU" dirty="0" err="1" smtClean="0"/>
              <a:t>edit</a:t>
            </a:r>
            <a:endParaRPr lang="hu-HU" dirty="0" smtClean="0"/>
          </a:p>
          <a:p>
            <a:pPr lvl="1"/>
            <a:r>
              <a:rPr lang="hu-HU" dirty="0" err="1" smtClean="0"/>
              <a:t>Lists</a:t>
            </a:r>
            <a:endParaRPr lang="hu-HU" dirty="0"/>
          </a:p>
          <a:p>
            <a:pPr lvl="1"/>
            <a:r>
              <a:rPr lang="hu-HU" dirty="0" err="1" smtClean="0"/>
              <a:t>Strings</a:t>
            </a:r>
            <a:endParaRPr lang="hu-HU" dirty="0" smtClean="0"/>
          </a:p>
          <a:p>
            <a:pPr lvl="1"/>
            <a:r>
              <a:rPr lang="hu-HU" dirty="0" err="1" smtClean="0"/>
              <a:t>Checkbox</a:t>
            </a:r>
            <a:r>
              <a:rPr lang="hu-HU" dirty="0" smtClean="0"/>
              <a:t> (Boolean)</a:t>
            </a:r>
          </a:p>
          <a:p>
            <a:pPr lvl="1"/>
            <a:r>
              <a:rPr lang="hu-HU" dirty="0" err="1" smtClean="0"/>
              <a:t>Number</a:t>
            </a:r>
            <a:r>
              <a:rPr lang="hu-HU" dirty="0" smtClean="0"/>
              <a:t> (</a:t>
            </a:r>
            <a:r>
              <a:rPr lang="hu-HU" dirty="0" err="1" smtClean="0"/>
              <a:t>int,float</a:t>
            </a:r>
            <a:r>
              <a:rPr lang="hu-HU" dirty="0" smtClean="0"/>
              <a:t>)</a:t>
            </a:r>
            <a:endParaRPr lang="hu-HU" dirty="0"/>
          </a:p>
          <a:p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7C023D0-FAA4-4CBF-884B-97131C70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16.01.2020</a:t>
            </a:fld>
            <a:endParaRPr lang="de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A94BD2C-0192-4052-91BD-F857CACF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HiDALGO</a:t>
            </a:r>
            <a:endParaRPr lang="de-DE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675B351-C6FC-48DD-8503-A69B4AEE4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1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622FAD-72D0-43EE-BF0A-C1512C65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Application</a:t>
            </a:r>
            <a:r>
              <a:rPr lang="hu-HU" dirty="0" smtClean="0"/>
              <a:t> </a:t>
            </a:r>
            <a:r>
              <a:rPr lang="hu-HU" dirty="0" err="1" smtClean="0"/>
              <a:t>Blueprint</a:t>
            </a:r>
            <a:r>
              <a:rPr lang="hu-HU" dirty="0" smtClean="0"/>
              <a:t> II.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7A3707-3CA8-484B-8845-DA080383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422395" cy="4525963"/>
          </a:xfrm>
        </p:spPr>
        <p:txBody>
          <a:bodyPr>
            <a:normAutofit/>
          </a:bodyPr>
          <a:lstStyle/>
          <a:p>
            <a:r>
              <a:rPr lang="hu-HU" dirty="0" err="1" smtClean="0"/>
              <a:t>Defining</a:t>
            </a:r>
            <a:r>
              <a:rPr lang="hu-HU" dirty="0" smtClean="0"/>
              <a:t> </a:t>
            </a:r>
            <a:r>
              <a:rPr lang="hu-HU" dirty="0" err="1" smtClean="0"/>
              <a:t>workflow</a:t>
            </a:r>
            <a:endParaRPr lang="hu-HU" dirty="0"/>
          </a:p>
          <a:p>
            <a:pPr lvl="1"/>
            <a:r>
              <a:rPr lang="hu-HU" dirty="0" smtClean="0"/>
              <a:t>Add </a:t>
            </a:r>
            <a:r>
              <a:rPr lang="hu-HU" dirty="0" err="1" smtClean="0"/>
              <a:t>executabe</a:t>
            </a:r>
            <a:r>
              <a:rPr lang="hu-HU" dirty="0" smtClean="0"/>
              <a:t> </a:t>
            </a:r>
            <a:r>
              <a:rPr lang="hu-HU" dirty="0" err="1" smtClean="0"/>
              <a:t>commands</a:t>
            </a:r>
            <a:r>
              <a:rPr lang="hu-HU" dirty="0" smtClean="0"/>
              <a:t>, </a:t>
            </a:r>
            <a:r>
              <a:rPr lang="hu-HU" dirty="0" err="1" smtClean="0"/>
              <a:t>with</a:t>
            </a:r>
            <a:r>
              <a:rPr lang="hu-HU" dirty="0" smtClean="0"/>
              <a:t> input </a:t>
            </a:r>
            <a:r>
              <a:rPr lang="hu-HU" dirty="0" err="1" smtClean="0"/>
              <a:t>files</a:t>
            </a:r>
            <a:r>
              <a:rPr lang="hu-HU" dirty="0" smtClean="0"/>
              <a:t>/</a:t>
            </a:r>
            <a:r>
              <a:rPr lang="hu-HU" dirty="0" err="1" smtClean="0"/>
              <a:t>string</a:t>
            </a:r>
            <a:r>
              <a:rPr lang="hu-HU" dirty="0" smtClean="0"/>
              <a:t> </a:t>
            </a:r>
            <a:r>
              <a:rPr lang="hu-HU" dirty="0" err="1" smtClean="0"/>
              <a:t>defined</a:t>
            </a:r>
            <a:endParaRPr lang="hu-HU" dirty="0" smtClean="0"/>
          </a:p>
          <a:p>
            <a:pPr lvl="1"/>
            <a:r>
              <a:rPr lang="hu-HU" dirty="0" smtClean="0"/>
              <a:t>Add </a:t>
            </a:r>
            <a:r>
              <a:rPr lang="hu-HU" dirty="0" err="1" smtClean="0"/>
              <a:t>possibility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use</a:t>
            </a:r>
            <a:r>
              <a:rPr lang="hu-HU" dirty="0" smtClean="0"/>
              <a:t> </a:t>
            </a:r>
            <a:r>
              <a:rPr lang="hu-HU" dirty="0" err="1" smtClean="0"/>
              <a:t>Module</a:t>
            </a:r>
            <a:r>
              <a:rPr lang="hu-HU" dirty="0" smtClean="0"/>
              <a:t> </a:t>
            </a:r>
            <a:r>
              <a:rPr lang="hu-HU" dirty="0" err="1" smtClean="0"/>
              <a:t>system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HPC (</a:t>
            </a:r>
            <a:r>
              <a:rPr lang="hu-HU" dirty="0" err="1" smtClean="0"/>
              <a:t>Loading</a:t>
            </a:r>
            <a:r>
              <a:rPr lang="hu-HU" dirty="0" smtClean="0"/>
              <a:t> </a:t>
            </a:r>
            <a:r>
              <a:rPr lang="hu-HU" dirty="0" err="1" smtClean="0"/>
              <a:t>modules</a:t>
            </a:r>
            <a:r>
              <a:rPr lang="hu-HU" dirty="0" smtClean="0"/>
              <a:t>)</a:t>
            </a:r>
          </a:p>
          <a:p>
            <a:pPr lvl="1"/>
            <a:r>
              <a:rPr lang="hu-HU" dirty="0" err="1" smtClean="0"/>
              <a:t>Define</a:t>
            </a:r>
            <a:r>
              <a:rPr lang="hu-HU" dirty="0" smtClean="0"/>
              <a:t> </a:t>
            </a:r>
            <a:r>
              <a:rPr lang="hu-HU" dirty="0" err="1" smtClean="0"/>
              <a:t>simulation</a:t>
            </a:r>
            <a:r>
              <a:rPr lang="hu-HU" dirty="0" smtClean="0"/>
              <a:t> </a:t>
            </a:r>
            <a:r>
              <a:rPr lang="hu-HU" dirty="0" err="1" smtClean="0"/>
              <a:t>steps</a:t>
            </a:r>
            <a:r>
              <a:rPr lang="hu-HU" dirty="0" smtClean="0"/>
              <a:t> and add </a:t>
            </a:r>
            <a:r>
              <a:rPr lang="hu-HU" dirty="0" err="1" smtClean="0"/>
              <a:t>dependencies</a:t>
            </a:r>
            <a:r>
              <a:rPr lang="hu-HU" dirty="0" smtClean="0"/>
              <a:t> </a:t>
            </a:r>
            <a:r>
              <a:rPr lang="hu-HU" dirty="0" err="1" smtClean="0"/>
              <a:t>between</a:t>
            </a:r>
            <a:r>
              <a:rPr lang="hu-HU" dirty="0" smtClean="0"/>
              <a:t> </a:t>
            </a:r>
            <a:r>
              <a:rPr lang="hu-HU" dirty="0" err="1" smtClean="0"/>
              <a:t>them</a:t>
            </a:r>
            <a:r>
              <a:rPr lang="hu-HU" dirty="0" smtClean="0"/>
              <a:t>, </a:t>
            </a:r>
            <a:r>
              <a:rPr lang="hu-HU" dirty="0" err="1" smtClean="0"/>
              <a:t>so</a:t>
            </a:r>
            <a:r>
              <a:rPr lang="hu-HU" dirty="0" smtClean="0"/>
              <a:t> </a:t>
            </a:r>
            <a:r>
              <a:rPr lang="hu-HU" dirty="0" err="1" smtClean="0"/>
              <a:t>all</a:t>
            </a:r>
            <a:r>
              <a:rPr lang="hu-HU" dirty="0" smtClean="0"/>
              <a:t> </a:t>
            </a:r>
            <a:r>
              <a:rPr lang="hu-HU" dirty="0" err="1" smtClean="0"/>
              <a:t>steps</a:t>
            </a:r>
            <a:r>
              <a:rPr lang="hu-HU" dirty="0" smtClean="0"/>
              <a:t> </a:t>
            </a:r>
            <a:r>
              <a:rPr lang="hu-HU" dirty="0" err="1" smtClean="0"/>
              <a:t>can</a:t>
            </a:r>
            <a:r>
              <a:rPr lang="hu-HU" dirty="0" smtClean="0"/>
              <a:t> be </a:t>
            </a:r>
            <a:r>
              <a:rPr lang="hu-HU" dirty="0" err="1" smtClean="0"/>
              <a:t>serialized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parallelized</a:t>
            </a:r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7C023D0-FAA4-4CBF-884B-97131C70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16.01.2020</a:t>
            </a:fld>
            <a:endParaRPr lang="de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A94BD2C-0192-4052-91BD-F857CACF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HiDALGO</a:t>
            </a:r>
            <a:endParaRPr lang="de-DE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675B351-C6FC-48DD-8503-A69B4AEE4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55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622FAD-72D0-43EE-BF0A-C1512C65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Data </a:t>
            </a:r>
            <a:r>
              <a:rPr lang="hu-HU" dirty="0" err="1" smtClean="0"/>
              <a:t>catalog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7A3707-3CA8-484B-8845-DA080383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422395" cy="4525963"/>
          </a:xfrm>
        </p:spPr>
        <p:txBody>
          <a:bodyPr>
            <a:normAutofit/>
          </a:bodyPr>
          <a:lstStyle/>
          <a:p>
            <a:r>
              <a:rPr lang="hu-HU" sz="2800" dirty="0" err="1"/>
              <a:t>Ckan</a:t>
            </a:r>
            <a:r>
              <a:rPr lang="hu-HU" sz="2800" dirty="0"/>
              <a:t> </a:t>
            </a:r>
            <a:r>
              <a:rPr lang="hu-HU" sz="2800" dirty="0" err="1"/>
              <a:t>data</a:t>
            </a:r>
            <a:r>
              <a:rPr lang="hu-HU" sz="2800" dirty="0"/>
              <a:t> </a:t>
            </a:r>
            <a:r>
              <a:rPr lang="hu-HU" sz="2800" dirty="0" err="1"/>
              <a:t>catalog</a:t>
            </a:r>
            <a:endParaRPr lang="hu-HU" sz="2800" dirty="0"/>
          </a:p>
          <a:p>
            <a:r>
              <a:rPr lang="hu-HU" sz="2800" dirty="0" err="1"/>
              <a:t>Can</a:t>
            </a:r>
            <a:r>
              <a:rPr lang="hu-HU" sz="2800" dirty="0"/>
              <a:t> be </a:t>
            </a:r>
            <a:r>
              <a:rPr lang="hu-HU" sz="2800" dirty="0" err="1"/>
              <a:t>used</a:t>
            </a:r>
            <a:r>
              <a:rPr lang="hu-HU" sz="2800" dirty="0"/>
              <a:t> </a:t>
            </a:r>
            <a:r>
              <a:rPr lang="hu-HU" sz="2800" dirty="0" err="1"/>
              <a:t>trough</a:t>
            </a:r>
            <a:r>
              <a:rPr lang="hu-HU" sz="2800" dirty="0"/>
              <a:t> API</a:t>
            </a:r>
          </a:p>
          <a:p>
            <a:r>
              <a:rPr lang="hu-HU" sz="2800" dirty="0" err="1"/>
              <a:t>Store</a:t>
            </a:r>
            <a:r>
              <a:rPr lang="hu-HU" sz="2800" dirty="0"/>
              <a:t> </a:t>
            </a:r>
            <a:r>
              <a:rPr lang="hu-HU" sz="2800" dirty="0" err="1"/>
              <a:t>files</a:t>
            </a:r>
            <a:r>
              <a:rPr lang="hu-HU" sz="2800" dirty="0"/>
              <a:t> </a:t>
            </a:r>
            <a:r>
              <a:rPr lang="hu-HU" sz="2800" dirty="0" err="1"/>
              <a:t>or</a:t>
            </a:r>
            <a:r>
              <a:rPr lang="hu-HU" sz="2800" dirty="0"/>
              <a:t> </a:t>
            </a:r>
            <a:r>
              <a:rPr lang="hu-HU" sz="2800" dirty="0" err="1"/>
              <a:t>just</a:t>
            </a:r>
            <a:r>
              <a:rPr lang="hu-HU" sz="2800" dirty="0"/>
              <a:t> </a:t>
            </a:r>
            <a:r>
              <a:rPr lang="hu-HU" sz="2800" dirty="0" err="1"/>
              <a:t>the</a:t>
            </a:r>
            <a:r>
              <a:rPr lang="hu-HU" sz="2800" dirty="0"/>
              <a:t> URL of </a:t>
            </a:r>
            <a:r>
              <a:rPr lang="hu-HU" sz="2800" dirty="0" err="1"/>
              <a:t>the</a:t>
            </a:r>
            <a:r>
              <a:rPr lang="hu-HU" sz="2800" dirty="0"/>
              <a:t> file</a:t>
            </a:r>
          </a:p>
          <a:p>
            <a:r>
              <a:rPr lang="hu-HU" sz="2800" dirty="0" err="1"/>
              <a:t>Defining</a:t>
            </a:r>
            <a:r>
              <a:rPr lang="hu-HU" sz="2800" dirty="0"/>
              <a:t> </a:t>
            </a:r>
            <a:r>
              <a:rPr lang="hu-HU" sz="2800" dirty="0" err="1"/>
              <a:t>datasets</a:t>
            </a:r>
            <a:endParaRPr lang="hu-HU" sz="2800" dirty="0"/>
          </a:p>
          <a:p>
            <a:r>
              <a:rPr lang="hu-HU" sz="2800" dirty="0" err="1"/>
              <a:t>Datasets</a:t>
            </a:r>
            <a:r>
              <a:rPr lang="hu-HU" sz="2800" dirty="0"/>
              <a:t>, and </a:t>
            </a:r>
            <a:r>
              <a:rPr lang="hu-HU" sz="2800" dirty="0" err="1"/>
              <a:t>Files</a:t>
            </a:r>
            <a:r>
              <a:rPr lang="hu-HU" sz="2800" dirty="0"/>
              <a:t> </a:t>
            </a:r>
            <a:r>
              <a:rPr lang="hu-HU" sz="2800" dirty="0" err="1"/>
              <a:t>can</a:t>
            </a:r>
            <a:r>
              <a:rPr lang="hu-HU" sz="2800" dirty="0"/>
              <a:t> be </a:t>
            </a:r>
            <a:r>
              <a:rPr lang="hu-HU" sz="2800" dirty="0" err="1"/>
              <a:t>tagged</a:t>
            </a:r>
            <a:r>
              <a:rPr lang="hu-HU" sz="2800" dirty="0"/>
              <a:t>, </a:t>
            </a:r>
            <a:r>
              <a:rPr lang="hu-HU" sz="2800" dirty="0" err="1"/>
              <a:t>for</a:t>
            </a:r>
            <a:r>
              <a:rPr lang="hu-HU" sz="2800" dirty="0"/>
              <a:t> </a:t>
            </a:r>
            <a:r>
              <a:rPr lang="hu-HU" sz="2800" dirty="0" err="1"/>
              <a:t>easy</a:t>
            </a:r>
            <a:r>
              <a:rPr lang="hu-HU" sz="2800" dirty="0"/>
              <a:t> </a:t>
            </a:r>
            <a:r>
              <a:rPr lang="hu-HU" sz="2800" dirty="0" err="1"/>
              <a:t>search</a:t>
            </a:r>
            <a:endParaRPr lang="hu-HU" sz="2800" dirty="0"/>
          </a:p>
          <a:p>
            <a:r>
              <a:rPr lang="hu-HU" sz="2800" dirty="0" err="1"/>
              <a:t>Authentication</a:t>
            </a:r>
            <a:r>
              <a:rPr lang="hu-HU" sz="2800" dirty="0"/>
              <a:t> </a:t>
            </a:r>
            <a:r>
              <a:rPr lang="hu-HU" sz="2800" dirty="0" err="1"/>
              <a:t>with</a:t>
            </a:r>
            <a:r>
              <a:rPr lang="hu-HU" sz="2800" dirty="0"/>
              <a:t> </a:t>
            </a:r>
            <a:r>
              <a:rPr lang="hu-HU" sz="2800" dirty="0" err="1"/>
              <a:t>secret</a:t>
            </a:r>
            <a:r>
              <a:rPr lang="hu-HU" sz="2800" dirty="0"/>
              <a:t> API </a:t>
            </a:r>
            <a:r>
              <a:rPr lang="hu-HU" sz="2800" dirty="0" err="1"/>
              <a:t>key</a:t>
            </a:r>
            <a:endParaRPr lang="hu-HU" dirty="0"/>
          </a:p>
          <a:p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7C023D0-FAA4-4CBF-884B-97131C70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16.01.2020</a:t>
            </a:fld>
            <a:endParaRPr lang="de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A94BD2C-0192-4052-91BD-F857CACF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HiDALGO</a:t>
            </a:r>
            <a:endParaRPr lang="de-DE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675B351-C6FC-48DD-8503-A69B4AEE4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457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Check</a:t>
            </a:r>
            <a:r>
              <a:rPr lang="hu-HU" dirty="0" smtClean="0"/>
              <a:t> </a:t>
            </a:r>
            <a:r>
              <a:rPr lang="hu-HU" dirty="0" err="1" smtClean="0"/>
              <a:t>our</a:t>
            </a:r>
            <a:r>
              <a:rPr lang="hu-HU" dirty="0" smtClean="0"/>
              <a:t> </a:t>
            </a:r>
            <a:r>
              <a:rPr lang="hu-HU" dirty="0" err="1" smtClean="0"/>
              <a:t>simulation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Go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Experiments</a:t>
            </a:r>
            <a:r>
              <a:rPr lang="hu-HU" dirty="0" smtClean="0"/>
              <a:t>/</a:t>
            </a:r>
            <a:r>
              <a:rPr lang="hu-HU" dirty="0" err="1" smtClean="0"/>
              <a:t>Dasboard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15</a:t>
            </a:fld>
            <a:endParaRPr lang="de-DE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426" y="3240311"/>
            <a:ext cx="8692134" cy="557784"/>
          </a:xfrm>
          <a:prstGeom prst="rect">
            <a:avLst/>
          </a:prstGeom>
        </p:spPr>
      </p:pic>
      <p:sp>
        <p:nvSpPr>
          <p:cNvPr id="8" name="Jobbra nyíl 7"/>
          <p:cNvSpPr/>
          <p:nvPr/>
        </p:nvSpPr>
        <p:spPr>
          <a:xfrm rot="16200000">
            <a:off x="7349490" y="3744091"/>
            <a:ext cx="576072" cy="457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Jobbra nyíl 8"/>
          <p:cNvSpPr/>
          <p:nvPr/>
        </p:nvSpPr>
        <p:spPr>
          <a:xfrm rot="16200000">
            <a:off x="9662160" y="3709989"/>
            <a:ext cx="576072" cy="457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Jobbra nyíl 9"/>
          <p:cNvSpPr/>
          <p:nvPr/>
        </p:nvSpPr>
        <p:spPr>
          <a:xfrm rot="5400000">
            <a:off x="2755353" y="2736128"/>
            <a:ext cx="530352" cy="4530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Jobbra nyíl 10"/>
          <p:cNvSpPr/>
          <p:nvPr/>
        </p:nvSpPr>
        <p:spPr>
          <a:xfrm rot="5400000">
            <a:off x="5830824" y="2732793"/>
            <a:ext cx="530352" cy="4530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Jobbra nyíl 11"/>
          <p:cNvSpPr/>
          <p:nvPr/>
        </p:nvSpPr>
        <p:spPr>
          <a:xfrm rot="5400000">
            <a:off x="9870733" y="2805946"/>
            <a:ext cx="530352" cy="4530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2043684" y="2348619"/>
            <a:ext cx="23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simulation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6976872" y="4359456"/>
            <a:ext cx="1445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Starting </a:t>
            </a:r>
            <a:r>
              <a:rPr lang="hu-HU" dirty="0" err="1"/>
              <a:t>time</a:t>
            </a:r>
            <a:endParaRPr lang="hu-HU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5215128" y="2324814"/>
            <a:ext cx="1761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Last log </a:t>
            </a:r>
            <a:r>
              <a:rPr lang="hu-HU" dirty="0" err="1"/>
              <a:t>message</a:t>
            </a:r>
            <a:endParaRPr lang="hu-HU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9660207" y="2321243"/>
            <a:ext cx="1099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See</a:t>
            </a:r>
            <a:r>
              <a:rPr lang="hu-HU" dirty="0"/>
              <a:t> logs</a:t>
            </a:r>
            <a:endParaRPr lang="hu-HU" dirty="0"/>
          </a:p>
        </p:txBody>
      </p:sp>
      <p:sp>
        <p:nvSpPr>
          <p:cNvPr id="17" name="Jobbra nyíl 16"/>
          <p:cNvSpPr/>
          <p:nvPr/>
        </p:nvSpPr>
        <p:spPr>
          <a:xfrm rot="16200000">
            <a:off x="4285488" y="3744091"/>
            <a:ext cx="576072" cy="457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Szövegdoboz 17"/>
          <p:cNvSpPr txBox="1"/>
          <p:nvPr/>
        </p:nvSpPr>
        <p:spPr>
          <a:xfrm>
            <a:off x="4183380" y="4373257"/>
            <a:ext cx="78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Status</a:t>
            </a:r>
            <a:endParaRPr lang="hu-HU" dirty="0"/>
          </a:p>
        </p:txBody>
      </p:sp>
      <p:sp>
        <p:nvSpPr>
          <p:cNvPr id="19" name="Jobbra nyíl 18"/>
          <p:cNvSpPr/>
          <p:nvPr/>
        </p:nvSpPr>
        <p:spPr>
          <a:xfrm rot="5400000">
            <a:off x="8536061" y="2845884"/>
            <a:ext cx="530352" cy="4530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Szövegdoboz 19"/>
          <p:cNvSpPr txBox="1"/>
          <p:nvPr/>
        </p:nvSpPr>
        <p:spPr>
          <a:xfrm>
            <a:off x="8211703" y="2328149"/>
            <a:ext cx="1183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App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9091774" y="4234758"/>
            <a:ext cx="157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/>
              <a:t>See</a:t>
            </a:r>
            <a:r>
              <a:rPr lang="hu-HU" dirty="0"/>
              <a:t> </a:t>
            </a:r>
            <a:r>
              <a:rPr lang="hu-HU" dirty="0" err="1"/>
              <a:t>results</a:t>
            </a:r>
            <a:endParaRPr lang="hu-HU" dirty="0"/>
          </a:p>
          <a:p>
            <a:pPr algn="ctr"/>
            <a:r>
              <a:rPr lang="hu-HU" dirty="0"/>
              <a:t>(image </a:t>
            </a:r>
            <a:r>
              <a:rPr lang="hu-HU" dirty="0" err="1"/>
              <a:t>gallery</a:t>
            </a:r>
            <a:r>
              <a:rPr lang="hu-HU" dirty="0"/>
              <a:t>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5433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Results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two</a:t>
            </a:r>
            <a:r>
              <a:rPr lang="hu-HU" dirty="0" smtClean="0"/>
              <a:t> </a:t>
            </a:r>
            <a:r>
              <a:rPr lang="hu-HU" dirty="0" err="1" smtClean="0"/>
              <a:t>different</a:t>
            </a:r>
            <a:r>
              <a:rPr lang="hu-HU" dirty="0" smtClean="0"/>
              <a:t> </a:t>
            </a:r>
            <a:r>
              <a:rPr lang="hu-HU" dirty="0" err="1" smtClean="0"/>
              <a:t>wind</a:t>
            </a:r>
            <a:r>
              <a:rPr lang="hu-HU" dirty="0" smtClean="0"/>
              <a:t> </a:t>
            </a:r>
            <a:r>
              <a:rPr lang="hu-HU" dirty="0" err="1" smtClean="0"/>
              <a:t>profile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4361-35F9-4753-8E3A-DD74F536D256}" type="datetime1">
              <a:rPr lang="de-DE" smtClean="0"/>
              <a:t>15.01.2020</a:t>
            </a:fld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© HiDALGO</a:t>
            </a:r>
            <a:endParaRPr lang="de-DE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16</a:t>
            </a:fld>
            <a:endParaRPr lang="de-DE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1279589"/>
            <a:ext cx="4625340" cy="278908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730" y="2674129"/>
            <a:ext cx="4370070" cy="2642064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2247900" y="4138433"/>
            <a:ext cx="1717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Generated</a:t>
            </a:r>
            <a:r>
              <a:rPr lang="hu-HU" dirty="0"/>
              <a:t> </a:t>
            </a:r>
            <a:r>
              <a:rPr lang="hu-HU" dirty="0" err="1"/>
              <a:t>wind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5826252" y="5435769"/>
            <a:ext cx="4009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Downloaded</a:t>
            </a:r>
            <a:r>
              <a:rPr lang="hu-HU" dirty="0"/>
              <a:t> </a:t>
            </a:r>
            <a:r>
              <a:rPr lang="hu-HU" dirty="0" err="1"/>
              <a:t>weather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ECMWF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8716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E708-E330-4BAE-827B-99D14067C9BD}" type="datetime1">
              <a:rPr lang="de-DE" smtClean="0"/>
              <a:t>15.01.2020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618-784E-504C-9596-64C42A38E0C6}" type="slidenum">
              <a:rPr lang="de-DE" smtClean="0"/>
              <a:t>17</a:t>
            </a:fld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981200" y="1446177"/>
            <a:ext cx="49676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>
                <a:solidFill>
                  <a:srgbClr val="00578C"/>
                </a:solidFill>
              </a:rPr>
              <a:t>THANK YOU !</a:t>
            </a:r>
          </a:p>
          <a:p>
            <a:r>
              <a:rPr lang="de-DE" sz="4800" dirty="0">
                <a:solidFill>
                  <a:srgbClr val="00578C"/>
                </a:solidFill>
              </a:rPr>
              <a:t>					</a:t>
            </a:r>
          </a:p>
          <a:p>
            <a:r>
              <a:rPr lang="de-DE" sz="4800" dirty="0">
                <a:solidFill>
                  <a:srgbClr val="00578C"/>
                </a:solidFill>
              </a:rPr>
              <a:t>		  QUESTIONS ?</a:t>
            </a:r>
          </a:p>
        </p:txBody>
      </p:sp>
      <p:pic>
        <p:nvPicPr>
          <p:cNvPr id="8" name="Google Shape;382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75124" y="1732911"/>
            <a:ext cx="2827866" cy="282786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83;p46"/>
          <p:cNvSpPr txBox="1"/>
          <p:nvPr/>
        </p:nvSpPr>
        <p:spPr>
          <a:xfrm>
            <a:off x="1756703" y="4805121"/>
            <a:ext cx="347402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hu-HU" sz="1200" dirty="0">
                <a:latin typeface="Belleza"/>
                <a:sym typeface="Belleza"/>
              </a:rPr>
              <a:t>Ákos Kovács</a:t>
            </a:r>
            <a:endParaRPr lang="hu-HU" sz="1200" dirty="0">
              <a:latin typeface="Belleza"/>
              <a:sym typeface="Belleza"/>
            </a:endParaRPr>
          </a:p>
          <a:p>
            <a:r>
              <a:rPr lang="hu-HU" sz="1200" dirty="0">
                <a:latin typeface="Belleza"/>
                <a:sym typeface="Belleza"/>
              </a:rPr>
              <a:t>Széchenyi </a:t>
            </a:r>
            <a:r>
              <a:rPr lang="hu-HU" sz="1200" dirty="0">
                <a:latin typeface="Belleza"/>
                <a:sym typeface="Belleza"/>
              </a:rPr>
              <a:t>István University</a:t>
            </a:r>
            <a:endParaRPr dirty="0"/>
          </a:p>
          <a:p>
            <a:r>
              <a:rPr lang="hu-HU" sz="1200" dirty="0">
                <a:latin typeface="Belleza"/>
                <a:ea typeface="Belleza"/>
                <a:cs typeface="Belleza"/>
                <a:sym typeface="Belleza"/>
              </a:rPr>
              <a:t>Egyetem tér 1.</a:t>
            </a:r>
            <a:endParaRPr sz="1200" dirty="0">
              <a:latin typeface="Belleza"/>
              <a:ea typeface="Belleza"/>
              <a:cs typeface="Belleza"/>
              <a:sym typeface="Belleza"/>
            </a:endParaRPr>
          </a:p>
          <a:p>
            <a:r>
              <a:rPr lang="hu-HU" sz="1200" dirty="0">
                <a:latin typeface="Belleza"/>
                <a:ea typeface="Belleza"/>
                <a:cs typeface="Belleza"/>
                <a:sym typeface="Belleza"/>
              </a:rPr>
              <a:t>9026 Győr</a:t>
            </a:r>
            <a:r>
              <a:rPr lang="en-GB" sz="1200" dirty="0">
                <a:latin typeface="Belleza"/>
                <a:ea typeface="Belleza"/>
                <a:cs typeface="Belleza"/>
                <a:sym typeface="Belleza"/>
              </a:rPr>
              <a:t>, </a:t>
            </a:r>
            <a:r>
              <a:rPr lang="hu-HU" sz="1200" dirty="0">
                <a:latin typeface="Belleza"/>
                <a:ea typeface="Belleza"/>
                <a:cs typeface="Belleza"/>
                <a:sym typeface="Belleza"/>
              </a:rPr>
              <a:t>Hungary</a:t>
            </a:r>
            <a:endParaRPr sz="1200" dirty="0">
              <a:latin typeface="Belleza"/>
              <a:ea typeface="Belleza"/>
              <a:cs typeface="Belleza"/>
              <a:sym typeface="Belleza"/>
            </a:endParaRPr>
          </a:p>
          <a:p>
            <a:r>
              <a:rPr lang="en-GB" sz="1200" dirty="0">
                <a:latin typeface="Belleza"/>
                <a:ea typeface="Belleza"/>
                <a:cs typeface="Belleza"/>
                <a:sym typeface="Belleza"/>
              </a:rPr>
              <a:t>Email</a:t>
            </a:r>
            <a:r>
              <a:rPr lang="en-GB" sz="1200" dirty="0">
                <a:latin typeface="Belleza"/>
                <a:ea typeface="Belleza"/>
                <a:cs typeface="Belleza"/>
                <a:sym typeface="Belleza"/>
              </a:rPr>
              <a:t>: </a:t>
            </a:r>
            <a:r>
              <a:rPr lang="hu-HU" sz="1200" dirty="0">
                <a:latin typeface="Belleza"/>
                <a:ea typeface="Belleza"/>
                <a:cs typeface="Belleza"/>
                <a:sym typeface="Belleza"/>
              </a:rPr>
              <a:t>kovacs.akos@sze.hu</a:t>
            </a:r>
            <a:endParaRPr sz="1200" dirty="0"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1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648200" y="6407153"/>
            <a:ext cx="2895600" cy="365125"/>
          </a:xfrm>
        </p:spPr>
        <p:txBody>
          <a:bodyPr/>
          <a:lstStyle/>
          <a:p>
            <a:r>
              <a:rPr lang="de-DE" dirty="0" err="1"/>
              <a:t>HiDALGO</a:t>
            </a:r>
            <a:r>
              <a:rPr lang="de-DE" dirty="0"/>
              <a:t> – EU </a:t>
            </a:r>
            <a:r>
              <a:rPr lang="de-DE" dirty="0" err="1"/>
              <a:t>founded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#824115</a:t>
            </a:r>
          </a:p>
        </p:txBody>
      </p:sp>
      <p:pic>
        <p:nvPicPr>
          <p:cNvPr id="12" name="Grafik 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506" y="6361114"/>
            <a:ext cx="68707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7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12288</TotalTime>
  <Words>567</Words>
  <Application>Microsoft Office PowerPoint</Application>
  <PresentationFormat>Szélesvásznú</PresentationFormat>
  <Paragraphs>152</Paragraphs>
  <Slides>17</Slides>
  <Notes>2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4" baseType="lpstr">
      <vt:lpstr>Arial</vt:lpstr>
      <vt:lpstr>Belleza</vt:lpstr>
      <vt:lpstr>Calibri</vt:lpstr>
      <vt:lpstr>Lucida Grande</vt:lpstr>
      <vt:lpstr>Wingdings</vt:lpstr>
      <vt:lpstr>Office-Design</vt:lpstr>
      <vt:lpstr>Image</vt:lpstr>
      <vt:lpstr>HPCaaS with DEMO</vt:lpstr>
      <vt:lpstr>Agenda</vt:lpstr>
      <vt:lpstr>First let’s do some simulation </vt:lpstr>
      <vt:lpstr>Editing YAML</vt:lpstr>
      <vt:lpstr>Editing II.</vt:lpstr>
      <vt:lpstr>Uploading the Simulation</vt:lpstr>
      <vt:lpstr>Configuring the Simulation</vt:lpstr>
      <vt:lpstr>Starting the simulation</vt:lpstr>
      <vt:lpstr>HPCaaS</vt:lpstr>
      <vt:lpstr>HPCaaS High level Architeture</vt:lpstr>
      <vt:lpstr>TOSCA file</vt:lpstr>
      <vt:lpstr>Application Blueprint</vt:lpstr>
      <vt:lpstr>Application Blueprint II.</vt:lpstr>
      <vt:lpstr>Data catalog</vt:lpstr>
      <vt:lpstr>Check our simulation</vt:lpstr>
      <vt:lpstr>Results with two different wind profile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 Gienger</dc:creator>
  <cp:lastModifiedBy>Ákos Kovács</cp:lastModifiedBy>
  <cp:revision>374</cp:revision>
  <dcterms:created xsi:type="dcterms:W3CDTF">2015-09-27T09:34:35Z</dcterms:created>
  <dcterms:modified xsi:type="dcterms:W3CDTF">2020-01-21T08:09:19Z</dcterms:modified>
</cp:coreProperties>
</file>