
<file path=[Content_Types].xml><?xml version="1.0" encoding="utf-8"?>
<Types xmlns="http://schemas.openxmlformats.org/package/2006/content-types">
  <Default Extension="bin" ContentType="application/vnd.openxmlformats-officedocument.oleObject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02" r:id="rId2"/>
    <p:sldId id="297" r:id="rId3"/>
    <p:sldId id="289" r:id="rId4"/>
    <p:sldId id="260" r:id="rId5"/>
    <p:sldId id="284" r:id="rId6"/>
    <p:sldId id="259" r:id="rId7"/>
    <p:sldId id="290" r:id="rId8"/>
    <p:sldId id="291" r:id="rId9"/>
    <p:sldId id="292" r:id="rId10"/>
    <p:sldId id="285" r:id="rId11"/>
    <p:sldId id="293" r:id="rId12"/>
    <p:sldId id="298" r:id="rId13"/>
    <p:sldId id="280" r:id="rId14"/>
    <p:sldId id="286" r:id="rId15"/>
    <p:sldId id="304" r:id="rId16"/>
    <p:sldId id="301" r:id="rId17"/>
    <p:sldId id="288" r:id="rId18"/>
    <p:sldId id="303" r:id="rId19"/>
    <p:sldId id="287" r:id="rId20"/>
    <p:sldId id="305" r:id="rId21"/>
  </p:sldIdLst>
  <p:sldSz cx="9144000" cy="6858000" type="screen4x3"/>
  <p:notesSz cx="6858000" cy="99472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8BC6"/>
    <a:srgbClr val="0610E0"/>
    <a:srgbClr val="0066FF"/>
    <a:srgbClr val="1B26F9"/>
    <a:srgbClr val="FF0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80" autoAdjust="0"/>
    <p:restoredTop sz="94660"/>
  </p:normalViewPr>
  <p:slideViewPr>
    <p:cSldViewPr>
      <p:cViewPr varScale="1">
        <p:scale>
          <a:sx n="80" d="100"/>
          <a:sy n="80" d="100"/>
        </p:scale>
        <p:origin x="389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BD3C4814-11D1-42A3-B94F-0B5D397783A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3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841B4ECD-5187-44F0-A72E-5AA152D04BE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73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A76D7DF4-C76C-41CB-9ABD-60D627BBBBD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185"/>
            <a:ext cx="2971800" cy="4973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1FD89E6-5641-4CEE-ACE2-B17E84F7BCB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BA2BF85-1280-4287-A663-1B13182D0385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177353-9B25-449D-B6A1-BF9D3E9F7670}" type="datetimeFigureOut">
              <a:rPr lang="hu-HU" smtClean="0"/>
              <a:t>2021. 11. 11.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2A9BA-7DF5-43AE-BD4C-7E438F90821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2833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72A9BA-7DF5-43AE-BD4C-7E438F90821B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4927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AC6F6E-64B5-4A9B-9FF0-67516C3942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01DDB6-95AB-4E63-8B2F-E9B8FACD1F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E5BA33-98CA-446B-BF3F-88A8A78A20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09CF0-B784-4425-B614-41A0DE0597C3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  <p:sp>
        <p:nvSpPr>
          <p:cNvPr id="7" name="Cím 6">
            <a:extLst>
              <a:ext uri="{FF2B5EF4-FFF2-40B4-BE49-F238E27FC236}">
                <a16:creationId xmlns:a16="http://schemas.microsoft.com/office/drawing/2014/main" id="{35FDC64B-C441-475B-8DD8-2A7E23027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404664"/>
            <a:ext cx="7343775" cy="706437"/>
          </a:xfrm>
        </p:spPr>
        <p:txBody>
          <a:bodyPr/>
          <a:lstStyle/>
          <a:p>
            <a:r>
              <a:rPr lang="hu-HU" dirty="0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151557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92275" y="1393825"/>
            <a:ext cx="7235825" cy="532765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9B5B4A6-8E26-446B-8082-0E141C558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8020" y="6215062"/>
            <a:ext cx="2408510" cy="476250"/>
          </a:xfrm>
        </p:spPr>
        <p:txBody>
          <a:bodyPr/>
          <a:lstStyle/>
          <a:p>
            <a:pPr>
              <a:defRPr/>
            </a:pPr>
            <a:r>
              <a:rPr lang="hu-HU" altLang="hu-HU" dirty="0"/>
              <a:t>Veszprém 2021. November 12.</a:t>
            </a:r>
            <a:endParaRPr lang="en-US" altLang="hu-HU" dirty="0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124AD1FC-375F-451C-A386-C249F4BFF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hu-HU" dirty="0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6D7C95E3-D812-4843-BFB9-CD6BE4506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34851-84BD-4B2E-B948-5D8F11EBBF03}" type="slidenum">
              <a:rPr lang="en-US" altLang="hu-HU" smtClean="0"/>
              <a:pPr>
                <a:defRPr/>
              </a:pPr>
              <a:t>‹#›</a:t>
            </a:fld>
            <a:r>
              <a:rPr lang="hu-HU" altLang="hu-HU" dirty="0"/>
              <a:t>/</a:t>
            </a:r>
            <a:endParaRPr lang="en-US" altLang="hu-HU" dirty="0"/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C42FE7AF-1671-4659-AB80-0645D5FBCA3F}"/>
              </a:ext>
            </a:extLst>
          </p:cNvPr>
          <p:cNvSpPr/>
          <p:nvPr userDrawn="1"/>
        </p:nvSpPr>
        <p:spPr>
          <a:xfrm>
            <a:off x="0" y="25401"/>
            <a:ext cx="1619672" cy="181942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27729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8F1F35-2879-4457-9EBE-C7E3BEF78A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1A92F79-49BE-44A2-A421-3987B9538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697FD14-1B31-4E6B-9337-E429DD660D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AAEFF-1166-45A8-A76A-1FD76E3F2A4D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196298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908175" y="1341438"/>
            <a:ext cx="3541713" cy="532765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602288" y="1341438"/>
            <a:ext cx="3541712" cy="532765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2A80C9-A5F8-4FE4-A61A-EFFC512CA2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F5CF02-35EF-4E58-A208-3EE86D8FD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EF67A-CB4E-4AD5-8C85-C1C02978E8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B9001-0F4D-41A8-AC3C-904031E33ACE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1617120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2C297A8-557E-428D-A088-1B159FE715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0A3F1A2-E737-469F-9AB8-F5F9E09E99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4F557B7-5E79-4AE9-81DF-A04DD57067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C6CFB-34C4-4CBE-A894-C911B0D4527A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198498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7252AB5-CB90-4795-97F1-81A35FE135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AB5C2B-B0A9-43AF-8743-5B1F8909B1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1E1EF3F-92B5-41FE-BC4E-FC091E8D6A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93576-1F65-4047-A1D2-2B198F343158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381674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061A808-1841-4B4E-8777-8EC12C45CF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2B8693A-3DB3-4C9E-8361-241D28EAD2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C1D7AD3-D5AF-48C6-B92A-B64636EAA3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43861-9AB4-4F33-9CD2-B3E8F22CB787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2334416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8310B0-C624-4EF0-9B7B-D851E9694B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217346-4A7A-4F9F-AB6E-6C9B64990C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E4B06E-82FC-48B7-B8A3-CE06A392C7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B8C0E-91D3-4F35-BAF4-151DEA30EEF2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2971933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B6FEF5-783E-43C7-84F0-B8F6EF1FC1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BCDAC1-45EE-4AA2-92C9-50D08DFDFF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E48261-8A9F-4D6F-A4D0-B690527ACE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95775-072F-4118-BEEA-7585F4248437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3666553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693540-6D0A-4BCE-912D-F47B6F6844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9A7D75-0035-432C-AB5A-9CD02F154A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49F5B0-3B84-40EE-A517-098FE64702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22E71-0150-45CA-9B46-E4C5E5BCBA2F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354284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81863" y="404813"/>
            <a:ext cx="1862137" cy="626427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1692275" y="404813"/>
            <a:ext cx="5437188" cy="626427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FDEDB5-AC62-456C-9B5B-7CDD94F545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9EB289-B6F3-4CB7-8A11-E5C1F80A6C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CDC0DB-E8B3-4AB9-A76E-2D7B18332F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E560C-C650-46FB-B912-69D2F4B9D5FB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1782596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BD72485-43B6-43A9-AAB9-8E41D28A41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404813"/>
            <a:ext cx="7343775" cy="7064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/>
              <a:t>Mintacím szerkesztése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8E41B71-ECF8-41E8-B414-3D338549B3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08175" y="1341438"/>
            <a:ext cx="7235825" cy="5327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/>
              <a:t>Mintaszöveg szerkesztése</a:t>
            </a:r>
          </a:p>
          <a:p>
            <a:pPr lvl="1"/>
            <a:r>
              <a:rPr lang="en-US" altLang="hu-HU"/>
              <a:t>Második szint</a:t>
            </a:r>
          </a:p>
          <a:p>
            <a:pPr lvl="2"/>
            <a:r>
              <a:rPr lang="en-US" altLang="hu-HU"/>
              <a:t>Harmadik szint</a:t>
            </a:r>
          </a:p>
          <a:p>
            <a:pPr lvl="3"/>
            <a:r>
              <a:rPr lang="en-US" altLang="hu-HU"/>
              <a:t>Negyedik szint</a:t>
            </a:r>
          </a:p>
          <a:p>
            <a:pPr lvl="4"/>
            <a:r>
              <a:rPr lang="en-US" altLang="hu-HU"/>
              <a:t>Ötödik szint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28A29CC-3B5B-4256-A801-799B9B1A2F8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95338" y="6245225"/>
            <a:ext cx="18669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2077F8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89C75B2-8493-4E21-AFD6-7CD5D8488CB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245225"/>
            <a:ext cx="253365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1B26F9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hu-H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FD54C36-8242-4E7F-A28F-74A93747C0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91338" y="6245225"/>
            <a:ext cx="18669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solidFill>
                  <a:srgbClr val="1B26F9"/>
                </a:solidFill>
                <a:latin typeface="+mn-lt"/>
              </a:defRPr>
            </a:lvl1pPr>
          </a:lstStyle>
          <a:p>
            <a:pPr>
              <a:defRPr/>
            </a:pPr>
            <a:fld id="{33434851-84BD-4B2E-B948-5D8F11EBBF03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4AD034E5-0ED1-4667-8862-381C8185962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4450"/>
            <a:ext cx="147320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1B26F9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B26F9"/>
          </a:solidFill>
          <a:effectLst>
            <a:outerShdw blurRad="38100" dist="38100" dir="2700000" algn="tl">
              <a:srgbClr val="C0C0C0"/>
            </a:outerShdw>
          </a:effectLst>
          <a:latin typeface="Arial Narrow" panose="020B060602020203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B26F9"/>
          </a:solidFill>
          <a:effectLst>
            <a:outerShdw blurRad="38100" dist="38100" dir="2700000" algn="tl">
              <a:srgbClr val="C0C0C0"/>
            </a:outerShdw>
          </a:effectLst>
          <a:latin typeface="Arial Narrow" panose="020B060602020203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B26F9"/>
          </a:solidFill>
          <a:effectLst>
            <a:outerShdw blurRad="38100" dist="38100" dir="2700000" algn="tl">
              <a:srgbClr val="C0C0C0"/>
            </a:outerShdw>
          </a:effectLst>
          <a:latin typeface="Arial Narrow" panose="020B060602020203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B26F9"/>
          </a:solidFill>
          <a:effectLst>
            <a:outerShdw blurRad="38100" dist="38100" dir="2700000" algn="tl">
              <a:srgbClr val="C0C0C0"/>
            </a:outerShdw>
          </a:effectLst>
          <a:latin typeface="Arial Narrow" panose="020B060602020203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1B26F9"/>
          </a:solidFill>
          <a:effectLst>
            <a:outerShdw blurRad="38100" dist="38100" dir="2700000" algn="tl">
              <a:srgbClr val="C0C0C0"/>
            </a:outerShdw>
          </a:effectLst>
          <a:latin typeface="Arial Narrow" panose="020B060602020203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1B26F9"/>
          </a:solidFill>
          <a:effectLst>
            <a:outerShdw blurRad="38100" dist="38100" dir="2700000" algn="tl">
              <a:srgbClr val="C0C0C0"/>
            </a:outerShdw>
          </a:effectLst>
          <a:latin typeface="Arial Narrow" panose="020B060602020203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1B26F9"/>
          </a:solidFill>
          <a:effectLst>
            <a:outerShdw blurRad="38100" dist="38100" dir="2700000" algn="tl">
              <a:srgbClr val="C0C0C0"/>
            </a:outerShdw>
          </a:effectLst>
          <a:latin typeface="Arial Narrow" panose="020B060602020203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1B26F9"/>
          </a:solidFill>
          <a:effectLst>
            <a:outerShdw blurRad="38100" dist="38100" dir="2700000" algn="tl">
              <a:srgbClr val="C0C0C0"/>
            </a:outerShdw>
          </a:effectLst>
          <a:latin typeface="Arial Narrow" panose="020B060602020203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rgbClr val="1B26F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rgbClr val="1B26F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rgbClr val="1B26F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 kern="1200">
          <a:solidFill>
            <a:srgbClr val="1B26F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rgbClr val="1B26F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affa6.wixsite.com/gikof" TargetMode="External"/><Relationship Id="rId4" Type="http://schemas.openxmlformats.org/officeDocument/2006/relationships/hyperlink" Target="http://raffa6.wixsite.com/sefbis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ikof.hu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openxmlformats.org/officeDocument/2006/relationships/image" Target="../media/image20.jpeg"/><Relationship Id="rId3" Type="http://schemas.openxmlformats.org/officeDocument/2006/relationships/image" Target="../media/image11.png"/><Relationship Id="rId7" Type="http://schemas.openxmlformats.org/officeDocument/2006/relationships/image" Target="../media/image14.jpg"/><Relationship Id="rId12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11" Type="http://schemas.openxmlformats.org/officeDocument/2006/relationships/image" Target="../media/image18.png"/><Relationship Id="rId5" Type="http://schemas.openxmlformats.org/officeDocument/2006/relationships/image" Target="../media/image1.jpeg"/><Relationship Id="rId10" Type="http://schemas.openxmlformats.org/officeDocument/2006/relationships/image" Target="../media/image17.jpe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microsoft.com/office/2007/relationships/hdphoto" Target="../media/hdphoto8.wdp"/><Relationship Id="rId5" Type="http://schemas.microsoft.com/office/2007/relationships/hdphoto" Target="../media/hdphoto5.wdp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microsoft.com/office/2007/relationships/hdphoto" Target="../media/hdphoto7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>
            <a:extLst>
              <a:ext uri="{FF2B5EF4-FFF2-40B4-BE49-F238E27FC236}">
                <a16:creationId xmlns:a16="http://schemas.microsoft.com/office/drawing/2014/main" id="{FA090284-B32B-49E2-94B2-E6EB9BE72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01" y="0"/>
            <a:ext cx="4627946" cy="482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5">
            <a:extLst>
              <a:ext uri="{FF2B5EF4-FFF2-40B4-BE49-F238E27FC236}">
                <a16:creationId xmlns:a16="http://schemas.microsoft.com/office/drawing/2014/main" id="{049063A6-1136-4707-8CE3-24B825416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52" y="1196752"/>
            <a:ext cx="286835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3">
            <a:extLst>
              <a:ext uri="{FF2B5EF4-FFF2-40B4-BE49-F238E27FC236}">
                <a16:creationId xmlns:a16="http://schemas.microsoft.com/office/drawing/2014/main" id="{960F7150-7516-4D24-81CC-41186C7400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24610" y="3370622"/>
            <a:ext cx="3779838" cy="158432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hu-HU" dirty="0"/>
              <a:t>Két évtized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hu-HU" dirty="0"/>
              <a:t> a Gazdaságinformatika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hu-HU" dirty="0"/>
              <a:t>Szolgálatában</a:t>
            </a:r>
            <a:endParaRPr lang="en-US" altLang="hu-HU" dirty="0"/>
          </a:p>
        </p:txBody>
      </p:sp>
      <p:sp>
        <p:nvSpPr>
          <p:cNvPr id="44038" name="Rectangle 6">
            <a:extLst>
              <a:ext uri="{FF2B5EF4-FFF2-40B4-BE49-F238E27FC236}">
                <a16:creationId xmlns:a16="http://schemas.microsoft.com/office/drawing/2014/main" id="{BB6C011B-1B21-4760-9A59-4B15C4ACA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585" y="5661248"/>
            <a:ext cx="9036050" cy="1008112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hu-HU" altLang="hu-HU" sz="2800" dirty="0"/>
              <a:t>ISBIS </a:t>
            </a:r>
            <a:r>
              <a:rPr lang="hu-HU" altLang="hu-HU" sz="2400" dirty="0"/>
              <a:t>International </a:t>
            </a:r>
            <a:r>
              <a:rPr lang="hu-HU" altLang="hu-HU" sz="2400" dirty="0" err="1"/>
              <a:t>Symposium</a:t>
            </a:r>
            <a:r>
              <a:rPr lang="hu-HU" altLang="hu-HU" sz="2400" dirty="0"/>
              <a:t> </a:t>
            </a:r>
            <a:r>
              <a:rPr lang="hu-HU" altLang="hu-HU" sz="2400" dirty="0" err="1"/>
              <a:t>on</a:t>
            </a:r>
            <a:r>
              <a:rPr lang="hu-HU" altLang="hu-HU" sz="2400" dirty="0"/>
              <a:t> Business Information Systems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hu-HU" altLang="hu-HU" sz="2000" dirty="0">
                <a:solidFill>
                  <a:schemeClr val="tx1"/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http://raffa6.wixsite.com/sefbis</a:t>
            </a:r>
            <a:r>
              <a:rPr lang="hu-HU" altLang="hu-HU" sz="2000" dirty="0">
                <a:solidFill>
                  <a:schemeClr val="tx1"/>
                </a:solidFill>
                <a:effectLst/>
              </a:rPr>
              <a:t>;          </a:t>
            </a:r>
            <a:r>
              <a:rPr lang="hu-HU" altLang="hu-HU" sz="2000" dirty="0">
                <a:solidFill>
                  <a:schemeClr val="tx1"/>
                </a:solidFill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http://raffa6.wixsite.com/gikof</a:t>
            </a:r>
            <a:r>
              <a:rPr lang="hu-HU" altLang="hu-HU" sz="2000" dirty="0">
                <a:solidFill>
                  <a:schemeClr val="tx1"/>
                </a:solidFill>
                <a:effectLst/>
              </a:rPr>
              <a:t>   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altLang="hu-HU" sz="24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41207B0-7D32-46E6-9BB9-26546F825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4653136"/>
            <a:ext cx="2535591" cy="43204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hu-HU" b="1" dirty="0"/>
              <a:t>2001 - 2021</a:t>
            </a:r>
            <a:endParaRPr lang="en-US" altLang="hu-HU" b="1" dirty="0"/>
          </a:p>
        </p:txBody>
      </p:sp>
    </p:spTree>
    <p:extLst>
      <p:ext uri="{BB962C8B-B14F-4D97-AF65-F5344CB8AC3E}">
        <p14:creationId xmlns:p14="http://schemas.microsoft.com/office/powerpoint/2010/main" val="3790684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0017758-7638-44B3-B24F-89EA8F20A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3962"/>
            <a:ext cx="9180512" cy="5164038"/>
          </a:xfrm>
          <a:prstGeom prst="rect">
            <a:avLst/>
          </a:prstGeom>
        </p:spPr>
      </p:pic>
      <p:sp>
        <p:nvSpPr>
          <p:cNvPr id="44035" name="Rectangle 3">
            <a:extLst>
              <a:ext uri="{FF2B5EF4-FFF2-40B4-BE49-F238E27FC236}">
                <a16:creationId xmlns:a16="http://schemas.microsoft.com/office/drawing/2014/main" id="{960F7150-7516-4D24-81CC-41186C7400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476672"/>
            <a:ext cx="9144000" cy="121729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hu-HU" dirty="0"/>
              <a:t>Egy új informatikai tudományterület térhódítása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hu-HU" dirty="0"/>
              <a:t>az ezredforduló Magyarországán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055A5F7-F2E4-441D-BA1B-B8A310F2A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5916699"/>
            <a:ext cx="6120680" cy="92925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hu-HU" sz="4800" dirty="0">
                <a:solidFill>
                  <a:schemeClr val="bg1"/>
                </a:solidFill>
              </a:rPr>
              <a:t>Gazdaságinformatika</a:t>
            </a:r>
            <a:endParaRPr lang="en-US" alt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608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A9CDAA1C-7E34-43FD-8F96-82C7645621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35696" y="188640"/>
            <a:ext cx="7056276" cy="1182687"/>
          </a:xfrm>
        </p:spPr>
        <p:txBody>
          <a:bodyPr anchor="ctr"/>
          <a:lstStyle/>
          <a:p>
            <a:pPr algn="l" eaLnBrk="1" hangingPunct="1">
              <a:defRPr/>
            </a:pPr>
            <a:r>
              <a:rPr lang="hu-HU" altLang="hu-HU" sz="4000" dirty="0"/>
              <a:t>Késztetések, növekvő üzleti igények</a:t>
            </a:r>
            <a:endParaRPr lang="hu-HU" altLang="hu-HU" sz="4400" dirty="0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23857958-749A-4698-927A-20F8ACBD966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79812" y="5229200"/>
            <a:ext cx="2088232" cy="531268"/>
          </a:xfrm>
        </p:spPr>
        <p:txBody>
          <a:bodyPr/>
          <a:lstStyle/>
          <a:p>
            <a:pPr marL="533400" indent="-533400" algn="l" eaLnBrk="1" hangingPunct="1">
              <a:lnSpc>
                <a:spcPct val="80000"/>
              </a:lnSpc>
              <a:defRPr/>
            </a:pPr>
            <a:r>
              <a:rPr lang="hu-HU" altLang="hu-HU" sz="2000" dirty="0"/>
              <a:t>Áttekintően</a:t>
            </a:r>
          </a:p>
        </p:txBody>
      </p:sp>
      <p:sp>
        <p:nvSpPr>
          <p:cNvPr id="10250" name="Rectangle 11">
            <a:extLst>
              <a:ext uri="{FF2B5EF4-FFF2-40B4-BE49-F238E27FC236}">
                <a16:creationId xmlns:a16="http://schemas.microsoft.com/office/drawing/2014/main" id="{87AE3E85-D4EF-48AA-9F07-2560FA637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3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u-HU" altLang="hu-HU"/>
          </a:p>
        </p:txBody>
      </p:sp>
      <p:graphicFrame>
        <p:nvGraphicFramePr>
          <p:cNvPr id="10251" name="Object 10">
            <a:extLst>
              <a:ext uri="{FF2B5EF4-FFF2-40B4-BE49-F238E27FC236}">
                <a16:creationId xmlns:a16="http://schemas.microsoft.com/office/drawing/2014/main" id="{B0D378C5-DC82-49FE-A7C3-8C93F5076D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0281635"/>
              </p:ext>
            </p:extLst>
          </p:nvPr>
        </p:nvGraphicFramePr>
        <p:xfrm>
          <a:off x="1882974" y="1196753"/>
          <a:ext cx="6480720" cy="5429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0" r:id="rId3" imgW="4191953" imgH="3503295" progId="ABCFlow">
                  <p:embed/>
                </p:oleObj>
              </mc:Choice>
              <mc:Fallback>
                <p:oleObj r:id="rId3" imgW="4191953" imgH="3503295" progId="ABCFlow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2974" y="1196753"/>
                        <a:ext cx="6480720" cy="54295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">
            <a:extLst>
              <a:ext uri="{FF2B5EF4-FFF2-40B4-BE49-F238E27FC236}">
                <a16:creationId xmlns:a16="http://schemas.microsoft.com/office/drawing/2014/main" id="{C7E04DC3-C2F5-4DBF-924A-12766D255909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438759" y="3319078"/>
            <a:ext cx="4563245" cy="11826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altLang="hu-HU" sz="4000" dirty="0"/>
              <a:t>Új kihívások, elvárások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170743-2FF8-4100-B28A-8A250641BB1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63688" y="260648"/>
            <a:ext cx="6372746" cy="1223665"/>
          </a:xfrm>
        </p:spPr>
        <p:txBody>
          <a:bodyPr anchor="ctr"/>
          <a:lstStyle/>
          <a:p>
            <a:pPr algn="l" eaLnBrk="1" hangingPunct="1">
              <a:defRPr/>
            </a:pPr>
            <a:r>
              <a:rPr lang="hu-HU" altLang="hu-HU" sz="4400" dirty="0"/>
              <a:t>Gondolatok, célok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6D6547B-5AA8-421F-AED6-78E9F1005AB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23528" y="1628800"/>
            <a:ext cx="8626872" cy="4680843"/>
          </a:xfrm>
        </p:spPr>
        <p:txBody>
          <a:bodyPr/>
          <a:lstStyle/>
          <a:p>
            <a:pPr marL="533400" indent="-533400" algn="l" eaLnBrk="1" hangingPunct="1">
              <a:spcBef>
                <a:spcPts val="200"/>
              </a:spcBef>
              <a:defRPr/>
            </a:pPr>
            <a:r>
              <a:rPr lang="hu-HU" altLang="hu-HU" dirty="0">
                <a:solidFill>
                  <a:srgbClr val="FF0000"/>
                </a:solidFill>
              </a:rPr>
              <a:t>2001. november:</a:t>
            </a:r>
            <a:r>
              <a:rPr lang="hu-HU" altLang="hu-HU" dirty="0"/>
              <a:t> az első Gazdaságinformatikai Fórum </a:t>
            </a:r>
          </a:p>
          <a:p>
            <a:pPr marL="533400" indent="-533400" algn="l" eaLnBrk="1" hangingPunct="1">
              <a:lnSpc>
                <a:spcPct val="80000"/>
              </a:lnSpc>
              <a:spcBef>
                <a:spcPts val="200"/>
              </a:spcBef>
              <a:defRPr/>
            </a:pPr>
            <a:endParaRPr lang="hu-HU" altLang="hu-HU" sz="2400" dirty="0">
              <a:solidFill>
                <a:srgbClr val="FF0000"/>
              </a:solidFill>
            </a:endParaRPr>
          </a:p>
          <a:p>
            <a:pPr marL="533400" indent="-533400" algn="l" eaLnBrk="1" hangingPunct="1">
              <a:lnSpc>
                <a:spcPct val="80000"/>
              </a:lnSpc>
              <a:spcBef>
                <a:spcPts val="200"/>
              </a:spcBef>
              <a:defRPr/>
            </a:pPr>
            <a:r>
              <a:rPr lang="hu-HU" altLang="hu-HU" sz="2400" dirty="0">
                <a:solidFill>
                  <a:srgbClr val="FF0000"/>
                </a:solidFill>
              </a:rPr>
              <a:t>A Fórum témái, célok</a:t>
            </a:r>
          </a:p>
          <a:p>
            <a:pPr algn="l" eaLnBrk="1" hangingPunct="1">
              <a:lnSpc>
                <a:spcPct val="90000"/>
              </a:lnSpc>
              <a:spcBef>
                <a:spcPts val="200"/>
              </a:spcBef>
              <a:buClr>
                <a:schemeClr val="bg1"/>
              </a:buClr>
              <a:defRPr/>
            </a:pPr>
            <a:r>
              <a:rPr lang="hu-HU" altLang="hu-HU" dirty="0"/>
              <a:t>- gazdaságinformatikai szakképzés célja, helyzete</a:t>
            </a:r>
          </a:p>
          <a:p>
            <a:pPr algn="l" eaLnBrk="1" hangingPunct="1">
              <a:lnSpc>
                <a:spcPct val="90000"/>
              </a:lnSpc>
              <a:spcBef>
                <a:spcPts val="200"/>
              </a:spcBef>
              <a:buClr>
                <a:schemeClr val="bg1"/>
              </a:buClr>
              <a:defRPr/>
            </a:pPr>
            <a:r>
              <a:rPr lang="hu-HU" altLang="hu-HU" dirty="0"/>
              <a:t>- képzési követelmények, tantervi és tananyag-fejlesztési kérdések</a:t>
            </a:r>
          </a:p>
          <a:p>
            <a:pPr algn="l" eaLnBrk="1" hangingPunct="1">
              <a:lnSpc>
                <a:spcPct val="90000"/>
              </a:lnSpc>
              <a:spcBef>
                <a:spcPts val="200"/>
              </a:spcBef>
              <a:buClr>
                <a:schemeClr val="bg1"/>
              </a:buClr>
              <a:defRPr/>
            </a:pPr>
            <a:r>
              <a:rPr lang="hu-HU" altLang="hu-HU" dirty="0"/>
              <a:t>- az akadémiai és az üzleti szféra közötti együttműködés erősítése, </a:t>
            </a:r>
          </a:p>
          <a:p>
            <a:pPr algn="l" eaLnBrk="1" hangingPunct="1">
              <a:lnSpc>
                <a:spcPct val="90000"/>
              </a:lnSpc>
              <a:spcBef>
                <a:spcPts val="200"/>
              </a:spcBef>
              <a:buClr>
                <a:schemeClr val="bg1"/>
              </a:buClr>
              <a:defRPr/>
            </a:pPr>
            <a:r>
              <a:rPr lang="hu-HU" altLang="hu-HU" dirty="0"/>
              <a:t>  módjának és keretének a meghatározása</a:t>
            </a:r>
          </a:p>
          <a:p>
            <a:pPr algn="l" eaLnBrk="1" hangingPunct="1">
              <a:lnSpc>
                <a:spcPct val="80000"/>
              </a:lnSpc>
              <a:spcBef>
                <a:spcPts val="200"/>
              </a:spcBef>
              <a:defRPr/>
            </a:pPr>
            <a:r>
              <a:rPr lang="hu-HU" altLang="hu-HU" dirty="0"/>
              <a:t>- egy egységes, gazdaságinformatika-szakmai szemlélet kialakítása</a:t>
            </a:r>
          </a:p>
          <a:p>
            <a:pPr marL="533400" indent="-533400" algn="l" eaLnBrk="1" hangingPunct="1">
              <a:lnSpc>
                <a:spcPct val="110000"/>
              </a:lnSpc>
              <a:spcBef>
                <a:spcPts val="200"/>
              </a:spcBef>
              <a:defRPr/>
            </a:pPr>
            <a:endParaRPr lang="hu-HU" altLang="hu-HU" sz="1400" dirty="0">
              <a:solidFill>
                <a:srgbClr val="FF0000"/>
              </a:solidFill>
            </a:endParaRPr>
          </a:p>
          <a:p>
            <a:pPr marL="533400" indent="-533400" algn="l" eaLnBrk="1" hangingPunct="1">
              <a:lnSpc>
                <a:spcPct val="110000"/>
              </a:lnSpc>
              <a:spcBef>
                <a:spcPts val="100"/>
              </a:spcBef>
              <a:defRPr/>
            </a:pPr>
            <a:r>
              <a:rPr lang="hu-HU" altLang="hu-HU" sz="2400" dirty="0">
                <a:solidFill>
                  <a:srgbClr val="FF0000"/>
                </a:solidFill>
              </a:rPr>
              <a:t>A </a:t>
            </a:r>
            <a:r>
              <a:rPr lang="hu-HU" altLang="hu-HU" sz="2000" dirty="0">
                <a:solidFill>
                  <a:srgbClr val="FF0000"/>
                </a:solidFill>
              </a:rPr>
              <a:t>Fórum</a:t>
            </a:r>
            <a:r>
              <a:rPr lang="hu-HU" altLang="hu-HU" sz="2400" dirty="0">
                <a:solidFill>
                  <a:srgbClr val="FF0000"/>
                </a:solidFill>
              </a:rPr>
              <a:t> résztvevői, </a:t>
            </a:r>
            <a:r>
              <a:rPr lang="hu-HU" altLang="hu-HU" dirty="0">
                <a:solidFill>
                  <a:srgbClr val="FF0000"/>
                </a:solidFill>
              </a:rPr>
              <a:t>Alapítók:</a:t>
            </a:r>
          </a:p>
          <a:p>
            <a:pPr marL="533400" indent="-533400" algn="l" eaLnBrk="1" hangingPunct="1">
              <a:lnSpc>
                <a:spcPct val="80000"/>
              </a:lnSpc>
              <a:spcBef>
                <a:spcPts val="200"/>
              </a:spcBef>
              <a:defRPr/>
            </a:pPr>
            <a:r>
              <a:rPr lang="hu-HU" altLang="hu-HU" dirty="0"/>
              <a:t>- a hazai felsőoktatás, </a:t>
            </a:r>
          </a:p>
          <a:p>
            <a:pPr marL="533400" indent="-533400" algn="l" eaLnBrk="1" hangingPunct="1">
              <a:lnSpc>
                <a:spcPct val="80000"/>
              </a:lnSpc>
              <a:spcBef>
                <a:spcPts val="200"/>
              </a:spcBef>
              <a:defRPr/>
            </a:pPr>
            <a:r>
              <a:rPr lang="hu-HU" altLang="hu-HU" dirty="0"/>
              <a:t>- az informatika-szakma valamint </a:t>
            </a:r>
          </a:p>
          <a:p>
            <a:pPr marL="533400" indent="-533400" algn="l" eaLnBrk="1" hangingPunct="1">
              <a:lnSpc>
                <a:spcPct val="80000"/>
              </a:lnSpc>
              <a:spcBef>
                <a:spcPts val="200"/>
              </a:spcBef>
              <a:defRPr/>
            </a:pPr>
            <a:r>
              <a:rPr lang="hu-HU" altLang="hu-HU" dirty="0"/>
              <a:t>- az üzleti terület képviselői</a:t>
            </a:r>
            <a:endParaRPr lang="hu-HU" altLang="hu-HU" sz="2000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FF53ECDD-D6E2-43CA-93A0-BF26F2F79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673769"/>
            <a:ext cx="1440169" cy="2077727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78E0A4E3-B692-4260-9EFF-798E99CF12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094" b="20289"/>
          <a:stretch/>
        </p:blipFill>
        <p:spPr>
          <a:xfrm>
            <a:off x="4283968" y="4509120"/>
            <a:ext cx="4410833" cy="19442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2B885CC1-EB1C-428C-9D3E-578CC233DF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7343775" cy="7064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dirty="0"/>
              <a:t>Célmegvalósítás, működési forma</a:t>
            </a:r>
            <a:endParaRPr lang="en-US" altLang="hu-HU" sz="4000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70F1185-38BF-4423-8DC4-E161FBC9E0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1560" y="980728"/>
            <a:ext cx="8748439" cy="5327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altLang="hu-HU" sz="2200" dirty="0"/>
              <a:t>A jelenlevők egyetértettek abban, hogy szükség van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hu-HU" altLang="hu-HU" sz="900" dirty="0"/>
          </a:p>
          <a:p>
            <a:pPr eaLnBrk="1" hangingPunct="1">
              <a:lnSpc>
                <a:spcPct val="80000"/>
              </a:lnSpc>
              <a:defRPr/>
            </a:pPr>
            <a:r>
              <a:rPr lang="hu-HU" altLang="hu-HU" sz="2200" dirty="0"/>
              <a:t>a gazdaságinformatika, mint szakterület elismertetésére,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altLang="hu-HU" sz="2200" dirty="0"/>
              <a:t>az energiák, erőforrások, elsősorban a humánerőforrások egyesítésére,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altLang="hu-HU" sz="2200" dirty="0"/>
              <a:t>az érdekeltek jobb kommunikációjára, az együttműködés megvalósítására,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altLang="hu-HU" sz="2200" dirty="0"/>
              <a:t>a eredmények közös hasznosítására, és</a:t>
            </a:r>
          </a:p>
          <a:p>
            <a:pPr eaLnBrk="1" hangingPunct="1">
              <a:spcBef>
                <a:spcPts val="50"/>
              </a:spcBef>
              <a:buFontTx/>
              <a:buNone/>
              <a:defRPr/>
            </a:pPr>
            <a:endParaRPr lang="hu-HU" altLang="hu-HU" sz="500" dirty="0"/>
          </a:p>
          <a:p>
            <a:pPr eaLnBrk="1" hangingPunct="1">
              <a:spcBef>
                <a:spcPts val="50"/>
              </a:spcBef>
              <a:buFontTx/>
              <a:buNone/>
              <a:defRPr/>
            </a:pPr>
            <a:r>
              <a:rPr lang="hu-HU" altLang="hu-HU" sz="2200" dirty="0"/>
              <a:t>elhatározták egy koordinációs fórumként működő Szakmai Közösség a </a:t>
            </a:r>
          </a:p>
          <a:p>
            <a:pPr eaLnBrk="1" hangingPunct="1">
              <a:spcBef>
                <a:spcPts val="50"/>
              </a:spcBef>
              <a:spcAft>
                <a:spcPts val="100"/>
              </a:spcAft>
              <a:buFontTx/>
              <a:buNone/>
              <a:defRPr/>
            </a:pPr>
            <a:r>
              <a:rPr lang="hu-HU" altLang="hu-HU" sz="2200" dirty="0">
                <a:solidFill>
                  <a:srgbClr val="FF0000"/>
                </a:solidFill>
              </a:rPr>
              <a:t>GIKOF: Gazdaságinformatikai Kutatási és Oktatási Fórum</a:t>
            </a:r>
            <a:r>
              <a:rPr lang="hu-HU" altLang="hu-HU" sz="2200" dirty="0"/>
              <a:t> létrehozását, </a:t>
            </a:r>
          </a:p>
          <a:p>
            <a:pPr eaLnBrk="1" hangingPunct="1">
              <a:spcBef>
                <a:spcPts val="50"/>
              </a:spcBef>
              <a:buFontTx/>
              <a:buNone/>
              <a:defRPr/>
            </a:pPr>
            <a:r>
              <a:rPr lang="hu-HU" altLang="hu-HU" sz="2200" dirty="0"/>
              <a:t>amit a jelenlévők, mint Alapítók a </a:t>
            </a:r>
            <a:r>
              <a:rPr lang="hu-HU" altLang="hu-HU" sz="2200" i="1" dirty="0"/>
              <a:t>Küldetésnyilatkozat</a:t>
            </a:r>
            <a:r>
              <a:rPr lang="hu-HU" altLang="hu-HU" sz="2200" dirty="0"/>
              <a:t> aláírásával hitelesítettek</a:t>
            </a:r>
          </a:p>
          <a:p>
            <a:pPr eaLnBrk="1" hangingPunct="1">
              <a:buFontTx/>
              <a:buNone/>
              <a:defRPr/>
            </a:pPr>
            <a:endParaRPr lang="hu-HU" altLang="hu-HU" sz="600" dirty="0"/>
          </a:p>
          <a:p>
            <a:pPr eaLnBrk="1" hangingPunct="1">
              <a:buFontTx/>
              <a:buNone/>
              <a:defRPr/>
            </a:pPr>
            <a:r>
              <a:rPr lang="hu-HU" altLang="hu-HU" sz="2200" dirty="0"/>
              <a:t>Az egyes szervezetek képviselői kinyilvánították, hogy a képviselt szervezet</a:t>
            </a:r>
          </a:p>
          <a:p>
            <a:pPr eaLnBrk="1" hangingPunct="1">
              <a:spcBef>
                <a:spcPts val="100"/>
              </a:spcBef>
              <a:buFontTx/>
              <a:buNone/>
              <a:defRPr/>
            </a:pPr>
            <a:r>
              <a:rPr lang="hu-HU" altLang="hu-HU" sz="2200" dirty="0"/>
              <a:t>(névsorban) támogatja a GIKOF munkáját: </a:t>
            </a:r>
          </a:p>
          <a:p>
            <a:pPr eaLnBrk="1" hangingPunct="1">
              <a:spcBef>
                <a:spcPts val="100"/>
              </a:spcBef>
              <a:buFontTx/>
              <a:buNone/>
              <a:defRPr/>
            </a:pPr>
            <a:endParaRPr lang="hu-HU" altLang="hu-HU" sz="600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hu-HU" altLang="hu-HU" sz="2000" dirty="0"/>
              <a:t>Alexander Alapítvány a jövő értelmiségéért,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hu-HU" altLang="hu-HU" sz="2000" dirty="0"/>
              <a:t>BKÁE Információrendszerek Tanszék,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hu-HU" altLang="hu-HU" sz="2000" dirty="0"/>
              <a:t>NJSZT, mint anyaszervezet,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hu-HU" altLang="hu-HU" sz="2000" dirty="0"/>
              <a:t>PTE közgazdaságtudományi Kar,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hu-HU" altLang="hu-HU" sz="2000" dirty="0"/>
              <a:t>SZE Műszaki Tudományi Kar. </a:t>
            </a:r>
            <a:endParaRPr lang="en-US" alt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>
            <a:extLst>
              <a:ext uri="{FF2B5EF4-FFF2-40B4-BE49-F238E27FC236}">
                <a16:creationId xmlns:a16="http://schemas.microsoft.com/office/drawing/2014/main" id="{7591C45D-FC8C-491A-BBDA-E1BAD56DB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90" y="17115"/>
            <a:ext cx="1403648" cy="14127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u-HU" altLang="hu-HU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D62F3FA-60D1-4C3B-8BC0-E12697EA6F6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14822" y="245777"/>
            <a:ext cx="6835775" cy="984250"/>
          </a:xfrm>
        </p:spPr>
        <p:txBody>
          <a:bodyPr anchor="ctr"/>
          <a:lstStyle/>
          <a:p>
            <a:pPr algn="l" eaLnBrk="1" hangingPunct="1">
              <a:lnSpc>
                <a:spcPct val="130000"/>
              </a:lnSpc>
              <a:defRPr/>
            </a:pPr>
            <a:r>
              <a:rPr lang="hu-HU" altLang="hu-HU" sz="4400" dirty="0"/>
              <a:t>Két évtized mérföldkövei</a:t>
            </a:r>
          </a:p>
        </p:txBody>
      </p:sp>
      <p:sp>
        <p:nvSpPr>
          <p:cNvPr id="5123" name="AutoShape 4">
            <a:extLst>
              <a:ext uri="{FF2B5EF4-FFF2-40B4-BE49-F238E27FC236}">
                <a16:creationId xmlns:a16="http://schemas.microsoft.com/office/drawing/2014/main" id="{8489E59E-3916-4A5E-BF46-C963EA473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991" y="1341487"/>
            <a:ext cx="1979613" cy="576263"/>
          </a:xfrm>
          <a:prstGeom prst="flowChartTerminator">
            <a:avLst/>
          </a:prstGeom>
          <a:gradFill rotWithShape="1">
            <a:gsLst>
              <a:gs pos="0">
                <a:srgbClr val="FF0000"/>
              </a:gs>
              <a:gs pos="50000">
                <a:srgbClr val="6100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chemeClr val="bg1"/>
                </a:solidFill>
              </a:rPr>
              <a:t>2001</a:t>
            </a:r>
          </a:p>
        </p:txBody>
      </p:sp>
      <p:sp>
        <p:nvSpPr>
          <p:cNvPr id="5124" name="AutoShape 5">
            <a:extLst>
              <a:ext uri="{FF2B5EF4-FFF2-40B4-BE49-F238E27FC236}">
                <a16:creationId xmlns:a16="http://schemas.microsoft.com/office/drawing/2014/main" id="{F5D90FC6-01AE-4FE1-A18D-EDE64D56F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914" y="2102148"/>
            <a:ext cx="1979613" cy="576263"/>
          </a:xfrm>
          <a:prstGeom prst="flowChartTerminator">
            <a:avLst/>
          </a:prstGeom>
          <a:gradFill rotWithShape="1">
            <a:gsLst>
              <a:gs pos="0">
                <a:srgbClr val="33CCCC"/>
              </a:gs>
              <a:gs pos="50000">
                <a:srgbClr val="134E4E"/>
              </a:gs>
              <a:gs pos="100000">
                <a:srgbClr val="33CCCC"/>
              </a:gs>
            </a:gsLst>
            <a:lin ang="5400000" scaled="1"/>
          </a:gradFill>
          <a:ln w="9525">
            <a:solidFill>
              <a:srgbClr val="33CC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chemeClr val="bg1"/>
                </a:solidFill>
              </a:rPr>
              <a:t>2002-2004</a:t>
            </a:r>
          </a:p>
        </p:txBody>
      </p:sp>
      <p:sp>
        <p:nvSpPr>
          <p:cNvPr id="5125" name="AutoShape 6">
            <a:extLst>
              <a:ext uri="{FF2B5EF4-FFF2-40B4-BE49-F238E27FC236}">
                <a16:creationId xmlns:a16="http://schemas.microsoft.com/office/drawing/2014/main" id="{3499FCA0-B7E5-424C-8C06-6EE62738E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728" y="2862809"/>
            <a:ext cx="1979613" cy="576262"/>
          </a:xfrm>
          <a:prstGeom prst="flowChartTerminator">
            <a:avLst/>
          </a:prstGeom>
          <a:gradFill rotWithShape="1">
            <a:gsLst>
              <a:gs pos="0">
                <a:srgbClr val="FFFF00"/>
              </a:gs>
              <a:gs pos="50000">
                <a:srgbClr val="616100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chemeClr val="bg1"/>
                </a:solidFill>
              </a:rPr>
              <a:t>2005-2008</a:t>
            </a:r>
          </a:p>
        </p:txBody>
      </p:sp>
      <p:sp>
        <p:nvSpPr>
          <p:cNvPr id="5126" name="AutoShape 7">
            <a:extLst>
              <a:ext uri="{FF2B5EF4-FFF2-40B4-BE49-F238E27FC236}">
                <a16:creationId xmlns:a16="http://schemas.microsoft.com/office/drawing/2014/main" id="{D3F4A30F-BDFB-45C1-8132-A6374D41B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5077" y="3597796"/>
            <a:ext cx="1979613" cy="576263"/>
          </a:xfrm>
          <a:prstGeom prst="flowChartTerminator">
            <a:avLst/>
          </a:prstGeom>
          <a:gradFill rotWithShape="1">
            <a:gsLst>
              <a:gs pos="0">
                <a:srgbClr val="B1B1B1"/>
              </a:gs>
              <a:gs pos="50000">
                <a:srgbClr val="777777"/>
              </a:gs>
              <a:gs pos="100000">
                <a:srgbClr val="B1B1B1"/>
              </a:gs>
            </a:gsLst>
            <a:lin ang="5400000" scaled="1"/>
          </a:gradFill>
          <a:ln w="9525">
            <a:solidFill>
              <a:srgbClr val="77777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>
                <a:solidFill>
                  <a:schemeClr val="bg1"/>
                </a:solidFill>
              </a:rPr>
              <a:t>2009</a:t>
            </a:r>
          </a:p>
        </p:txBody>
      </p:sp>
      <p:sp>
        <p:nvSpPr>
          <p:cNvPr id="5128" name="AutoShape 8">
            <a:extLst>
              <a:ext uri="{FF2B5EF4-FFF2-40B4-BE49-F238E27FC236}">
                <a16:creationId xmlns:a16="http://schemas.microsoft.com/office/drawing/2014/main" id="{6C3F01AD-EB3F-4A4C-9DB0-573DD3D1D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5133" y="4329683"/>
            <a:ext cx="1979613" cy="576263"/>
          </a:xfrm>
          <a:prstGeom prst="flowChartTerminator">
            <a:avLst/>
          </a:prstGeom>
          <a:gradFill rotWithShape="1">
            <a:gsLst>
              <a:gs pos="0">
                <a:srgbClr val="33CCCC"/>
              </a:gs>
              <a:gs pos="50000">
                <a:srgbClr val="33CCCC">
                  <a:gamma/>
                  <a:shade val="38039"/>
                  <a:invGamma/>
                </a:srgbClr>
              </a:gs>
              <a:gs pos="100000">
                <a:srgbClr val="33CCCC"/>
              </a:gs>
            </a:gsLst>
            <a:lin ang="5400000" scaled="1"/>
          </a:gradFill>
          <a:ln w="9525">
            <a:solidFill>
              <a:srgbClr val="33CC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hu-HU" altLang="hu-H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2010-2019</a:t>
            </a:r>
          </a:p>
        </p:txBody>
      </p:sp>
      <p:sp>
        <p:nvSpPr>
          <p:cNvPr id="5129" name="AutoShape 9">
            <a:extLst>
              <a:ext uri="{FF2B5EF4-FFF2-40B4-BE49-F238E27FC236}">
                <a16:creationId xmlns:a16="http://schemas.microsoft.com/office/drawing/2014/main" id="{2706DFDC-C412-4CDE-AD25-0725A79B9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129" y="5061570"/>
            <a:ext cx="1979613" cy="576262"/>
          </a:xfrm>
          <a:prstGeom prst="flowChartTerminator">
            <a:avLst/>
          </a:prstGeom>
          <a:solidFill>
            <a:schemeClr val="tx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hu-HU" alt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2020 COVID-19</a:t>
            </a:r>
          </a:p>
        </p:txBody>
      </p:sp>
      <p:sp>
        <p:nvSpPr>
          <p:cNvPr id="5130" name="Rectangle 10">
            <a:extLst>
              <a:ext uri="{FF2B5EF4-FFF2-40B4-BE49-F238E27FC236}">
                <a16:creationId xmlns:a16="http://schemas.microsoft.com/office/drawing/2014/main" id="{3612B4D8-DCA2-4483-815D-CB888FF6B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4939" y="2181845"/>
            <a:ext cx="5832475" cy="576263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defRPr/>
            </a:pPr>
            <a:r>
              <a:rPr lang="hu-HU" altLang="hu-HU" sz="2800" dirty="0"/>
              <a:t>Útkeresés: konferenciák, szakfolyóiratok</a:t>
            </a:r>
          </a:p>
        </p:txBody>
      </p:sp>
      <p:sp>
        <p:nvSpPr>
          <p:cNvPr id="5131" name="Rectangle 11">
            <a:extLst>
              <a:ext uri="{FF2B5EF4-FFF2-40B4-BE49-F238E27FC236}">
                <a16:creationId xmlns:a16="http://schemas.microsoft.com/office/drawing/2014/main" id="{2EE9CB84-B05F-43A2-841B-D215FC744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3935" y="2925540"/>
            <a:ext cx="5651500" cy="576262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defRPr/>
            </a:pPr>
            <a:r>
              <a:rPr lang="hu-HU" altLang="hu-HU" sz="2800" dirty="0"/>
              <a:t>Nemzetközi kapcsolatok kiépítése</a:t>
            </a:r>
          </a:p>
        </p:txBody>
      </p:sp>
      <p:sp>
        <p:nvSpPr>
          <p:cNvPr id="5132" name="Rectangle 12">
            <a:extLst>
              <a:ext uri="{FF2B5EF4-FFF2-40B4-BE49-F238E27FC236}">
                <a16:creationId xmlns:a16="http://schemas.microsoft.com/office/drawing/2014/main" id="{36AF86E3-A8FD-43A0-9586-EF8F4E56A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710" y="3669704"/>
            <a:ext cx="5292725" cy="576263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defRPr/>
            </a:pPr>
            <a:r>
              <a:rPr lang="hu-HU" altLang="hu-HU" sz="2800" dirty="0"/>
              <a:t>CONFENIS nemzetközi konferencia</a:t>
            </a:r>
          </a:p>
        </p:txBody>
      </p:sp>
      <p:sp>
        <p:nvSpPr>
          <p:cNvPr id="5133" name="Rectangle 13">
            <a:extLst>
              <a:ext uri="{FF2B5EF4-FFF2-40B4-BE49-F238E27FC236}">
                <a16:creationId xmlns:a16="http://schemas.microsoft.com/office/drawing/2014/main" id="{AB6D4EE0-66FC-46D0-AA8B-C75976D28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4048" y="5897240"/>
            <a:ext cx="3671888" cy="576263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defRPr/>
            </a:pPr>
            <a:r>
              <a:rPr lang="hu-HU" altLang="hu-HU" sz="2800" dirty="0"/>
              <a:t>Jubileum, megújulás</a:t>
            </a:r>
          </a:p>
        </p:txBody>
      </p:sp>
      <p:sp>
        <p:nvSpPr>
          <p:cNvPr id="5134" name="Rectangle 14">
            <a:extLst>
              <a:ext uri="{FF2B5EF4-FFF2-40B4-BE49-F238E27FC236}">
                <a16:creationId xmlns:a16="http://schemas.microsoft.com/office/drawing/2014/main" id="{40DBEEBC-179B-40C0-A3DD-FD8D18C6C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5627" y="4401591"/>
            <a:ext cx="5061843" cy="576262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defRPr/>
            </a:pPr>
            <a:r>
              <a:rPr lang="hu-HU" altLang="hu-HU" sz="2800" dirty="0"/>
              <a:t>Journalok, konferenciák, fórumok</a:t>
            </a:r>
          </a:p>
        </p:txBody>
      </p:sp>
      <p:sp>
        <p:nvSpPr>
          <p:cNvPr id="5135" name="Rectangle 15">
            <a:extLst>
              <a:ext uri="{FF2B5EF4-FFF2-40B4-BE49-F238E27FC236}">
                <a16:creationId xmlns:a16="http://schemas.microsoft.com/office/drawing/2014/main" id="{000D1356-CF44-4A09-9AA2-F274CA652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721" y="1429891"/>
            <a:ext cx="6624637" cy="576262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defRPr/>
            </a:pPr>
            <a:r>
              <a:rPr lang="hu-HU" altLang="hu-HU" sz="2800" dirty="0"/>
              <a:t>Késztetések, GIKOF-alapítás</a:t>
            </a:r>
          </a:p>
        </p:txBody>
      </p:sp>
      <p:sp>
        <p:nvSpPr>
          <p:cNvPr id="15" name="AutoShape 9">
            <a:extLst>
              <a:ext uri="{FF2B5EF4-FFF2-40B4-BE49-F238E27FC236}">
                <a16:creationId xmlns:a16="http://schemas.microsoft.com/office/drawing/2014/main" id="{CCB74128-8B4E-4602-BD2B-3469B1EE7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808" y="5805264"/>
            <a:ext cx="1979613" cy="576262"/>
          </a:xfrm>
          <a:prstGeom prst="flowChartTerminator">
            <a:avLst/>
          </a:prstGeom>
          <a:gradFill rotWithShape="1">
            <a:gsLst>
              <a:gs pos="0">
                <a:srgbClr val="FF3300"/>
              </a:gs>
              <a:gs pos="50000">
                <a:srgbClr val="FF3300">
                  <a:gamma/>
                  <a:shade val="46275"/>
                  <a:invGamma/>
                </a:srgbClr>
              </a:gs>
              <a:gs pos="100000">
                <a:srgbClr val="FF3300"/>
              </a:gs>
            </a:gsLst>
            <a:lin ang="5400000" scaled="1"/>
          </a:gra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hu-HU" alt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2021</a:t>
            </a: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88F05A71-2889-4B14-925D-94CC75220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1456" y="5145285"/>
            <a:ext cx="4320480" cy="576262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defRPr/>
            </a:pPr>
            <a:r>
              <a:rPr lang="hu-HU" altLang="hu-HU" sz="2800" dirty="0"/>
              <a:t>A pandémia sötét éve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C3348F5C-1C74-4B64-892B-51BA921F8A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86223" y="404738"/>
            <a:ext cx="7200900" cy="7064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dirty="0"/>
              <a:t>Névadás, vezetőségválasztás</a:t>
            </a:r>
            <a:endParaRPr lang="en-US" altLang="hu-HU" sz="4000" dirty="0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55C59743-3CCD-48FD-932B-E8197951B2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536" y="1340768"/>
            <a:ext cx="8496944" cy="525658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altLang="hu-HU" sz="2200" dirty="0"/>
              <a:t>Az NJSZT szakmai szervezete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altLang="hu-HU" sz="2200" dirty="0">
                <a:solidFill>
                  <a:srgbClr val="FF0000"/>
                </a:solidFill>
              </a:rPr>
              <a:t>GIKOF: Gazdaságinformatikai és Oktatási Fórum </a:t>
            </a:r>
            <a:r>
              <a:rPr lang="hu-HU" altLang="hu-HU" sz="2200" dirty="0"/>
              <a:t>néven került bejegyzésre.</a:t>
            </a:r>
          </a:p>
          <a:p>
            <a:pPr eaLnBrk="1" hangingPunct="1">
              <a:lnSpc>
                <a:spcPct val="150000"/>
              </a:lnSpc>
              <a:buFontTx/>
              <a:buNone/>
              <a:defRPr/>
            </a:pPr>
            <a:r>
              <a:rPr lang="hu-HU" altLang="hu-HU" sz="2200" dirty="0"/>
              <a:t>A választott </a:t>
            </a:r>
            <a:r>
              <a:rPr lang="hu-HU" altLang="hu-HU" sz="2200" dirty="0">
                <a:solidFill>
                  <a:srgbClr val="FF0000"/>
                </a:solidFill>
              </a:rPr>
              <a:t>vezetőség</a:t>
            </a:r>
            <a:r>
              <a:rPr lang="hu-HU" altLang="hu-HU" sz="2200" dirty="0"/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hu-HU" sz="2200" dirty="0"/>
              <a:t>	elnök: Gábor András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hu-HU" sz="2200" dirty="0"/>
              <a:t>	elnökségi tagok: </a:t>
            </a:r>
            <a:r>
              <a:rPr lang="hu-HU" altLang="hu-HU" sz="2200" dirty="0" err="1"/>
              <a:t>Dobay</a:t>
            </a:r>
            <a:r>
              <a:rPr lang="hu-HU" altLang="hu-HU" sz="2200" dirty="0"/>
              <a:t> Péter, </a:t>
            </a:r>
            <a:r>
              <a:rPr lang="hu-HU" altLang="hu-HU" sz="2200" dirty="0" err="1"/>
              <a:t>Homonnay</a:t>
            </a:r>
            <a:r>
              <a:rPr lang="hu-HU" altLang="hu-HU" sz="2200" dirty="0"/>
              <a:t> Gábor, Raffai Mária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hu-HU" sz="2200" dirty="0"/>
              <a:t>	az Elnökség megállapodott, hogy az elnöki funkciót forgórendszerben töltik be.</a:t>
            </a:r>
          </a:p>
          <a:p>
            <a:pPr eaLnBrk="1" hangingPunct="1">
              <a:lnSpc>
                <a:spcPct val="150000"/>
              </a:lnSpc>
              <a:buFontTx/>
              <a:buNone/>
              <a:defRPr/>
            </a:pPr>
            <a:r>
              <a:rPr lang="hu-HU" altLang="hu-HU" sz="2200" dirty="0"/>
              <a:t>Az alapítók a </a:t>
            </a:r>
            <a:r>
              <a:rPr lang="hu-HU" altLang="hu-HU" sz="2200" dirty="0">
                <a:solidFill>
                  <a:srgbClr val="FF0000"/>
                </a:solidFill>
              </a:rPr>
              <a:t>Küldetésnyilatkozat</a:t>
            </a:r>
            <a:r>
              <a:rPr lang="hu-HU" altLang="hu-HU" sz="2200" dirty="0"/>
              <a:t> elfogadásával deklarálták, hogy a Fórum</a:t>
            </a:r>
          </a:p>
          <a:p>
            <a:pPr eaLnBrk="1" hangingPunct="1">
              <a:spcBef>
                <a:spcPts val="50"/>
              </a:spcBef>
              <a:defRPr/>
            </a:pPr>
            <a:r>
              <a:rPr lang="hu-HU" altLang="hu-HU" sz="2200" dirty="0"/>
              <a:t>szorosan együttműködik a szakmát oktató hazai és nemzetközi intézményekkel és a szakmai szervezetekkel (IVSZ, VISZ, </a:t>
            </a:r>
            <a:r>
              <a:rPr lang="hu-HU" altLang="hu-HU" sz="2200" dirty="0" err="1"/>
              <a:t>InForum</a:t>
            </a:r>
            <a:r>
              <a:rPr lang="hu-HU" altLang="hu-HU" sz="2200" dirty="0"/>
              <a:t>, IFIP), </a:t>
            </a:r>
          </a:p>
          <a:p>
            <a:pPr eaLnBrk="1" hangingPunct="1">
              <a:spcBef>
                <a:spcPts val="50"/>
              </a:spcBef>
              <a:defRPr/>
            </a:pPr>
            <a:r>
              <a:rPr lang="hu-HU" altLang="hu-HU" sz="2200" dirty="0"/>
              <a:t>közvetlen kapcsolatot tart az ICT-fejlesztőkkel és az alkalmazókkal, a képzés-ben </a:t>
            </a:r>
            <a:r>
              <a:rPr lang="hu-HU" altLang="hu-HU" sz="2200" dirty="0" err="1"/>
              <a:t>figyelembeveszi</a:t>
            </a:r>
            <a:r>
              <a:rPr lang="hu-HU" altLang="hu-HU" sz="2200" dirty="0"/>
              <a:t> az elvárásaikat,</a:t>
            </a:r>
          </a:p>
          <a:p>
            <a:pPr eaLnBrk="1" hangingPunct="1">
              <a:spcBef>
                <a:spcPts val="50"/>
              </a:spcBef>
              <a:defRPr/>
            </a:pPr>
            <a:r>
              <a:rPr lang="hu-HU" altLang="hu-HU" sz="2200" dirty="0"/>
              <a:t>összehangolja a munkáját ISACA magyar szervezetével, és alapul veszi az ACIS irányelveket. </a:t>
            </a:r>
            <a:br>
              <a:rPr lang="hu-HU" altLang="hu-HU" sz="2200" dirty="0"/>
            </a:br>
            <a:endParaRPr lang="en-US" altLang="hu-HU" sz="2200" dirty="0"/>
          </a:p>
        </p:txBody>
      </p:sp>
      <p:sp>
        <p:nvSpPr>
          <p:cNvPr id="10" name="AutoShape 16">
            <a:extLst>
              <a:ext uri="{FF2B5EF4-FFF2-40B4-BE49-F238E27FC236}">
                <a16:creationId xmlns:a16="http://schemas.microsoft.com/office/drawing/2014/main" id="{5CAC26F7-71C7-4943-9766-720F83015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62" y="476672"/>
            <a:ext cx="1547812" cy="576263"/>
          </a:xfrm>
          <a:prstGeom prst="flowChartTerminator">
            <a:avLst/>
          </a:prstGeom>
          <a:gradFill rotWithShape="1">
            <a:gsLst>
              <a:gs pos="0">
                <a:srgbClr val="FF0000"/>
              </a:gs>
              <a:gs pos="50000">
                <a:srgbClr val="610000"/>
              </a:gs>
              <a:gs pos="100000">
                <a:srgbClr val="FF0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2001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46FA4ED-5541-46A0-86A1-538A71F983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3728" y="360946"/>
            <a:ext cx="7343775" cy="7064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dirty="0"/>
              <a:t>Útkeresés, az első évek</a:t>
            </a:r>
            <a:endParaRPr lang="en-US" altLang="hu-HU" sz="4000" dirty="0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B09B94C7-2874-48DA-8A57-3C051B1118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30535" y="1434146"/>
            <a:ext cx="8675985" cy="523521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altLang="hu-HU" sz="2200" dirty="0"/>
              <a:t>	A célok megvalósításának módja, feladatok meghatározása, a szerepek, felelősségek megjelölése: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hu-HU" altLang="hu-HU" sz="1200" dirty="0"/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hu-HU" sz="2000" dirty="0">
                <a:solidFill>
                  <a:srgbClr val="FF0000"/>
                </a:solidFill>
              </a:rPr>
              <a:t>Fórumok</a:t>
            </a:r>
            <a:r>
              <a:rPr lang="hu-HU" altLang="hu-HU" sz="2000" dirty="0"/>
              <a:t> szervezése az akadémiai szféra, az informatika-szakma és az üzleti terület képviselőinek a részvételével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hu-HU" sz="2000" dirty="0">
                <a:solidFill>
                  <a:srgbClr val="FF0000"/>
                </a:solidFill>
              </a:rPr>
              <a:t>Honlap</a:t>
            </a:r>
            <a:r>
              <a:rPr lang="hu-HU" altLang="hu-HU" sz="2000" dirty="0"/>
              <a:t> készítése, információszolgáltatás, on-line fórum lehetőség biztosítása, folyamatos frissítés → </a:t>
            </a:r>
            <a:r>
              <a:rPr lang="hu-HU" altLang="hu-HU" sz="2000" dirty="0">
                <a:hlinkClick r:id="rId2"/>
              </a:rPr>
              <a:t>www.gikof.hu</a:t>
            </a:r>
            <a:r>
              <a:rPr lang="hu-HU" altLang="hu-HU" sz="2000" dirty="0"/>
              <a:t> domén név bejegyeztetés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hu-HU" sz="2000" dirty="0"/>
              <a:t>részvétel a </a:t>
            </a:r>
            <a:r>
              <a:rPr lang="hu-HU" altLang="hu-HU" sz="2000" dirty="0">
                <a:solidFill>
                  <a:srgbClr val="FF0000"/>
                </a:solidFill>
              </a:rPr>
              <a:t>Bologna-folyamat Informatika-Szakbizottság </a:t>
            </a:r>
            <a:r>
              <a:rPr lang="hu-HU" altLang="hu-HU" sz="2000" dirty="0"/>
              <a:t>munkájában, a gazdaságinformatikus tantervek kidolgozása, megvitatása az érdekeltekkel (oktatók, informatikusok, alkalmazók)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hu-HU" sz="2000" dirty="0">
                <a:solidFill>
                  <a:srgbClr val="FF0000"/>
                </a:solidFill>
              </a:rPr>
              <a:t>Konferenciaszervezés</a:t>
            </a:r>
            <a:r>
              <a:rPr lang="hu-HU" altLang="hu-HU" sz="2000" dirty="0"/>
              <a:t> → OGIK: Országos Gazdaságinformatikai Konferencia szervezése évente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hu-HU" sz="2000" dirty="0">
                <a:solidFill>
                  <a:srgbClr val="FF0000"/>
                </a:solidFill>
              </a:rPr>
              <a:t>Szakfolyóirat</a:t>
            </a:r>
            <a:r>
              <a:rPr lang="hu-HU" altLang="hu-HU" sz="2000" dirty="0"/>
              <a:t> indítása először magyar nyelven  → GIKOF Journal, majd angol nyelvű cikkekkel is  → SEFBIS Journal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hu-HU" sz="2000" dirty="0"/>
              <a:t>Fiatalok bevonása a munkába: GIKOF </a:t>
            </a:r>
            <a:r>
              <a:rPr lang="hu-HU" altLang="hu-HU" sz="2000" dirty="0">
                <a:solidFill>
                  <a:srgbClr val="FF0000"/>
                </a:solidFill>
              </a:rPr>
              <a:t>Junior tagozat </a:t>
            </a:r>
            <a:r>
              <a:rPr lang="hu-HU" altLang="hu-HU" sz="2000" dirty="0"/>
              <a:t>megalakítása, szakmai munka támogatása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hu-HU" sz="2200" dirty="0"/>
          </a:p>
        </p:txBody>
      </p:sp>
      <p:sp>
        <p:nvSpPr>
          <p:cNvPr id="11" name="AutoShape 17">
            <a:extLst>
              <a:ext uri="{FF2B5EF4-FFF2-40B4-BE49-F238E27FC236}">
                <a16:creationId xmlns:a16="http://schemas.microsoft.com/office/drawing/2014/main" id="{3B636497-EA95-44DF-AB4A-1AC46BD0F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426034"/>
            <a:ext cx="1547812" cy="576262"/>
          </a:xfrm>
          <a:prstGeom prst="flowChartTerminator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2002-2004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A43F884-4725-4D91-BE87-0015B116DD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720" y="332656"/>
            <a:ext cx="7343775" cy="7064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dirty="0"/>
              <a:t>Kiteljesedés</a:t>
            </a:r>
            <a:endParaRPr lang="en-US" altLang="hu-HU" sz="4000" dirty="0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0D7FCFCE-B390-48E0-93B5-06DFF3B745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536" y="1264146"/>
            <a:ext cx="8531994" cy="5232474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2000" dirty="0"/>
              <a:t>a munka oroszlánrésze </a:t>
            </a:r>
            <a:r>
              <a:rPr lang="hu-HU" altLang="hu-HU" sz="2000" b="1" dirty="0"/>
              <a:t>több éven keresztül:</a:t>
            </a:r>
          </a:p>
          <a:p>
            <a:pPr lvl="1" eaLnBrk="1" hangingPunct="1">
              <a:defRPr/>
            </a:pPr>
            <a:r>
              <a:rPr lang="hu-HU" altLang="hu-HU" sz="2000" dirty="0"/>
              <a:t>részvétel a Bologna-folyamat Informatika Szakbizottságában, a gazdaság-informatikus </a:t>
            </a:r>
            <a:r>
              <a:rPr lang="hu-HU" altLang="hu-HU" sz="2000" dirty="0" err="1"/>
              <a:t>BSc</a:t>
            </a:r>
            <a:r>
              <a:rPr lang="hu-HU" altLang="hu-HU" sz="2000" dirty="0"/>
              <a:t> és </a:t>
            </a:r>
            <a:r>
              <a:rPr lang="hu-HU" altLang="hu-HU" sz="2000" dirty="0" err="1"/>
              <a:t>MSc</a:t>
            </a:r>
            <a:r>
              <a:rPr lang="hu-HU" altLang="hu-HU" sz="2000" dirty="0"/>
              <a:t> szakok létesítési anyagának kidolgozása</a:t>
            </a:r>
          </a:p>
          <a:p>
            <a:pPr lvl="1" eaLnBrk="1" hangingPunct="1">
              <a:defRPr/>
            </a:pPr>
            <a:r>
              <a:rPr lang="hu-HU" altLang="hu-HU" sz="2000" dirty="0"/>
              <a:t>fórumok szervezése a mintatantervek megvitatásához az informatika-szakma, az akadémiai és az üzleti szféra képviselőivel</a:t>
            </a:r>
          </a:p>
          <a:p>
            <a:pPr eaLnBrk="1" hangingPunct="1">
              <a:defRPr/>
            </a:pPr>
            <a:r>
              <a:rPr lang="hu-HU" altLang="hu-HU" sz="2000" b="1" dirty="0"/>
              <a:t>2002-ben</a:t>
            </a:r>
            <a:r>
              <a:rPr lang="hu-HU" altLang="hu-HU" sz="2000" dirty="0"/>
              <a:t> megjelentettük a GIKOF Journal első és második számát; ISSN 1588-9130</a:t>
            </a:r>
          </a:p>
          <a:p>
            <a:pPr eaLnBrk="1" hangingPunct="1">
              <a:defRPr/>
            </a:pPr>
            <a:r>
              <a:rPr lang="hu-HU" altLang="hu-HU" sz="2000" b="1" dirty="0"/>
              <a:t>2003-ban</a:t>
            </a:r>
            <a:r>
              <a:rPr lang="hu-HU" altLang="hu-HU" sz="2000" dirty="0"/>
              <a:t> megrendeztük az első OGIK konferenciát, amelynek Győr adott otthont</a:t>
            </a:r>
          </a:p>
          <a:p>
            <a:pPr eaLnBrk="1" hangingPunct="1">
              <a:defRPr/>
            </a:pPr>
            <a:r>
              <a:rPr lang="hu-HU" altLang="hu-HU" sz="2000" b="1" dirty="0"/>
              <a:t>2004-ben</a:t>
            </a:r>
            <a:r>
              <a:rPr lang="hu-HU" altLang="hu-HU" sz="2000" dirty="0"/>
              <a:t> először díjaztuk a legjobb pályamunkákat, majd 2005-ben megalakítottuk a Díjbizottságot. Kétféle díjat deklaráltunk: PhD </a:t>
            </a:r>
            <a:r>
              <a:rPr lang="hu-HU" altLang="hu-HU" sz="2000" dirty="0" err="1"/>
              <a:t>Award</a:t>
            </a:r>
            <a:r>
              <a:rPr lang="hu-HU" altLang="hu-HU" sz="2000" dirty="0"/>
              <a:t> és </a:t>
            </a:r>
            <a:r>
              <a:rPr lang="hu-HU" altLang="hu-HU" sz="2000" dirty="0" err="1"/>
              <a:t>Sponsor</a:t>
            </a:r>
            <a:r>
              <a:rPr lang="hu-HU" altLang="hu-HU" sz="2000" dirty="0"/>
              <a:t> </a:t>
            </a:r>
            <a:r>
              <a:rPr lang="hu-HU" altLang="hu-HU" sz="2000" dirty="0" err="1"/>
              <a:t>Award</a:t>
            </a:r>
            <a:endParaRPr lang="hu-HU" altLang="hu-HU" sz="2000" dirty="0"/>
          </a:p>
          <a:p>
            <a:pPr eaLnBrk="1" hangingPunct="1">
              <a:defRPr/>
            </a:pPr>
            <a:r>
              <a:rPr lang="hu-HU" altLang="hu-HU" sz="2000" b="1" dirty="0"/>
              <a:t>2005-ben</a:t>
            </a:r>
            <a:r>
              <a:rPr lang="hu-HU" altLang="hu-HU" sz="2000" dirty="0"/>
              <a:t> megrendeztük az első nemzetközi konferenciát → ISBIS: International </a:t>
            </a:r>
            <a:r>
              <a:rPr lang="hu-HU" altLang="hu-HU" sz="2000" dirty="0" err="1"/>
              <a:t>Scientific</a:t>
            </a:r>
            <a:r>
              <a:rPr lang="hu-HU" altLang="hu-HU" sz="2000" dirty="0"/>
              <a:t> and </a:t>
            </a:r>
            <a:r>
              <a:rPr lang="hu-HU" altLang="hu-HU" sz="2000" dirty="0" err="1"/>
              <a:t>Educational</a:t>
            </a:r>
            <a:r>
              <a:rPr lang="hu-HU" altLang="hu-HU" sz="2000" dirty="0"/>
              <a:t> </a:t>
            </a:r>
            <a:r>
              <a:rPr lang="hu-HU" altLang="hu-HU" sz="2000" dirty="0" err="1"/>
              <a:t>Symposium</a:t>
            </a:r>
            <a:endParaRPr lang="hu-HU" altLang="hu-HU" sz="2000" dirty="0"/>
          </a:p>
          <a:p>
            <a:pPr eaLnBrk="1" hangingPunct="1">
              <a:defRPr/>
            </a:pPr>
            <a:r>
              <a:rPr lang="hu-HU" altLang="hu-HU" sz="2000" b="1" dirty="0"/>
              <a:t>2006-ban</a:t>
            </a:r>
            <a:r>
              <a:rPr lang="hu-HU" altLang="hu-HU" sz="2000" dirty="0"/>
              <a:t> megjelent az első angol nyelvű cikkeket tartalmazó folyóiratunk → SEFBIS Journal; ISSN 1788-2265</a:t>
            </a:r>
          </a:p>
          <a:p>
            <a:pPr eaLnBrk="1" hangingPunct="1">
              <a:defRPr/>
            </a:pPr>
            <a:r>
              <a:rPr lang="hu-HU" altLang="hu-HU" sz="2000" b="1" dirty="0"/>
              <a:t>2008-ban</a:t>
            </a:r>
            <a:r>
              <a:rPr lang="hu-HU" altLang="hu-HU" sz="2000" dirty="0"/>
              <a:t> pályázatot nyújtottunk be az IFIP Vállalati </a:t>
            </a:r>
            <a:r>
              <a:rPr lang="hu-HU" altLang="hu-HU" sz="2000" dirty="0" err="1"/>
              <a:t>Információrenderek</a:t>
            </a:r>
            <a:r>
              <a:rPr lang="hu-HU" altLang="hu-HU" sz="2000" dirty="0"/>
              <a:t> Bizottságához a nemzetközi CONFENIS konferencia megrendezésére</a:t>
            </a:r>
            <a:endParaRPr lang="en-US" altLang="hu-HU" sz="2000" dirty="0"/>
          </a:p>
        </p:txBody>
      </p:sp>
      <p:sp>
        <p:nvSpPr>
          <p:cNvPr id="12" name="AutoShape 18">
            <a:extLst>
              <a:ext uri="{FF2B5EF4-FFF2-40B4-BE49-F238E27FC236}">
                <a16:creationId xmlns:a16="http://schemas.microsoft.com/office/drawing/2014/main" id="{AF5EBB81-C705-405F-B5B2-3AED0EEDB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28774"/>
            <a:ext cx="1547812" cy="576263"/>
          </a:xfrm>
          <a:prstGeom prst="flowChartTerminator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2005-2008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E55C539F-CDFA-4825-810C-E4C29231FB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5" b="14723"/>
          <a:stretch/>
        </p:blipFill>
        <p:spPr>
          <a:xfrm>
            <a:off x="744" y="3212977"/>
            <a:ext cx="9143256" cy="3641872"/>
          </a:xfrm>
          <a:prstGeom prst="rect">
            <a:avLst/>
          </a:prstGeom>
        </p:spPr>
      </p:pic>
      <p:sp>
        <p:nvSpPr>
          <p:cNvPr id="31746" name="Rectangle 2">
            <a:extLst>
              <a:ext uri="{FF2B5EF4-FFF2-40B4-BE49-F238E27FC236}">
                <a16:creationId xmlns:a16="http://schemas.microsoft.com/office/drawing/2014/main" id="{E15FF430-553A-430C-AA1D-547F9E0EF8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71799" y="346299"/>
            <a:ext cx="6120681" cy="7064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dirty="0"/>
              <a:t>Nemzetközi konferenciánk</a:t>
            </a:r>
            <a:endParaRPr lang="en-US" altLang="hu-HU" sz="4000" dirty="0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48C8E463-D8EF-44AA-9A63-9FFFF0AEF1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1124744"/>
            <a:ext cx="8602836" cy="53276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hu-HU" altLang="hu-HU" sz="2400" dirty="0"/>
              <a:t>     2009 CONFENIS nemzetközi IFIP konferencia szervezése az </a:t>
            </a:r>
          </a:p>
          <a:p>
            <a:pPr marL="0" indent="0" eaLnBrk="1" hangingPunct="1">
              <a:buNone/>
              <a:defRPr/>
            </a:pPr>
            <a:r>
              <a:rPr lang="hu-HU" altLang="hu-HU" sz="2400" dirty="0"/>
              <a:t>     Enterprise Information System Bizottsággal közösen: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hu-HU" sz="2400" dirty="0"/>
              <a:t>több mint 100 résztvevő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hu-HU" sz="2400" dirty="0"/>
              <a:t>összesen 22 országból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hu-HU" sz="2400" dirty="0"/>
              <a:t>78 elfogadott előadás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hu-HU" sz="2400" dirty="0">
                <a:solidFill>
                  <a:schemeClr val="bg1"/>
                </a:solidFill>
              </a:rPr>
              <a:t>5 plenáris előadó elismert külföldi szakemberektől:</a:t>
            </a: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r>
              <a:rPr lang="hu-HU" altLang="hu-HU" sz="2400" dirty="0">
                <a:solidFill>
                  <a:schemeClr val="bg1"/>
                </a:solidFill>
              </a:rPr>
              <a:t>                            Ausztrália, USA,   Ausztria, Dél-Afrika, India</a:t>
            </a:r>
          </a:p>
        </p:txBody>
      </p:sp>
      <p:sp>
        <p:nvSpPr>
          <p:cNvPr id="13319" name="AutoShape 7">
            <a:extLst>
              <a:ext uri="{FF2B5EF4-FFF2-40B4-BE49-F238E27FC236}">
                <a16:creationId xmlns:a16="http://schemas.microsoft.com/office/drawing/2014/main" id="{5B951EAF-4DD4-4F1A-8995-2757BCB51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826" y="411386"/>
            <a:ext cx="2153950" cy="576262"/>
          </a:xfrm>
          <a:prstGeom prst="flowChartTerminator">
            <a:avLst/>
          </a:prstGeom>
          <a:gradFill rotWithShape="1">
            <a:gsLst>
              <a:gs pos="0">
                <a:srgbClr val="FF0000"/>
              </a:gs>
              <a:gs pos="50000">
                <a:srgbClr val="610000"/>
              </a:gs>
              <a:gs pos="100000">
                <a:srgbClr val="FF0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2009 </a:t>
            </a:r>
            <a:r>
              <a:rPr lang="hu-HU" altLang="hu-HU" sz="24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Confenis</a:t>
            </a:r>
            <a:endParaRPr lang="hu-HU" altLang="hu-HU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43D493F-95BB-45A1-AB5C-B67E33C9D3D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276872"/>
            <a:ext cx="1820416" cy="6605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61F112B0-3CE4-4ECC-9BF7-557FA83C85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404813"/>
            <a:ext cx="6840314" cy="7064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dirty="0"/>
              <a:t>Kapcsolataink bővítése</a:t>
            </a:r>
            <a:endParaRPr lang="en-US" altLang="hu-HU" sz="4000" dirty="0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C869C0A-4ECE-45A3-976B-3F4A334EE8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63713" y="1304925"/>
            <a:ext cx="7235825" cy="4248150"/>
          </a:xfrm>
        </p:spPr>
        <p:txBody>
          <a:bodyPr/>
          <a:lstStyle/>
          <a:p>
            <a:pPr eaLnBrk="1" hangingPunct="1">
              <a:defRPr/>
            </a:pPr>
            <a:endParaRPr lang="hu-HU" altLang="hu-HU" sz="2200" dirty="0"/>
          </a:p>
          <a:p>
            <a:pPr eaLnBrk="1" hangingPunct="1">
              <a:defRPr/>
            </a:pPr>
            <a:endParaRPr lang="hu-HU" altLang="hu-HU" sz="2200" dirty="0"/>
          </a:p>
          <a:p>
            <a:pPr eaLnBrk="1" hangingPunct="1">
              <a:buFontTx/>
              <a:buNone/>
              <a:defRPr/>
            </a:pPr>
            <a:endParaRPr lang="en-US" altLang="hu-HU" sz="2200" dirty="0"/>
          </a:p>
        </p:txBody>
      </p:sp>
      <p:sp>
        <p:nvSpPr>
          <p:cNvPr id="39946" name="Rectangle 10">
            <a:extLst>
              <a:ext uri="{FF2B5EF4-FFF2-40B4-BE49-F238E27FC236}">
                <a16:creationId xmlns:a16="http://schemas.microsoft.com/office/drawing/2014/main" id="{64C4090B-6BE3-4331-B42A-17E6EED55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654" y="1304925"/>
            <a:ext cx="8459986" cy="5303068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altLang="hu-HU" sz="2400" dirty="0">
                <a:solidFill>
                  <a:srgbClr val="FF0000"/>
                </a:solidFill>
              </a:rPr>
              <a:t>2010</a:t>
            </a:r>
            <a:r>
              <a:rPr lang="hu-HU" altLang="hu-HU" sz="2400" dirty="0"/>
              <a:t> Győr mellett új helyszín: OGIK konferencia rendhagyó módon </a:t>
            </a:r>
            <a:r>
              <a:rPr lang="hu-HU" altLang="hu-HU" sz="2400" dirty="0">
                <a:solidFill>
                  <a:srgbClr val="FF0000"/>
                </a:solidFill>
              </a:rPr>
              <a:t>Pécsett</a:t>
            </a:r>
            <a:r>
              <a:rPr lang="hu-HU" altLang="hu-HU" sz="2400" dirty="0"/>
              <a:t>, Európa kulturális fővárosában egy speciális Workshop-nappal kiegészítve</a:t>
            </a:r>
          </a:p>
          <a:p>
            <a:pPr eaLnBrk="1" hangingPunct="1">
              <a:defRPr/>
            </a:pPr>
            <a:r>
              <a:rPr lang="hu-HU" altLang="hu-HU" sz="2400" dirty="0">
                <a:solidFill>
                  <a:srgbClr val="FF0000"/>
                </a:solidFill>
              </a:rPr>
              <a:t>új tagok </a:t>
            </a:r>
            <a:r>
              <a:rPr lang="hu-HU" altLang="hu-HU" sz="2400" dirty="0"/>
              <a:t>jelentkezése és felvétele a GIKOF-</a:t>
            </a:r>
            <a:r>
              <a:rPr lang="hu-HU" altLang="hu-HU" sz="2400" dirty="0" err="1"/>
              <a:t>ba</a:t>
            </a:r>
            <a:r>
              <a:rPr lang="hu-HU" altLang="hu-HU" sz="2400" dirty="0"/>
              <a:t>, </a:t>
            </a:r>
          </a:p>
          <a:p>
            <a:pPr eaLnBrk="1" hangingPunct="1">
              <a:defRPr/>
            </a:pPr>
            <a:r>
              <a:rPr lang="hu-HU" altLang="hu-HU" sz="2400" dirty="0"/>
              <a:t>az országon belüli és a nemzetközi ismertség és elismertség kiszélesedése:</a:t>
            </a:r>
          </a:p>
          <a:p>
            <a:pPr lvl="1" eaLnBrk="1" hangingPunct="1">
              <a:defRPr/>
            </a:pPr>
            <a:r>
              <a:rPr lang="hu-HU" altLang="hu-HU" sz="2000" i="1" dirty="0"/>
              <a:t>Ausztria</a:t>
            </a:r>
            <a:r>
              <a:rPr lang="hu-HU" altLang="hu-HU" sz="2000" dirty="0"/>
              <a:t>: OCG, együttműködés az IFSR konferencia megrendezésében</a:t>
            </a:r>
          </a:p>
          <a:p>
            <a:pPr lvl="1" eaLnBrk="1" hangingPunct="1">
              <a:spcBef>
                <a:spcPts val="100"/>
              </a:spcBef>
              <a:defRPr/>
            </a:pPr>
            <a:r>
              <a:rPr lang="hu-HU" altLang="hu-HU" sz="2000" i="1" dirty="0"/>
              <a:t>Csehország, Ausztria</a:t>
            </a:r>
            <a:r>
              <a:rPr lang="hu-HU" altLang="hu-HU" sz="2000" dirty="0"/>
              <a:t>: részvétel az IDIMT konferenciák évi megrendezésében</a:t>
            </a:r>
          </a:p>
          <a:p>
            <a:pPr lvl="1" eaLnBrk="1" hangingPunct="1">
              <a:spcBef>
                <a:spcPts val="100"/>
              </a:spcBef>
              <a:defRPr/>
            </a:pPr>
            <a:r>
              <a:rPr lang="hu-HU" altLang="hu-HU" sz="2000" i="1" dirty="0"/>
              <a:t>Szerbia</a:t>
            </a:r>
            <a:r>
              <a:rPr lang="hu-HU" altLang="hu-HU" sz="2000" dirty="0"/>
              <a:t>: SM konferencia együttműködés </a:t>
            </a:r>
          </a:p>
          <a:p>
            <a:pPr eaLnBrk="1" hangingPunct="1">
              <a:defRPr/>
            </a:pPr>
            <a:r>
              <a:rPr lang="hu-HU" altLang="hu-HU" sz="2400" dirty="0"/>
              <a:t>GI-szakos hallgatók bevonása a munkánkba:</a:t>
            </a:r>
          </a:p>
          <a:p>
            <a:pPr lvl="1" eaLnBrk="1" hangingPunct="1">
              <a:defRPr/>
            </a:pPr>
            <a:r>
              <a:rPr lang="hu-HU" altLang="hu-HU" sz="2000" dirty="0"/>
              <a:t>Magyar-amerikai </a:t>
            </a:r>
            <a:r>
              <a:rPr lang="hu-HU" altLang="hu-HU" sz="2000" dirty="0">
                <a:solidFill>
                  <a:srgbClr val="FF0000"/>
                </a:solidFill>
              </a:rPr>
              <a:t>hallgatói miniprojektek</a:t>
            </a:r>
            <a:r>
              <a:rPr lang="hu-HU" altLang="hu-HU" sz="2000" dirty="0"/>
              <a:t>: Ohio-i fiatalok és GI hallgatóink közös</a:t>
            </a:r>
          </a:p>
          <a:p>
            <a:pPr marL="457200" lvl="1" indent="0" eaLnBrk="1" hangingPunct="1">
              <a:spcBef>
                <a:spcPts val="100"/>
              </a:spcBef>
              <a:buNone/>
              <a:defRPr/>
            </a:pPr>
            <a:r>
              <a:rPr lang="hu-HU" altLang="hu-HU" sz="2000" dirty="0"/>
              <a:t>     tanulmányai konferenciával zárva</a:t>
            </a:r>
          </a:p>
          <a:p>
            <a:pPr lvl="1" eaLnBrk="1" hangingPunct="1">
              <a:spcBef>
                <a:spcPts val="100"/>
              </a:spcBef>
              <a:defRPr/>
            </a:pPr>
            <a:r>
              <a:rPr lang="hu-HU" altLang="hu-HU" sz="2000" dirty="0"/>
              <a:t>GIKOF </a:t>
            </a:r>
            <a:r>
              <a:rPr lang="hu-HU" altLang="hu-HU" sz="2000" dirty="0">
                <a:solidFill>
                  <a:srgbClr val="FF0000"/>
                </a:solidFill>
              </a:rPr>
              <a:t>Junior tagozat </a:t>
            </a:r>
            <a:r>
              <a:rPr lang="hu-HU" altLang="hu-HU" sz="2000" dirty="0"/>
              <a:t>megalapítása</a:t>
            </a:r>
          </a:p>
          <a:p>
            <a:pPr lvl="1" eaLnBrk="1" hangingPunct="1">
              <a:spcBef>
                <a:spcPts val="100"/>
              </a:spcBef>
              <a:defRPr/>
            </a:pPr>
            <a:r>
              <a:rPr lang="hu-HU" altLang="hu-HU" sz="2000" dirty="0">
                <a:solidFill>
                  <a:srgbClr val="FF0000"/>
                </a:solidFill>
              </a:rPr>
              <a:t>Hallgatói konferencia </a:t>
            </a:r>
            <a:r>
              <a:rPr lang="hu-HU" altLang="hu-HU" sz="2000" dirty="0"/>
              <a:t>évente: kutatások, fejlesztések, eredmények</a:t>
            </a:r>
          </a:p>
          <a:p>
            <a:pPr eaLnBrk="1" hangingPunct="1">
              <a:defRPr/>
            </a:pPr>
            <a:endParaRPr lang="en-US" altLang="hu-HU" sz="2400" dirty="0"/>
          </a:p>
        </p:txBody>
      </p:sp>
      <p:sp>
        <p:nvSpPr>
          <p:cNvPr id="15" name="AutoShape 20">
            <a:extLst>
              <a:ext uri="{FF2B5EF4-FFF2-40B4-BE49-F238E27FC236}">
                <a16:creationId xmlns:a16="http://schemas.microsoft.com/office/drawing/2014/main" id="{4E2699C6-0F4A-4929-B52A-7A0156028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469899"/>
            <a:ext cx="1547812" cy="576263"/>
          </a:xfrm>
          <a:prstGeom prst="flowChartTerminator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2010-2013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61F112B0-3CE4-4ECC-9BF7-557FA83C85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89709" y="436214"/>
            <a:ext cx="6696298" cy="7064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dirty="0"/>
              <a:t>Az OGIK 10 éves Jubileuma után</a:t>
            </a:r>
            <a:endParaRPr lang="en-US" altLang="hu-HU" sz="4000" dirty="0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C869C0A-4ECE-45A3-976B-3F4A334EE8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95736" y="1304925"/>
            <a:ext cx="6803802" cy="4248150"/>
          </a:xfrm>
        </p:spPr>
        <p:txBody>
          <a:bodyPr/>
          <a:lstStyle/>
          <a:p>
            <a:pPr eaLnBrk="1" hangingPunct="1">
              <a:defRPr/>
            </a:pPr>
            <a:endParaRPr lang="hu-HU" altLang="hu-HU" sz="2200" dirty="0"/>
          </a:p>
          <a:p>
            <a:pPr eaLnBrk="1" hangingPunct="1">
              <a:defRPr/>
            </a:pPr>
            <a:endParaRPr lang="hu-HU" altLang="hu-HU" sz="2200" dirty="0"/>
          </a:p>
          <a:p>
            <a:pPr eaLnBrk="1" hangingPunct="1">
              <a:buFontTx/>
              <a:buNone/>
              <a:defRPr/>
            </a:pPr>
            <a:endParaRPr lang="en-US" altLang="hu-HU" sz="2200" dirty="0"/>
          </a:p>
        </p:txBody>
      </p:sp>
      <p:sp>
        <p:nvSpPr>
          <p:cNvPr id="39946" name="Rectangle 10">
            <a:extLst>
              <a:ext uri="{FF2B5EF4-FFF2-40B4-BE49-F238E27FC236}">
                <a16:creationId xmlns:a16="http://schemas.microsoft.com/office/drawing/2014/main" id="{64C4090B-6BE3-4331-B42A-17E6EED55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159" y="1412776"/>
            <a:ext cx="8387978" cy="526916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altLang="hu-HU" sz="2400" dirty="0"/>
              <a:t>2013: Jubileumi konferencia Győrben</a:t>
            </a:r>
          </a:p>
          <a:p>
            <a:pPr eaLnBrk="1" hangingPunct="1">
              <a:defRPr/>
            </a:pPr>
            <a:r>
              <a:rPr lang="hu-HU" altLang="hu-HU" sz="2400" dirty="0"/>
              <a:t>Döntés az </a:t>
            </a:r>
            <a:r>
              <a:rPr lang="hu-HU" altLang="hu-HU" sz="2400" i="1" dirty="0"/>
              <a:t>OGIK új helyszíneiről</a:t>
            </a:r>
            <a:r>
              <a:rPr lang="hu-HU" altLang="hu-HU" sz="2400" dirty="0"/>
              <a:t>:</a:t>
            </a:r>
          </a:p>
          <a:p>
            <a:pPr lvl="1" eaLnBrk="1" hangingPunct="1">
              <a:defRPr/>
            </a:pPr>
            <a:r>
              <a:rPr lang="hu-HU" altLang="hu-HU" sz="2000" dirty="0"/>
              <a:t>Budapesti Corvinus Egyetem (2014)</a:t>
            </a:r>
          </a:p>
          <a:p>
            <a:pPr lvl="1" eaLnBrk="1" hangingPunct="1">
              <a:defRPr/>
            </a:pPr>
            <a:r>
              <a:rPr lang="hu-HU" altLang="hu-HU" sz="2000" dirty="0"/>
              <a:t>Pannon Egyetem, Veszprém (2015)</a:t>
            </a:r>
          </a:p>
          <a:p>
            <a:pPr lvl="1" eaLnBrk="1" hangingPunct="1">
              <a:defRPr/>
            </a:pPr>
            <a:r>
              <a:rPr lang="hu-HU" altLang="hu-HU" sz="2000" dirty="0"/>
              <a:t>Dunaújvárosi Egyetem (2016)</a:t>
            </a:r>
          </a:p>
          <a:p>
            <a:pPr lvl="1" eaLnBrk="1" hangingPunct="1">
              <a:defRPr/>
            </a:pPr>
            <a:r>
              <a:rPr lang="hu-HU" altLang="hu-HU" sz="2000" dirty="0"/>
              <a:t>Soproni Egyetem két alkalommal (2017, 2018)</a:t>
            </a:r>
          </a:p>
          <a:p>
            <a:pPr lvl="1" eaLnBrk="1" hangingPunct="1">
              <a:defRPr/>
            </a:pPr>
            <a:r>
              <a:rPr lang="hu-HU" altLang="hu-HU" sz="2000" dirty="0"/>
              <a:t>Milton Friedman Egyetem, Budapest (2019)</a:t>
            </a:r>
          </a:p>
          <a:p>
            <a:pPr eaLnBrk="1" hangingPunct="1">
              <a:defRPr/>
            </a:pPr>
            <a:r>
              <a:rPr lang="hu-HU" altLang="hu-HU" sz="2400" i="1" dirty="0"/>
              <a:t>Szakfolyóiratok, </a:t>
            </a:r>
            <a:r>
              <a:rPr lang="hu-HU" altLang="hu-HU" sz="2400" dirty="0"/>
              <a:t>letölthetőek a honlapjainkról</a:t>
            </a:r>
            <a:r>
              <a:rPr lang="hu-HU" altLang="hu-HU" sz="2400" i="1" dirty="0"/>
              <a:t>:</a:t>
            </a:r>
          </a:p>
          <a:p>
            <a:pPr lvl="1" eaLnBrk="1" hangingPunct="1">
              <a:defRPr/>
            </a:pPr>
            <a:r>
              <a:rPr lang="hu-HU" altLang="hu-HU" sz="2000" dirty="0" err="1"/>
              <a:t>Gikof</a:t>
            </a:r>
            <a:r>
              <a:rPr lang="hu-HU" altLang="hu-HU" sz="2000" dirty="0"/>
              <a:t> és Sefbis Journal kötetek megjelentetése, feltöltés az EBSCO adatbázisba </a:t>
            </a:r>
          </a:p>
          <a:p>
            <a:pPr lvl="1" eaLnBrk="1" hangingPunct="1">
              <a:defRPr/>
            </a:pPr>
            <a:r>
              <a:rPr lang="hu-HU" altLang="hu-HU" sz="2000" dirty="0"/>
              <a:t>Szakfolyóirataink elismertetése, minősítés pontértékű publikációként</a:t>
            </a:r>
          </a:p>
          <a:p>
            <a:pPr eaLnBrk="1" hangingPunct="1">
              <a:defRPr/>
            </a:pPr>
            <a:r>
              <a:rPr lang="hu-HU" altLang="hu-HU" sz="2400" i="1" dirty="0"/>
              <a:t>Arculat-</a:t>
            </a:r>
            <a:r>
              <a:rPr lang="hu-HU" altLang="hu-HU" sz="2400" dirty="0"/>
              <a:t>kialakítás: </a:t>
            </a:r>
          </a:p>
          <a:p>
            <a:pPr lvl="1" eaLnBrk="1" hangingPunct="1">
              <a:defRPr/>
            </a:pPr>
            <a:r>
              <a:rPr lang="hu-HU" altLang="hu-HU" sz="2000" dirty="0"/>
              <a:t>megújított honlap, GIKOF-dosszié</a:t>
            </a:r>
            <a:r>
              <a:rPr lang="hu-HU" altLang="hu-HU" sz="1800" dirty="0"/>
              <a:t>, </a:t>
            </a:r>
            <a:r>
              <a:rPr lang="hu-HU" altLang="hu-HU" sz="2000" dirty="0"/>
              <a:t>konferenciatáska, konferencia-vándortrófea, konferencia-kiadvány, egységes borítótervek a Journalokhoz </a:t>
            </a:r>
            <a:endParaRPr lang="hu-HU" altLang="hu-HU" sz="2400" dirty="0"/>
          </a:p>
          <a:p>
            <a:pPr eaLnBrk="1" hangingPunct="1">
              <a:defRPr/>
            </a:pPr>
            <a:endParaRPr lang="hu-HU" altLang="hu-HU" sz="2200" dirty="0"/>
          </a:p>
          <a:p>
            <a:pPr eaLnBrk="1" hangingPunct="1">
              <a:defRPr/>
            </a:pPr>
            <a:endParaRPr lang="en-US" altLang="hu-HU" sz="2400" dirty="0"/>
          </a:p>
        </p:txBody>
      </p:sp>
      <p:sp>
        <p:nvSpPr>
          <p:cNvPr id="15" name="AutoShape 20">
            <a:extLst>
              <a:ext uri="{FF2B5EF4-FFF2-40B4-BE49-F238E27FC236}">
                <a16:creationId xmlns:a16="http://schemas.microsoft.com/office/drawing/2014/main" id="{4E2699C6-0F4A-4929-B52A-7A0156028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01302"/>
            <a:ext cx="1547812" cy="576263"/>
          </a:xfrm>
          <a:prstGeom prst="flowChartTerminator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2013-2019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24120AF7-55A5-4779-A243-6A616AAD3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204166"/>
            <a:ext cx="3292549" cy="217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23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>
            <a:extLst>
              <a:ext uri="{FF2B5EF4-FFF2-40B4-BE49-F238E27FC236}">
                <a16:creationId xmlns:a16="http://schemas.microsoft.com/office/drawing/2014/main" id="{8623F919-D005-4F9E-8EDD-B3D938E9F8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430" t="9280" r="18013" b="19958"/>
          <a:stretch/>
        </p:blipFill>
        <p:spPr>
          <a:xfrm>
            <a:off x="3003083" y="2555683"/>
            <a:ext cx="1981688" cy="2791454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D05683ED-1D13-48F4-ACF0-D4BC3A8137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523" t="8879" r="13064" b="19701"/>
          <a:stretch/>
        </p:blipFill>
        <p:spPr>
          <a:xfrm>
            <a:off x="3529801" y="3079319"/>
            <a:ext cx="1967105" cy="2807698"/>
          </a:xfrm>
          <a:prstGeom prst="rect">
            <a:avLst/>
          </a:prstGeom>
        </p:spPr>
      </p:pic>
      <p:pic>
        <p:nvPicPr>
          <p:cNvPr id="21" name="Kép 20">
            <a:extLst>
              <a:ext uri="{FF2B5EF4-FFF2-40B4-BE49-F238E27FC236}">
                <a16:creationId xmlns:a16="http://schemas.microsoft.com/office/drawing/2014/main" id="{9BD5372C-4480-4B20-9F16-41FCC284E2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118" t="8879" r="12201" b="19701"/>
          <a:stretch/>
        </p:blipFill>
        <p:spPr>
          <a:xfrm>
            <a:off x="4409283" y="3686567"/>
            <a:ext cx="1981558" cy="2807699"/>
          </a:xfrm>
          <a:prstGeom prst="rect">
            <a:avLst/>
          </a:prstGeom>
        </p:spPr>
      </p:pic>
      <p:sp>
        <p:nvSpPr>
          <p:cNvPr id="26626" name="Rectangle 2">
            <a:extLst>
              <a:ext uri="{FF2B5EF4-FFF2-40B4-BE49-F238E27FC236}">
                <a16:creationId xmlns:a16="http://schemas.microsoft.com/office/drawing/2014/main" id="{A611CB38-C798-43FA-AB53-48DAEF64E14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53484" y="1366143"/>
            <a:ext cx="4561614" cy="1093817"/>
          </a:xfrm>
        </p:spPr>
        <p:txBody>
          <a:bodyPr anchor="ctr"/>
          <a:lstStyle/>
          <a:p>
            <a:pPr eaLnBrk="1" hangingPunct="1">
              <a:spcBef>
                <a:spcPts val="200"/>
              </a:spcBef>
              <a:defRPr/>
            </a:pPr>
            <a:r>
              <a:rPr lang="hu-HU" altLang="hu-HU" sz="1600" dirty="0"/>
              <a:t>Az elmúlt években nagy hangsúlyt helyeztünk arra, </a:t>
            </a:r>
            <a:br>
              <a:rPr lang="hu-HU" altLang="hu-HU" sz="1600" dirty="0"/>
            </a:br>
            <a:r>
              <a:rPr lang="hu-HU" altLang="hu-HU" sz="1600" dirty="0"/>
              <a:t>hogy a logóinkkal, a konferenciák és a publikációink megjelenésével egy egységes GIKOF arculatot tükrözzünk. </a:t>
            </a:r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EFA774E0-9759-4FAC-8A82-A21691084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547664" cy="17728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u-HU" altLang="hu-HU"/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0CF26C6D-0F7A-4DBF-B6BA-4125684D4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9605" y="607856"/>
            <a:ext cx="2290294" cy="576263"/>
          </a:xfrm>
          <a:prstGeom prst="flowChartTerminator">
            <a:avLst/>
          </a:prstGeom>
          <a:gradFill rotWithShape="1">
            <a:gsLst>
              <a:gs pos="0">
                <a:srgbClr val="2077F8"/>
              </a:gs>
              <a:gs pos="50000">
                <a:srgbClr val="134795"/>
              </a:gs>
              <a:gs pos="100000">
                <a:srgbClr val="2077F8"/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chemeClr val="bg1"/>
                </a:solidFill>
                <a:latin typeface="+mn-lt"/>
              </a:rPr>
              <a:t>GIKOF-arculat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E078714D-D66A-4D49-AF8C-64CDF54E7A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264"/>
          <a:stretch/>
        </p:blipFill>
        <p:spPr>
          <a:xfrm>
            <a:off x="2081594" y="96689"/>
            <a:ext cx="1419639" cy="1402064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2C50AF03-1231-49E5-8C65-1567A7600C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773" y="363329"/>
            <a:ext cx="1789261" cy="988639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57620A7B-882C-40C9-885A-D989241FA5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35" y="266977"/>
            <a:ext cx="1158161" cy="1158161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41BFBB97-C694-4E5B-89DF-CC0C3863C9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58" y="5711461"/>
            <a:ext cx="1637928" cy="905022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11394AFB-FD77-485C-B6E6-F216279672C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714" t="20787" r="21591" b="9882"/>
          <a:stretch/>
        </p:blipFill>
        <p:spPr>
          <a:xfrm>
            <a:off x="5459404" y="4210811"/>
            <a:ext cx="3308092" cy="2395104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654B4B17-34E7-47EA-8ED4-4053212EEE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8701">
            <a:off x="3604422" y="3688969"/>
            <a:ext cx="2012797" cy="2808403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A03885CE-F2EF-4374-BE0A-1E20013E789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9058" t="11084" r="34250" b="1329"/>
          <a:stretch/>
        </p:blipFill>
        <p:spPr>
          <a:xfrm>
            <a:off x="7101370" y="1373990"/>
            <a:ext cx="1651909" cy="2320095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CB511708-7FA8-428C-BCB3-8CFE6DD9371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3" t="-26" r="23639"/>
          <a:stretch/>
        </p:blipFill>
        <p:spPr>
          <a:xfrm>
            <a:off x="375435" y="1593473"/>
            <a:ext cx="1138588" cy="3831987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7E1044A9-00C8-47A9-9ED0-E918978A0745}"/>
              </a:ext>
            </a:extLst>
          </p:cNvPr>
          <p:cNvSpPr txBox="1"/>
          <p:nvPr/>
        </p:nvSpPr>
        <p:spPr>
          <a:xfrm>
            <a:off x="5010257" y="2477252"/>
            <a:ext cx="13516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600" dirty="0">
                <a:latin typeface="+mj-lt"/>
              </a:rPr>
              <a:t>2002 első</a:t>
            </a:r>
          </a:p>
          <a:p>
            <a:pPr algn="ctr"/>
            <a:r>
              <a:rPr lang="hu-HU" sz="1600" dirty="0">
                <a:latin typeface="+mj-lt"/>
              </a:rPr>
              <a:t>GIKOF Journal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459F2DB6-2DE0-4E5B-A1A5-6818E14CF9BB}"/>
              </a:ext>
            </a:extLst>
          </p:cNvPr>
          <p:cNvSpPr txBox="1"/>
          <p:nvPr/>
        </p:nvSpPr>
        <p:spPr>
          <a:xfrm>
            <a:off x="2645690" y="6383095"/>
            <a:ext cx="21515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>
                <a:latin typeface="+mj-lt"/>
              </a:rPr>
              <a:t>2006 első SEFBIS Journal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EFA50C30-5BD3-4F5E-BA74-50CAB7B75CE1}"/>
              </a:ext>
            </a:extLst>
          </p:cNvPr>
          <p:cNvSpPr txBox="1"/>
          <p:nvPr/>
        </p:nvSpPr>
        <p:spPr>
          <a:xfrm>
            <a:off x="6575951" y="3791780"/>
            <a:ext cx="22926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>
                <a:latin typeface="+mj-lt"/>
              </a:rPr>
              <a:t>2003 első OGIK konferencia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1C2DE6B8-A2BF-4B50-AE7B-58FC8F22AE46}"/>
              </a:ext>
            </a:extLst>
          </p:cNvPr>
          <p:cNvSpPr txBox="1"/>
          <p:nvPr/>
        </p:nvSpPr>
        <p:spPr>
          <a:xfrm>
            <a:off x="280937" y="5377019"/>
            <a:ext cx="18646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>
                <a:latin typeface="+mj-lt"/>
              </a:rPr>
              <a:t>2014 OGIK új helyszín</a:t>
            </a:r>
          </a:p>
        </p:txBody>
      </p: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98F475A4-110E-40E3-BA20-A8D762A0DF92}"/>
              </a:ext>
            </a:extLst>
          </p:cNvPr>
          <p:cNvSpPr txBox="1"/>
          <p:nvPr/>
        </p:nvSpPr>
        <p:spPr>
          <a:xfrm>
            <a:off x="1466249" y="2485382"/>
            <a:ext cx="15744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600" dirty="0">
                <a:latin typeface="+mj-lt"/>
              </a:rPr>
              <a:t>2005 </a:t>
            </a:r>
          </a:p>
          <a:p>
            <a:pPr algn="ctr"/>
            <a:r>
              <a:rPr lang="hu-HU" sz="1600" dirty="0">
                <a:latin typeface="+mj-lt"/>
              </a:rPr>
              <a:t>első nemzetközi </a:t>
            </a:r>
          </a:p>
          <a:p>
            <a:pPr algn="ctr"/>
            <a:r>
              <a:rPr lang="hu-HU" sz="1600" dirty="0">
                <a:latin typeface="+mj-lt"/>
              </a:rPr>
              <a:t>konferencia: ISBIS</a:t>
            </a:r>
          </a:p>
        </p:txBody>
      </p:sp>
      <p:pic>
        <p:nvPicPr>
          <p:cNvPr id="25" name="Kép 24">
            <a:extLst>
              <a:ext uri="{FF2B5EF4-FFF2-40B4-BE49-F238E27FC236}">
                <a16:creationId xmlns:a16="http://schemas.microsoft.com/office/drawing/2014/main" id="{083D2146-1738-4581-968D-880B210745B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4643">
            <a:off x="2014564" y="3717017"/>
            <a:ext cx="1897597" cy="2689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54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4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54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4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16388" grpId="0" animBg="1"/>
      <p:bldP spid="5" grpId="0" animBg="1"/>
      <p:bldP spid="2" grpId="0"/>
      <p:bldP spid="17" grpId="0"/>
      <p:bldP spid="19" grpId="0"/>
      <p:bldP spid="20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C17903E6-61E8-4BF3-B6D0-12517A91AD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3728" y="332656"/>
            <a:ext cx="7208937" cy="7064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dirty="0"/>
              <a:t>Terveink, hogyan tovább?</a:t>
            </a:r>
            <a:endParaRPr lang="en-US" altLang="hu-HU" sz="4000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3AFF6D0F-55C9-41C7-90CF-B098005083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3116" y="1124744"/>
            <a:ext cx="8171332" cy="5342434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2300" dirty="0"/>
              <a:t>a megkezdett munka megújított, az új kihívásokhoz, megváltozott elvárásokhoz igazodó folytatása</a:t>
            </a:r>
          </a:p>
          <a:p>
            <a:pPr eaLnBrk="1" hangingPunct="1">
              <a:defRPr/>
            </a:pPr>
            <a:r>
              <a:rPr lang="hu-HU" altLang="hu-HU" sz="2300" dirty="0"/>
              <a:t>több érdekelt bevonása a Közösség vérkeringésébe</a:t>
            </a:r>
          </a:p>
          <a:p>
            <a:pPr eaLnBrk="1" hangingPunct="1">
              <a:defRPr/>
            </a:pPr>
            <a:r>
              <a:rPr lang="hu-HU" altLang="hu-HU" sz="2300" dirty="0"/>
              <a:t>az akadémiai és az üzleti-informatikai szféra párbeszédének erősítése, a képzés folyamatos illesztése a piaci igényekhez,</a:t>
            </a:r>
          </a:p>
          <a:p>
            <a:pPr eaLnBrk="1" hangingPunct="1">
              <a:defRPr/>
            </a:pPr>
            <a:r>
              <a:rPr lang="hu-HU" altLang="hu-HU" sz="2300" dirty="0"/>
              <a:t>a fiatalok intenzívebb bevonása; az aktív, érdeklődő hallgatóknak a  Közösségben-tartása</a:t>
            </a:r>
          </a:p>
          <a:p>
            <a:pPr eaLnBrk="1" hangingPunct="1">
              <a:defRPr/>
            </a:pPr>
            <a:r>
              <a:rPr lang="hu-HU" altLang="hu-HU" sz="2300" dirty="0"/>
              <a:t>a jelenleginél nagyobb nyilvánosság a Fórum munkájának és eredményeinek a megismertetésére</a:t>
            </a:r>
          </a:p>
          <a:p>
            <a:pPr eaLnBrk="1" hangingPunct="1">
              <a:defRPr/>
            </a:pPr>
            <a:r>
              <a:rPr lang="hu-HU" altLang="hu-HU" sz="2300" dirty="0"/>
              <a:t>a Journalok akadémiai elismertetése hazai és nemzetközi szinten </a:t>
            </a:r>
          </a:p>
          <a:p>
            <a:pPr eaLnBrk="1" hangingPunct="1">
              <a:defRPr/>
            </a:pPr>
            <a:r>
              <a:rPr lang="hu-HU" altLang="hu-HU" sz="2300" dirty="0"/>
              <a:t>az erőforrások, a felgyülemlett tudás egyesítése, hatékonyabb kihasználása, megosztása avagy </a:t>
            </a:r>
          </a:p>
          <a:p>
            <a:pPr marL="0" indent="0" algn="ctr" eaLnBrk="1" hangingPunct="1">
              <a:spcBef>
                <a:spcPts val="100"/>
              </a:spcBef>
              <a:buNone/>
              <a:defRPr/>
            </a:pPr>
            <a:r>
              <a:rPr lang="hu-HU" altLang="hu-HU" sz="2300" dirty="0">
                <a:solidFill>
                  <a:srgbClr val="FF0000"/>
                </a:solidFill>
              </a:rPr>
              <a:t>hozzuk létre a  saját területünkön a tudást, az ismereteket és </a:t>
            </a:r>
          </a:p>
          <a:p>
            <a:pPr marL="0" indent="0" algn="ctr" eaLnBrk="1" hangingPunct="1">
              <a:spcBef>
                <a:spcPts val="100"/>
              </a:spcBef>
              <a:buNone/>
              <a:defRPr/>
            </a:pPr>
            <a:r>
              <a:rPr lang="hu-HU" altLang="hu-HU" sz="2300" dirty="0">
                <a:solidFill>
                  <a:srgbClr val="FF0000"/>
                </a:solidFill>
              </a:rPr>
              <a:t>a tapasztalatokat megosztó gazdaságinformatika-felhőt!</a:t>
            </a:r>
            <a:r>
              <a:rPr lang="hu-HU" altLang="hu-HU" sz="2300" dirty="0"/>
              <a:t>  </a:t>
            </a:r>
            <a:endParaRPr lang="en-US" altLang="hu-HU" sz="2300" dirty="0"/>
          </a:p>
        </p:txBody>
      </p:sp>
      <p:sp>
        <p:nvSpPr>
          <p:cNvPr id="15369" name="AutoShape 9">
            <a:extLst>
              <a:ext uri="{FF2B5EF4-FFF2-40B4-BE49-F238E27FC236}">
                <a16:creationId xmlns:a16="http://schemas.microsoft.com/office/drawing/2014/main" id="{099A3956-4303-4AAB-BC56-67CF69642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116" y="404466"/>
            <a:ext cx="1547812" cy="576262"/>
          </a:xfrm>
          <a:prstGeom prst="flowChartTerminator">
            <a:avLst/>
          </a:prstGeom>
          <a:gradFill rotWithShape="1">
            <a:gsLst>
              <a:gs pos="0">
                <a:srgbClr val="FF0000"/>
              </a:gs>
              <a:gs pos="50000">
                <a:srgbClr val="760000"/>
              </a:gs>
              <a:gs pos="100000">
                <a:srgbClr val="FF0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és a jövő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A611CB38-C798-43FA-AB53-48DAEF64E14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91680" y="116632"/>
            <a:ext cx="7329313" cy="1589195"/>
          </a:xfrm>
        </p:spPr>
        <p:txBody>
          <a:bodyPr anchor="ctr"/>
          <a:lstStyle/>
          <a:p>
            <a:pPr eaLnBrk="1" hangingPunct="1">
              <a:spcBef>
                <a:spcPts val="200"/>
              </a:spcBef>
              <a:defRPr/>
            </a:pPr>
            <a:r>
              <a:rPr lang="hu-HU" altLang="hu-HU" sz="2000" dirty="0"/>
              <a:t>A visszatekintés mellett legyen ez a rendezvény alkalom arra is, hogy ünnepélyesen köszönetet mondjunk mindazoknak, akik egyénileg és/vagy szervezetileg segítették a munkánkat, és jelentősen járultak hozzá </a:t>
            </a:r>
            <a:br>
              <a:rPr lang="hu-HU" altLang="hu-HU" sz="2000" dirty="0"/>
            </a:br>
            <a:r>
              <a:rPr lang="hu-HU" altLang="hu-HU" sz="2000" dirty="0"/>
              <a:t>a GIKOF-Közösség kit</a:t>
            </a:r>
            <a:r>
              <a:rPr lang="hu-HU" altLang="hu-HU" sz="1800" dirty="0"/>
              <a:t>ű</a:t>
            </a:r>
            <a:r>
              <a:rPr lang="hu-HU" altLang="hu-HU" sz="2000" dirty="0"/>
              <a:t>zött céljainak a megvalósításához!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A97D4F07-912C-4BBB-813E-869DDF635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4619"/>
            <a:ext cx="9144000" cy="5140765"/>
          </a:xfrm>
          <a:prstGeom prst="rect">
            <a:avLst/>
          </a:prstGeom>
        </p:spPr>
      </p:pic>
      <p:sp>
        <p:nvSpPr>
          <p:cNvPr id="5" name="AutoShape 3">
            <a:extLst>
              <a:ext uri="{FF2B5EF4-FFF2-40B4-BE49-F238E27FC236}">
                <a16:creationId xmlns:a16="http://schemas.microsoft.com/office/drawing/2014/main" id="{0CF26C6D-0F7A-4DBF-B6BA-4125684D4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962800"/>
            <a:ext cx="2885055" cy="576263"/>
          </a:xfrm>
          <a:prstGeom prst="flowChartTerminator">
            <a:avLst/>
          </a:prstGeom>
          <a:solidFill>
            <a:schemeClr val="bg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rgbClr val="1B26F9"/>
                </a:solidFill>
                <a:latin typeface="+mn-lt"/>
              </a:rPr>
              <a:t>Köszönetnyilvánítás</a:t>
            </a:r>
          </a:p>
        </p:txBody>
      </p:sp>
      <p:sp>
        <p:nvSpPr>
          <p:cNvPr id="16387" name="AutoShape 3">
            <a:extLst>
              <a:ext uri="{FF2B5EF4-FFF2-40B4-BE49-F238E27FC236}">
                <a16:creationId xmlns:a16="http://schemas.microsoft.com/office/drawing/2014/main" id="{87557BA8-48CF-4428-866A-C8D92C611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483" y="2682432"/>
            <a:ext cx="1873176" cy="485421"/>
          </a:xfrm>
          <a:prstGeom prst="flowChartTerminator">
            <a:avLst/>
          </a:prstGeom>
          <a:solidFill>
            <a:schemeClr val="bg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rgbClr val="1B26F9"/>
                </a:solidFill>
                <a:latin typeface="+mn-lt"/>
              </a:rPr>
              <a:t>2001-2021</a:t>
            </a:r>
          </a:p>
        </p:txBody>
      </p:sp>
    </p:spTree>
    <p:extLst>
      <p:ext uri="{BB962C8B-B14F-4D97-AF65-F5344CB8AC3E}">
        <p14:creationId xmlns:p14="http://schemas.microsoft.com/office/powerpoint/2010/main" val="141910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>
            <a:extLst>
              <a:ext uri="{FF2B5EF4-FFF2-40B4-BE49-F238E27FC236}">
                <a16:creationId xmlns:a16="http://schemas.microsoft.com/office/drawing/2014/main" id="{5B3B37C1-3466-4F5F-9822-C0CFE54B5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692275" cy="1844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u-HU" altLang="hu-HU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79518A6-08F2-4435-B9DF-0A631892BB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1618" y="1187449"/>
            <a:ext cx="8640763" cy="52657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1800" dirty="0"/>
              <a:t>az </a:t>
            </a:r>
            <a:r>
              <a:rPr lang="hu-HU" altLang="hu-HU" sz="1800" dirty="0">
                <a:solidFill>
                  <a:srgbClr val="FF0000"/>
                </a:solidFill>
              </a:rPr>
              <a:t>NJSZT</a:t>
            </a:r>
            <a:r>
              <a:rPr lang="hu-HU" altLang="hu-HU" sz="1800" dirty="0"/>
              <a:t>-</a:t>
            </a:r>
            <a:r>
              <a:rPr lang="hu-HU" altLang="hu-HU" sz="1800" dirty="0" err="1"/>
              <a:t>nek</a:t>
            </a:r>
            <a:r>
              <a:rPr lang="hu-HU" altLang="hu-HU" sz="1800" dirty="0"/>
              <a:t> a lehetőséget, a szervezeti keretet valamint a működéshez szükséges folyamatos anyagi támogatást </a:t>
            </a:r>
            <a:r>
              <a:rPr lang="hu-HU" altLang="hu-HU" sz="1800" dirty="0">
                <a:solidFill>
                  <a:schemeClr val="bg1">
                    <a:lumMod val="65000"/>
                  </a:schemeClr>
                </a:solidFill>
              </a:rPr>
              <a:t>(díj átadása),</a:t>
            </a:r>
          </a:p>
          <a:p>
            <a:pPr eaLnBrk="1" hangingPunct="1">
              <a:defRPr/>
            </a:pPr>
            <a:r>
              <a:rPr lang="hu-HU" altLang="hu-HU" sz="1800" dirty="0"/>
              <a:t>a </a:t>
            </a:r>
            <a:r>
              <a:rPr lang="hu-HU" altLang="hu-HU" sz="1800" dirty="0">
                <a:solidFill>
                  <a:srgbClr val="FF0000"/>
                </a:solidFill>
              </a:rPr>
              <a:t>Széchenyi István Egyetem</a:t>
            </a:r>
            <a:r>
              <a:rPr lang="hu-HU" altLang="hu-HU" sz="1800" dirty="0"/>
              <a:t>-</a:t>
            </a:r>
            <a:r>
              <a:rPr lang="hu-HU" altLang="hu-HU" sz="1800" dirty="0" err="1"/>
              <a:t>nek</a:t>
            </a:r>
            <a:r>
              <a:rPr lang="hu-HU" altLang="hu-HU" sz="1800" dirty="0"/>
              <a:t>, hogy éveken keresztül helyet biztosított és </a:t>
            </a:r>
            <a:r>
              <a:rPr lang="hu-HU" altLang="hu-HU" sz="1800" dirty="0" err="1"/>
              <a:t>esetenként</a:t>
            </a:r>
            <a:r>
              <a:rPr lang="hu-HU" altLang="hu-HU" sz="1800" dirty="0"/>
              <a:t> anyagilag is támogatta az OGIK konferenciák megrendezését és a szakfolyóirataink kiadását </a:t>
            </a:r>
            <a:r>
              <a:rPr lang="hu-HU" altLang="hu-HU" sz="1800" dirty="0">
                <a:solidFill>
                  <a:schemeClr val="bg1">
                    <a:lumMod val="65000"/>
                  </a:schemeClr>
                </a:solidFill>
              </a:rPr>
              <a:t>(díj átadása),</a:t>
            </a:r>
            <a:r>
              <a:rPr lang="hu-HU" altLang="hu-HU" sz="1800" dirty="0"/>
              <a:t> </a:t>
            </a:r>
          </a:p>
          <a:p>
            <a:pPr eaLnBrk="1" hangingPunct="1">
              <a:defRPr/>
            </a:pPr>
            <a:r>
              <a:rPr lang="hu-HU" altLang="hu-HU" sz="1800" dirty="0"/>
              <a:t>a </a:t>
            </a:r>
            <a:r>
              <a:rPr lang="hu-HU" altLang="hu-HU" sz="1800" dirty="0">
                <a:solidFill>
                  <a:srgbClr val="FF0000"/>
                </a:solidFill>
              </a:rPr>
              <a:t>Budapesti Corvinus Egyetem</a:t>
            </a:r>
            <a:r>
              <a:rPr lang="hu-HU" altLang="hu-HU" sz="1800" dirty="0"/>
              <a:t>-</a:t>
            </a:r>
            <a:r>
              <a:rPr lang="hu-HU" altLang="hu-HU" sz="1800" dirty="0" err="1"/>
              <a:t>nek</a:t>
            </a:r>
            <a:r>
              <a:rPr lang="hu-HU" altLang="hu-HU" sz="1800" dirty="0"/>
              <a:t>, hogy szakmailag támogatta a GIKOF munkáját, és anyagilag segítette a szakfolyóirataink kiadását </a:t>
            </a:r>
            <a:r>
              <a:rPr lang="hu-HU" altLang="hu-HU" sz="1800" dirty="0">
                <a:solidFill>
                  <a:schemeClr val="bg1">
                    <a:lumMod val="65000"/>
                  </a:schemeClr>
                </a:solidFill>
              </a:rPr>
              <a:t>(díj átadása),</a:t>
            </a:r>
            <a:endParaRPr lang="hu-HU" altLang="hu-HU" sz="1800" dirty="0"/>
          </a:p>
          <a:p>
            <a:pPr eaLnBrk="1" hangingPunct="1">
              <a:defRPr/>
            </a:pPr>
            <a:r>
              <a:rPr lang="hu-HU" altLang="hu-HU" sz="1800" dirty="0"/>
              <a:t>az </a:t>
            </a:r>
            <a:r>
              <a:rPr lang="hu-HU" altLang="hu-HU" sz="1800" dirty="0">
                <a:solidFill>
                  <a:srgbClr val="FF0000"/>
                </a:solidFill>
              </a:rPr>
              <a:t>Alexander</a:t>
            </a:r>
            <a:r>
              <a:rPr lang="hu-HU" altLang="hu-HU" sz="1800" dirty="0"/>
              <a:t> </a:t>
            </a:r>
            <a:r>
              <a:rPr lang="hu-HU" altLang="hu-HU" sz="1800" dirty="0">
                <a:solidFill>
                  <a:srgbClr val="FF0000"/>
                </a:solidFill>
              </a:rPr>
              <a:t>Alapítvány</a:t>
            </a:r>
            <a:r>
              <a:rPr lang="hu-HU" altLang="hu-HU" sz="1800" dirty="0"/>
              <a:t>-</a:t>
            </a:r>
            <a:r>
              <a:rPr lang="hu-HU" altLang="hu-HU" sz="1800" dirty="0" err="1"/>
              <a:t>nak</a:t>
            </a:r>
            <a:r>
              <a:rPr lang="hu-HU" altLang="hu-HU" sz="1800" dirty="0"/>
              <a:t>, amely éveken keresztül végezte a konferencia pénzügyi feladatait, menedzselte, szerkesztette a Journalokat és a konferenciakiadványokat, anyagilag támogatta évente 10-20 hallgató részvételét az OGIK konferenciákon és könyvadományokat biztosított a GIKOF-díjakhoz  </a:t>
            </a:r>
            <a:r>
              <a:rPr lang="hu-HU" altLang="hu-HU" sz="1800" dirty="0">
                <a:solidFill>
                  <a:schemeClr val="bg1">
                    <a:lumMod val="65000"/>
                  </a:schemeClr>
                </a:solidFill>
              </a:rPr>
              <a:t>(díj átadása),</a:t>
            </a:r>
            <a:r>
              <a:rPr lang="hu-HU" altLang="hu-HU" sz="1800" dirty="0"/>
              <a:t> </a:t>
            </a:r>
          </a:p>
          <a:p>
            <a:pPr eaLnBrk="1" hangingPunct="1">
              <a:defRPr/>
            </a:pPr>
            <a:r>
              <a:rPr lang="hu-HU" altLang="hu-HU" sz="1800" dirty="0">
                <a:solidFill>
                  <a:srgbClr val="0610E0"/>
                </a:solidFill>
              </a:rPr>
              <a:t>a </a:t>
            </a:r>
            <a:r>
              <a:rPr lang="hu-HU" altLang="hu-HU" sz="1800" dirty="0">
                <a:solidFill>
                  <a:srgbClr val="FF0000"/>
                </a:solidFill>
              </a:rPr>
              <a:t>Milton Friedman Egyetemek</a:t>
            </a:r>
            <a:r>
              <a:rPr lang="hu-HU" altLang="hu-HU" sz="1800" dirty="0"/>
              <a:t>nek, a Jubileumi Kiadvány nyomdai munkáinak finanszírozásáért </a:t>
            </a:r>
            <a:r>
              <a:rPr lang="hu-HU" altLang="hu-HU" sz="1800" dirty="0">
                <a:solidFill>
                  <a:schemeClr val="bg1">
                    <a:lumMod val="65000"/>
                  </a:schemeClr>
                </a:solidFill>
              </a:rPr>
              <a:t>(díj átadása),</a:t>
            </a:r>
            <a:r>
              <a:rPr lang="hu-HU" altLang="hu-HU" sz="1800" dirty="0"/>
              <a:t> </a:t>
            </a:r>
          </a:p>
          <a:p>
            <a:pPr eaLnBrk="1" hangingPunct="1">
              <a:defRPr/>
            </a:pPr>
            <a:r>
              <a:rPr lang="hu-HU" altLang="hu-HU" sz="1800" dirty="0" err="1">
                <a:solidFill>
                  <a:srgbClr val="FF0000"/>
                </a:solidFill>
              </a:rPr>
              <a:t>Guidance</a:t>
            </a:r>
            <a:r>
              <a:rPr lang="hu-HU" altLang="hu-HU" sz="1800" dirty="0">
                <a:solidFill>
                  <a:srgbClr val="FF0000"/>
                </a:solidFill>
              </a:rPr>
              <a:t> Kft. </a:t>
            </a:r>
            <a:r>
              <a:rPr lang="hu-HU" altLang="hu-HU" sz="1800" dirty="0"/>
              <a:t>és </a:t>
            </a:r>
            <a:r>
              <a:rPr lang="hu-HU" altLang="hu-HU" sz="1800" dirty="0">
                <a:solidFill>
                  <a:srgbClr val="FF0000"/>
                </a:solidFill>
              </a:rPr>
              <a:t>Perjés András </a:t>
            </a:r>
            <a:r>
              <a:rPr lang="hu-HU" altLang="hu-HU" sz="1800" dirty="0"/>
              <a:t>munkáját, akik az arculatkialakítással, </a:t>
            </a:r>
            <a:r>
              <a:rPr lang="hu-HU" altLang="hu-HU" sz="1800" dirty="0" err="1"/>
              <a:t>logo</a:t>
            </a:r>
            <a:r>
              <a:rPr lang="hu-HU" altLang="hu-HU" sz="1800" dirty="0"/>
              <a:t>-tervezéssel és a kiadványaink (konferenciaanyagok és a Journal-ok) grafikai munkáival járultak hozzá a színvonalas megjelenéshez. </a:t>
            </a:r>
          </a:p>
          <a:p>
            <a:pPr eaLnBrk="1" hangingPunct="1">
              <a:defRPr/>
            </a:pPr>
            <a:r>
              <a:rPr lang="hu-HU" altLang="hu-HU" sz="1800" dirty="0"/>
              <a:t>a </a:t>
            </a:r>
            <a:r>
              <a:rPr lang="hu-HU" altLang="hu-HU" sz="1800" dirty="0">
                <a:solidFill>
                  <a:srgbClr val="FF0000"/>
                </a:solidFill>
              </a:rPr>
              <a:t>Pécsi, </a:t>
            </a:r>
            <a:r>
              <a:rPr lang="hu-HU" altLang="hu-HU" sz="1800" dirty="0">
                <a:solidFill>
                  <a:srgbClr val="0610E0"/>
                </a:solidFill>
              </a:rPr>
              <a:t>a </a:t>
            </a:r>
            <a:r>
              <a:rPr lang="hu-HU" altLang="hu-HU" sz="1800" dirty="0">
                <a:solidFill>
                  <a:srgbClr val="FF0000"/>
                </a:solidFill>
              </a:rPr>
              <a:t>Corvinus, </a:t>
            </a:r>
            <a:r>
              <a:rPr lang="hu-HU" altLang="hu-HU" sz="1800" dirty="0">
                <a:solidFill>
                  <a:srgbClr val="0610E0"/>
                </a:solidFill>
              </a:rPr>
              <a:t>a </a:t>
            </a:r>
            <a:r>
              <a:rPr lang="hu-HU" altLang="hu-HU" sz="1800" dirty="0">
                <a:solidFill>
                  <a:srgbClr val="FF0000"/>
                </a:solidFill>
              </a:rPr>
              <a:t>Veszprémi, </a:t>
            </a:r>
            <a:r>
              <a:rPr lang="hu-HU" altLang="hu-HU" sz="1800" dirty="0">
                <a:solidFill>
                  <a:srgbClr val="0610E0"/>
                </a:solidFill>
              </a:rPr>
              <a:t>a </a:t>
            </a:r>
            <a:r>
              <a:rPr lang="hu-HU" altLang="hu-HU" sz="1800" dirty="0">
                <a:solidFill>
                  <a:srgbClr val="FF0000"/>
                </a:solidFill>
              </a:rPr>
              <a:t>Dunaújvárosi, </a:t>
            </a:r>
            <a:r>
              <a:rPr lang="hu-HU" altLang="hu-HU" sz="1800" dirty="0">
                <a:solidFill>
                  <a:srgbClr val="0610E0"/>
                </a:solidFill>
              </a:rPr>
              <a:t>a </a:t>
            </a:r>
            <a:r>
              <a:rPr lang="hu-HU" altLang="hu-HU" sz="1800" dirty="0">
                <a:solidFill>
                  <a:srgbClr val="FF0000"/>
                </a:solidFill>
              </a:rPr>
              <a:t>Soproni </a:t>
            </a:r>
            <a:r>
              <a:rPr lang="hu-HU" altLang="hu-HU" sz="1800" dirty="0">
                <a:solidFill>
                  <a:srgbClr val="0610E0"/>
                </a:solidFill>
              </a:rPr>
              <a:t>és a </a:t>
            </a:r>
            <a:r>
              <a:rPr lang="hu-HU" altLang="hu-HU" sz="1800" dirty="0">
                <a:solidFill>
                  <a:srgbClr val="FF0000"/>
                </a:solidFill>
              </a:rPr>
              <a:t>Milton Friedman Egyetemek</a:t>
            </a:r>
            <a:r>
              <a:rPr lang="hu-HU" altLang="hu-HU" sz="1800" dirty="0"/>
              <a:t>nek, hogy otthont adtak a konferenciáinknak.</a:t>
            </a:r>
          </a:p>
          <a:p>
            <a:pPr eaLnBrk="1" hangingPunct="1">
              <a:defRPr/>
            </a:pPr>
            <a:endParaRPr lang="en-US" altLang="hu-HU" sz="1800" dirty="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9D06FFCA-6713-4AAF-BF7A-D867217D4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618" y="301625"/>
            <a:ext cx="6862763" cy="7826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dirty="0"/>
              <a:t>Elismerésünk és köszönetünk</a:t>
            </a:r>
            <a:endParaRPr lang="en-US" altLang="hu-HU" dirty="0"/>
          </a:p>
        </p:txBody>
      </p:sp>
      <p:sp>
        <p:nvSpPr>
          <p:cNvPr id="17413" name="AutoShape 4">
            <a:extLst>
              <a:ext uri="{FF2B5EF4-FFF2-40B4-BE49-F238E27FC236}">
                <a16:creationId xmlns:a16="http://schemas.microsoft.com/office/drawing/2014/main" id="{D1DE8A32-E353-47F0-B93D-423D2DDDF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404813"/>
            <a:ext cx="1979612" cy="576262"/>
          </a:xfrm>
          <a:prstGeom prst="flowChartTerminator">
            <a:avLst/>
          </a:prstGeom>
          <a:gradFill rotWithShape="1">
            <a:gsLst>
              <a:gs pos="0">
                <a:srgbClr val="2077F8"/>
              </a:gs>
              <a:gs pos="50000">
                <a:srgbClr val="134795"/>
              </a:gs>
              <a:gs pos="100000">
                <a:srgbClr val="2077F8"/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chemeClr val="bg1"/>
                </a:solidFill>
              </a:rPr>
              <a:t>2001-2021</a:t>
            </a:r>
          </a:p>
        </p:txBody>
      </p:sp>
    </p:spTree>
    <p:extLst>
      <p:ext uri="{BB962C8B-B14F-4D97-AF65-F5344CB8AC3E}">
        <p14:creationId xmlns:p14="http://schemas.microsoft.com/office/powerpoint/2010/main" val="119774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>
            <a:extLst>
              <a:ext uri="{FF2B5EF4-FFF2-40B4-BE49-F238E27FC236}">
                <a16:creationId xmlns:a16="http://schemas.microsoft.com/office/drawing/2014/main" id="{5B3B37C1-3466-4F5F-9822-C0CFE54B5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692275" cy="1844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u-HU" altLang="hu-HU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79518A6-08F2-4435-B9DF-0A631892BB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4214" y="1081087"/>
            <a:ext cx="8640763" cy="5445125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hu-HU" altLang="hu-HU" sz="2400" dirty="0"/>
              <a:t>Nem lehet eléggé megköszönni azoknak az alapító-tagoknak és a két évtizeden vagy akár csak több éven keresztül dolgozó legaktívabb tagjainknak a munkáját, akik bármilyen módon támogatták a Közösséget, akik időt és fáradságot nem kímélve dolgoztak a GIKOF céljainak a megvalósításáért:</a:t>
            </a:r>
          </a:p>
          <a:p>
            <a:pPr eaLnBrk="1" hangingPunct="1">
              <a:defRPr/>
            </a:pPr>
            <a:r>
              <a:rPr lang="hu-HU" altLang="hu-HU" sz="2200" cap="small" dirty="0" err="1">
                <a:solidFill>
                  <a:srgbClr val="FF0000"/>
                </a:solidFill>
              </a:rPr>
              <a:t>Dobay</a:t>
            </a:r>
            <a:r>
              <a:rPr lang="hu-HU" altLang="hu-HU" sz="2200" dirty="0">
                <a:solidFill>
                  <a:srgbClr val="FF0000"/>
                </a:solidFill>
              </a:rPr>
              <a:t> Péter, </a:t>
            </a:r>
            <a:r>
              <a:rPr lang="hu-HU" altLang="hu-HU" sz="2200" cap="small" dirty="0">
                <a:solidFill>
                  <a:srgbClr val="FF0000"/>
                </a:solidFill>
              </a:rPr>
              <a:t>Gábor</a:t>
            </a:r>
            <a:r>
              <a:rPr lang="hu-HU" altLang="hu-HU" sz="2200" dirty="0">
                <a:solidFill>
                  <a:srgbClr val="FF0000"/>
                </a:solidFill>
              </a:rPr>
              <a:t> András, </a:t>
            </a:r>
            <a:r>
              <a:rPr lang="hu-HU" altLang="hu-HU" sz="2200" cap="small" dirty="0">
                <a:solidFill>
                  <a:srgbClr val="FF0000"/>
                </a:solidFill>
              </a:rPr>
              <a:t>Kő</a:t>
            </a:r>
            <a:r>
              <a:rPr lang="hu-HU" altLang="hu-HU" sz="2200" dirty="0">
                <a:solidFill>
                  <a:srgbClr val="FF0000"/>
                </a:solidFill>
              </a:rPr>
              <a:t> Andrea:</a:t>
            </a:r>
            <a:r>
              <a:rPr lang="hu-HU" altLang="hu-HU" sz="2200" dirty="0"/>
              <a:t> Alapítók és húsz éven keresztül a GIKOF mozgatórugói, aktív munkatársai </a:t>
            </a:r>
            <a:r>
              <a:rPr lang="hu-HU" altLang="hu-HU" sz="2200" dirty="0">
                <a:solidFill>
                  <a:schemeClr val="bg1">
                    <a:lumMod val="65000"/>
                  </a:schemeClr>
                </a:solidFill>
              </a:rPr>
              <a:t>(díjak átadása)  </a:t>
            </a:r>
            <a:endParaRPr lang="hu-HU" altLang="hu-HU" sz="2200" dirty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hu-HU" altLang="hu-HU" sz="2200" cap="small" dirty="0">
                <a:solidFill>
                  <a:srgbClr val="FF0000"/>
                </a:solidFill>
              </a:rPr>
              <a:t>Honfi</a:t>
            </a:r>
            <a:r>
              <a:rPr lang="hu-HU" altLang="hu-HU" sz="2200" dirty="0">
                <a:solidFill>
                  <a:srgbClr val="FF0000"/>
                </a:solidFill>
              </a:rPr>
              <a:t> Vid Sebestyén,</a:t>
            </a:r>
            <a:r>
              <a:rPr lang="hu-HU" altLang="hu-HU" sz="2200" dirty="0"/>
              <a:t> </a:t>
            </a:r>
            <a:r>
              <a:rPr lang="hu-HU" altLang="hu-HU" sz="2200" cap="small" dirty="0" err="1">
                <a:solidFill>
                  <a:srgbClr val="FF0000"/>
                </a:solidFill>
              </a:rPr>
              <a:t>Kosztyán</a:t>
            </a:r>
            <a:r>
              <a:rPr lang="hu-HU" altLang="hu-HU" sz="2200" dirty="0">
                <a:solidFill>
                  <a:srgbClr val="FF0000"/>
                </a:solidFill>
              </a:rPr>
              <a:t> Zsolt Tibor</a:t>
            </a:r>
            <a:r>
              <a:rPr lang="hu-HU" altLang="hu-HU" sz="2200" dirty="0"/>
              <a:t> előadásokkal, cikkek bírálatával és konferenciaszervezéssel járultak hozzá az eredményeinkhez </a:t>
            </a:r>
            <a:r>
              <a:rPr lang="hu-HU" altLang="hu-HU" sz="2200" dirty="0">
                <a:solidFill>
                  <a:schemeClr val="bg1">
                    <a:lumMod val="65000"/>
                  </a:schemeClr>
                </a:solidFill>
              </a:rPr>
              <a:t>(díjak átadása)</a:t>
            </a:r>
            <a:endParaRPr lang="hu-HU" altLang="hu-HU" sz="2200" dirty="0"/>
          </a:p>
          <a:p>
            <a:pPr eaLnBrk="1" hangingPunct="1">
              <a:defRPr/>
            </a:pPr>
            <a:r>
              <a:rPr lang="hu-HU" altLang="hu-HU" sz="2200" cap="small" dirty="0">
                <a:solidFill>
                  <a:srgbClr val="FF0000"/>
                </a:solidFill>
              </a:rPr>
              <a:t>Fehér</a:t>
            </a:r>
            <a:r>
              <a:rPr lang="hu-HU" altLang="hu-HU" sz="2200" dirty="0">
                <a:solidFill>
                  <a:srgbClr val="FF0000"/>
                </a:solidFill>
              </a:rPr>
              <a:t> Péter, Kristóf Péter, </a:t>
            </a:r>
            <a:r>
              <a:rPr lang="hu-HU" altLang="hu-HU" sz="2200" cap="small" dirty="0">
                <a:solidFill>
                  <a:srgbClr val="FF0000"/>
                </a:solidFill>
              </a:rPr>
              <a:t>Racskó</a:t>
            </a:r>
            <a:r>
              <a:rPr lang="hu-HU" altLang="hu-HU" sz="2200" dirty="0">
                <a:solidFill>
                  <a:srgbClr val="FF0000"/>
                </a:solidFill>
              </a:rPr>
              <a:t> Péter, </a:t>
            </a:r>
            <a:r>
              <a:rPr lang="hu-HU" altLang="hu-HU" sz="2200" cap="small" dirty="0">
                <a:solidFill>
                  <a:srgbClr val="FF0000"/>
                </a:solidFill>
              </a:rPr>
              <a:t>Szabó</a:t>
            </a:r>
            <a:r>
              <a:rPr lang="hu-HU" altLang="hu-HU" sz="2200" dirty="0">
                <a:solidFill>
                  <a:srgbClr val="FF0000"/>
                </a:solidFill>
              </a:rPr>
              <a:t> </a:t>
            </a:r>
            <a:r>
              <a:rPr lang="hu-HU" altLang="hu-HU" sz="2200">
                <a:solidFill>
                  <a:srgbClr val="FF0000"/>
                </a:solidFill>
              </a:rPr>
              <a:t>Zoltán, </a:t>
            </a:r>
            <a:r>
              <a:rPr lang="hu-HU" altLang="hu-HU" sz="2200" cap="small">
                <a:solidFill>
                  <a:srgbClr val="FF0000"/>
                </a:solidFill>
              </a:rPr>
              <a:t>Werner </a:t>
            </a:r>
            <a:r>
              <a:rPr lang="hu-HU" altLang="hu-HU" sz="2200" dirty="0">
                <a:solidFill>
                  <a:srgbClr val="FF0000"/>
                </a:solidFill>
              </a:rPr>
              <a:t>Ágnes,  </a:t>
            </a:r>
            <a:r>
              <a:rPr lang="hu-HU" altLang="hu-HU" sz="2200" dirty="0"/>
              <a:t>konferenciáinkon tartott előadásaikkal, doktorandusz hallgatók mentorálásával járultak hozzá a sikereinkhez </a:t>
            </a:r>
            <a:r>
              <a:rPr lang="hu-HU" altLang="hu-HU" sz="2200" dirty="0">
                <a:solidFill>
                  <a:schemeClr val="bg1">
                    <a:lumMod val="65000"/>
                  </a:schemeClr>
                </a:solidFill>
              </a:rPr>
              <a:t>(díjak átadása) </a:t>
            </a:r>
          </a:p>
          <a:p>
            <a:pPr eaLnBrk="1" hangingPunct="1">
              <a:defRPr/>
            </a:pPr>
            <a:r>
              <a:rPr lang="hu-HU" altLang="hu-HU" sz="2200" cap="small" dirty="0">
                <a:solidFill>
                  <a:srgbClr val="FF0000"/>
                </a:solidFill>
              </a:rPr>
              <a:t>Tóth</a:t>
            </a:r>
            <a:r>
              <a:rPr lang="hu-HU" altLang="hu-HU" sz="2200" dirty="0">
                <a:solidFill>
                  <a:srgbClr val="FF0000"/>
                </a:solidFill>
              </a:rPr>
              <a:t> Ferenc </a:t>
            </a:r>
            <a:r>
              <a:rPr lang="hu-HU" altLang="hu-HU" sz="2200" dirty="0"/>
              <a:t>a GIKOF Elnökség oszlopos tagjaként és előadóként, továbbá az üzleti partnerekkel való kapcsolatok megteremtésével segítette a munkánkat </a:t>
            </a:r>
            <a:r>
              <a:rPr lang="hu-HU" altLang="hu-HU" sz="2200" dirty="0">
                <a:solidFill>
                  <a:schemeClr val="bg1">
                    <a:lumMod val="65000"/>
                  </a:schemeClr>
                </a:solidFill>
              </a:rPr>
              <a:t>(díj átadása) </a:t>
            </a:r>
            <a:r>
              <a:rPr lang="hu-HU" altLang="hu-HU" sz="2200" dirty="0"/>
              <a:t>.</a:t>
            </a:r>
            <a:endParaRPr lang="en-US" altLang="hu-HU" sz="2200" dirty="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9D06FFCA-6713-4AAF-BF7A-D867217D4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331788"/>
            <a:ext cx="6862763" cy="7826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dirty="0"/>
              <a:t>Elismerés és köszönet</a:t>
            </a:r>
            <a:endParaRPr lang="en-US" altLang="hu-HU" dirty="0"/>
          </a:p>
        </p:txBody>
      </p:sp>
      <p:sp>
        <p:nvSpPr>
          <p:cNvPr id="17413" name="AutoShape 4">
            <a:extLst>
              <a:ext uri="{FF2B5EF4-FFF2-40B4-BE49-F238E27FC236}">
                <a16:creationId xmlns:a16="http://schemas.microsoft.com/office/drawing/2014/main" id="{D1DE8A32-E353-47F0-B93D-423D2DDDF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5379" y="434975"/>
            <a:ext cx="1979612" cy="576262"/>
          </a:xfrm>
          <a:prstGeom prst="flowChartTerminator">
            <a:avLst/>
          </a:prstGeom>
          <a:gradFill rotWithShape="1">
            <a:gsLst>
              <a:gs pos="0">
                <a:srgbClr val="2077F8"/>
              </a:gs>
              <a:gs pos="50000">
                <a:srgbClr val="134795"/>
              </a:gs>
              <a:gs pos="100000">
                <a:srgbClr val="2077F8"/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chemeClr val="bg1"/>
                </a:solidFill>
              </a:rPr>
              <a:t>2001-2021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>
            <a:extLst>
              <a:ext uri="{FF2B5EF4-FFF2-40B4-BE49-F238E27FC236}">
                <a16:creationId xmlns:a16="http://schemas.microsoft.com/office/drawing/2014/main" id="{5B3B37C1-3466-4F5F-9822-C0CFE54B5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692275" cy="1844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u-HU" altLang="hu-HU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79518A6-08F2-4435-B9DF-0A631892BB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5293" y="1011237"/>
            <a:ext cx="8729785" cy="5445125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hu-HU" altLang="hu-HU" sz="2000" dirty="0"/>
              <a:t>Nem feledkezhetünk meg azokról a külföldi partnereinkről sem, akik kezdettől fogva együttműködtek velünk, akik előadásaikkal, szakfolyóirati cikkeikkel, bírálati munkájukkal, fórumok, kerekasztal-beszélgetések tartásával különleges színfoltjai voltak a rendezvénye-</a:t>
            </a:r>
            <a:r>
              <a:rPr lang="hu-HU" altLang="hu-HU" sz="2000" dirty="0" err="1"/>
              <a:t>inknek</a:t>
            </a:r>
            <a:r>
              <a:rPr lang="hu-HU" altLang="hu-HU" sz="2000" dirty="0"/>
              <a:t>, de akik most a COVID-járvány miatt sajnos nem tudtak eljönni.  Bízunk abban, hogy a köszönetünket kifejező ajándékot a következő </a:t>
            </a:r>
          </a:p>
          <a:p>
            <a:pPr marL="0" indent="0" eaLnBrk="1" hangingPunct="1">
              <a:spcBef>
                <a:spcPts val="20"/>
              </a:spcBef>
              <a:buNone/>
              <a:defRPr/>
            </a:pPr>
            <a:r>
              <a:rPr lang="hu-HU" altLang="hu-HU" sz="2000" dirty="0"/>
              <a:t>konferencián átadhatjuk:  </a:t>
            </a:r>
          </a:p>
          <a:p>
            <a:pPr eaLnBrk="1" hangingPunct="1">
              <a:spcBef>
                <a:spcPts val="100"/>
              </a:spcBef>
              <a:defRPr/>
            </a:pPr>
            <a:r>
              <a:rPr lang="hu-HU" altLang="hu-HU" sz="2000" dirty="0" err="1">
                <a:solidFill>
                  <a:srgbClr val="FF0000"/>
                </a:solidFill>
              </a:rPr>
              <a:t>Tetsuya</a:t>
            </a:r>
            <a:r>
              <a:rPr lang="hu-HU" altLang="hu-HU" sz="2000" dirty="0">
                <a:solidFill>
                  <a:srgbClr val="FF0000"/>
                </a:solidFill>
              </a:rPr>
              <a:t> </a:t>
            </a:r>
            <a:r>
              <a:rPr lang="hu-HU" altLang="hu-HU" sz="2000" dirty="0" err="1">
                <a:solidFill>
                  <a:srgbClr val="FF0000"/>
                </a:solidFill>
              </a:rPr>
              <a:t>Uchiki</a:t>
            </a:r>
            <a:r>
              <a:rPr lang="hu-HU" altLang="hu-HU" sz="2000" dirty="0">
                <a:solidFill>
                  <a:srgbClr val="FF0000"/>
                </a:solidFill>
              </a:rPr>
              <a:t> </a:t>
            </a:r>
          </a:p>
          <a:p>
            <a:pPr marL="400050" lvl="1" indent="0" eaLnBrk="1" hangingPunct="1">
              <a:spcBef>
                <a:spcPts val="100"/>
              </a:spcBef>
              <a:buNone/>
              <a:defRPr/>
            </a:pPr>
            <a:r>
              <a:rPr lang="hu-HU" altLang="hu-HU" sz="2000" dirty="0"/>
              <a:t>a </a:t>
            </a:r>
            <a:r>
              <a:rPr lang="hu-HU" altLang="hu-HU" sz="2000" dirty="0" err="1"/>
              <a:t>Saitama</a:t>
            </a:r>
            <a:r>
              <a:rPr lang="hu-HU" altLang="hu-HU" sz="2000" dirty="0"/>
              <a:t> University (Japán)</a:t>
            </a:r>
          </a:p>
          <a:p>
            <a:pPr eaLnBrk="1" hangingPunct="1">
              <a:spcBef>
                <a:spcPts val="100"/>
              </a:spcBef>
              <a:defRPr/>
            </a:pPr>
            <a:r>
              <a:rPr lang="hu-HU" altLang="hu-HU" sz="2000" dirty="0">
                <a:solidFill>
                  <a:srgbClr val="FF0000"/>
                </a:solidFill>
              </a:rPr>
              <a:t>A Min </a:t>
            </a:r>
            <a:r>
              <a:rPr lang="hu-HU" altLang="hu-HU" sz="2000" dirty="0" err="1">
                <a:solidFill>
                  <a:srgbClr val="FF0000"/>
                </a:solidFill>
              </a:rPr>
              <a:t>Tjoa</a:t>
            </a:r>
            <a:r>
              <a:rPr lang="hu-HU" altLang="hu-HU" sz="2000" dirty="0">
                <a:solidFill>
                  <a:srgbClr val="FF0000"/>
                </a:solidFill>
              </a:rPr>
              <a:t> </a:t>
            </a:r>
          </a:p>
          <a:p>
            <a:pPr marL="400050" lvl="1" indent="0" eaLnBrk="1" hangingPunct="1">
              <a:spcBef>
                <a:spcPts val="100"/>
              </a:spcBef>
              <a:buNone/>
              <a:defRPr/>
            </a:pPr>
            <a:r>
              <a:rPr lang="hu-HU" altLang="hu-HU" sz="2000" dirty="0"/>
              <a:t>a </a:t>
            </a:r>
            <a:r>
              <a:rPr lang="hu-HU" altLang="hu-HU" sz="2000" dirty="0" err="1"/>
              <a:t>Technische</a:t>
            </a:r>
            <a:r>
              <a:rPr lang="hu-HU" altLang="hu-HU" sz="2000" dirty="0"/>
              <a:t> </a:t>
            </a:r>
            <a:r>
              <a:rPr lang="hu-HU" altLang="hu-HU" sz="2000" dirty="0" err="1"/>
              <a:t>Universität</a:t>
            </a:r>
            <a:r>
              <a:rPr lang="hu-HU" altLang="hu-HU" sz="2000" dirty="0"/>
              <a:t> Wien (Ausztria)</a:t>
            </a:r>
          </a:p>
          <a:p>
            <a:pPr eaLnBrk="1" hangingPunct="1">
              <a:spcBef>
                <a:spcPts val="100"/>
              </a:spcBef>
              <a:defRPr/>
            </a:pPr>
            <a:r>
              <a:rPr lang="hu-HU" altLang="hu-HU" sz="2000" dirty="0">
                <a:solidFill>
                  <a:srgbClr val="FF0000"/>
                </a:solidFill>
              </a:rPr>
              <a:t>Gerhard </a:t>
            </a:r>
            <a:r>
              <a:rPr lang="hu-HU" altLang="hu-HU" sz="2000" dirty="0" err="1">
                <a:solidFill>
                  <a:srgbClr val="FF0000"/>
                </a:solidFill>
              </a:rPr>
              <a:t>Chroust</a:t>
            </a:r>
            <a:endParaRPr lang="hu-HU" altLang="hu-HU" sz="2000" dirty="0">
              <a:solidFill>
                <a:srgbClr val="FF0000"/>
              </a:solidFill>
            </a:endParaRPr>
          </a:p>
          <a:p>
            <a:pPr marL="400050" lvl="1" indent="0" eaLnBrk="1" hangingPunct="1">
              <a:spcBef>
                <a:spcPts val="100"/>
              </a:spcBef>
              <a:buNone/>
              <a:defRPr/>
            </a:pPr>
            <a:r>
              <a:rPr lang="hu-HU" altLang="hu-HU" sz="2000" dirty="0">
                <a:solidFill>
                  <a:srgbClr val="FF0000"/>
                </a:solidFill>
              </a:rPr>
              <a:t> </a:t>
            </a:r>
            <a:r>
              <a:rPr lang="hu-HU" altLang="hu-HU" sz="2000" dirty="0"/>
              <a:t>a Johannes Kepler </a:t>
            </a:r>
            <a:r>
              <a:rPr lang="hu-HU" altLang="hu-HU" sz="2000" dirty="0" err="1"/>
              <a:t>Universität</a:t>
            </a:r>
            <a:endParaRPr lang="hu-HU" altLang="hu-HU" sz="2000" dirty="0"/>
          </a:p>
          <a:p>
            <a:pPr eaLnBrk="1" hangingPunct="1">
              <a:spcBef>
                <a:spcPts val="100"/>
              </a:spcBef>
              <a:defRPr/>
            </a:pPr>
            <a:r>
              <a:rPr lang="hu-HU" altLang="hu-HU" sz="2000" dirty="0" err="1">
                <a:solidFill>
                  <a:srgbClr val="FF0000"/>
                </a:solidFill>
              </a:rPr>
              <a:t>Petr</a:t>
            </a:r>
            <a:r>
              <a:rPr lang="hu-HU" altLang="hu-HU" sz="2000" dirty="0">
                <a:solidFill>
                  <a:srgbClr val="FF0000"/>
                </a:solidFill>
              </a:rPr>
              <a:t> </a:t>
            </a:r>
            <a:r>
              <a:rPr lang="hu-HU" altLang="hu-HU" sz="2000" dirty="0" err="1">
                <a:solidFill>
                  <a:srgbClr val="FF0000"/>
                </a:solidFill>
              </a:rPr>
              <a:t>Dou</a:t>
            </a:r>
            <a:r>
              <a:rPr lang="hu-HU" altLang="hu-HU" sz="2000" dirty="0" err="1">
                <a:solidFill>
                  <a:srgbClr val="FF0000"/>
                </a:solidFill>
                <a:latin typeface="Arial Narrow" panose="020B0606020202030204" pitchFamily="34" charset="0"/>
              </a:rPr>
              <a:t>ček</a:t>
            </a:r>
            <a:r>
              <a:rPr lang="hu-HU" altLang="hu-HU" sz="2000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</a:p>
          <a:p>
            <a:pPr marL="400050" lvl="1" indent="0" eaLnBrk="1" hangingPunct="1">
              <a:spcBef>
                <a:spcPts val="100"/>
              </a:spcBef>
              <a:buNone/>
              <a:defRPr/>
            </a:pPr>
            <a:r>
              <a:rPr lang="hu-HU" altLang="hu-HU" sz="2000" dirty="0">
                <a:latin typeface="Arial Narrow" panose="020B0606020202030204" pitchFamily="34" charset="0"/>
              </a:rPr>
              <a:t>a </a:t>
            </a:r>
            <a:r>
              <a:rPr lang="hu-HU" altLang="hu-HU" sz="2000" dirty="0"/>
              <a:t> </a:t>
            </a:r>
            <a:r>
              <a:rPr lang="hu-HU" altLang="hu-HU" sz="2000" dirty="0" err="1"/>
              <a:t>Prague</a:t>
            </a:r>
            <a:r>
              <a:rPr lang="hu-HU" altLang="hu-HU" sz="2000" dirty="0"/>
              <a:t> University of </a:t>
            </a:r>
            <a:r>
              <a:rPr lang="hu-HU" altLang="hu-HU" sz="2000" dirty="0" err="1"/>
              <a:t>Economics</a:t>
            </a:r>
            <a:r>
              <a:rPr lang="hu-HU" altLang="hu-HU" sz="2000" dirty="0"/>
              <a:t> (</a:t>
            </a:r>
            <a:r>
              <a:rPr lang="hu-HU" altLang="hu-HU" sz="2000" dirty="0" err="1"/>
              <a:t>Czech</a:t>
            </a:r>
            <a:r>
              <a:rPr lang="hu-HU" altLang="hu-HU" sz="2000" dirty="0"/>
              <a:t> </a:t>
            </a:r>
            <a:r>
              <a:rPr lang="hu-HU" altLang="hu-HU" sz="2000" dirty="0" err="1"/>
              <a:t>Republic</a:t>
            </a:r>
            <a:r>
              <a:rPr lang="hu-HU" altLang="hu-HU" sz="2000" dirty="0"/>
              <a:t>)</a:t>
            </a:r>
          </a:p>
          <a:p>
            <a:pPr eaLnBrk="1" hangingPunct="1">
              <a:spcBef>
                <a:spcPts val="100"/>
              </a:spcBef>
              <a:defRPr/>
            </a:pPr>
            <a:r>
              <a:rPr lang="hu-HU" altLang="hu-HU" sz="2000" dirty="0">
                <a:solidFill>
                  <a:srgbClr val="FF0000"/>
                </a:solidFill>
              </a:rPr>
              <a:t>Li Da </a:t>
            </a:r>
            <a:r>
              <a:rPr lang="hu-HU" altLang="hu-HU" sz="2000" dirty="0" err="1">
                <a:solidFill>
                  <a:srgbClr val="FF0000"/>
                </a:solidFill>
              </a:rPr>
              <a:t>Xu</a:t>
            </a:r>
            <a:endParaRPr lang="hu-HU" altLang="hu-HU" sz="2000" dirty="0">
              <a:solidFill>
                <a:srgbClr val="FF0000"/>
              </a:solidFill>
            </a:endParaRPr>
          </a:p>
          <a:p>
            <a:pPr marL="400050" lvl="1" indent="0" eaLnBrk="1" hangingPunct="1">
              <a:spcBef>
                <a:spcPts val="100"/>
              </a:spcBef>
              <a:buNone/>
              <a:defRPr/>
            </a:pPr>
            <a:r>
              <a:rPr lang="hu-HU" altLang="hu-HU" sz="2000" dirty="0"/>
              <a:t>az Old </a:t>
            </a:r>
            <a:r>
              <a:rPr lang="hu-HU" altLang="hu-HU" sz="2000" dirty="0" err="1"/>
              <a:t>Dominion</a:t>
            </a:r>
            <a:r>
              <a:rPr lang="hu-HU" altLang="hu-HU" sz="2000" dirty="0"/>
              <a:t> University (Norfolk, Virginia, USA) </a:t>
            </a:r>
          </a:p>
          <a:p>
            <a:pPr marL="400050" lvl="1" indent="0" eaLnBrk="1" hangingPunct="1">
              <a:spcBef>
                <a:spcPts val="100"/>
              </a:spcBef>
              <a:buNone/>
              <a:defRPr/>
            </a:pPr>
            <a:r>
              <a:rPr lang="hu-HU" altLang="hu-HU" sz="2000" dirty="0"/>
              <a:t>professzora, az Enterprise Information Systems </a:t>
            </a:r>
          </a:p>
          <a:p>
            <a:pPr marL="400050" lvl="1" indent="0" eaLnBrk="1" hangingPunct="1">
              <a:spcBef>
                <a:spcPts val="100"/>
              </a:spcBef>
              <a:buNone/>
              <a:defRPr/>
            </a:pPr>
            <a:r>
              <a:rPr lang="hu-HU" altLang="hu-HU" sz="2000" dirty="0"/>
              <a:t>IFIP munkacsoport elnőke </a:t>
            </a:r>
            <a:endParaRPr lang="en-US" altLang="hu-HU" sz="2000" dirty="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9D06FFCA-6713-4AAF-BF7A-D867217D4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5293" y="228600"/>
            <a:ext cx="6862763" cy="7826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dirty="0"/>
              <a:t>Köszönet</a:t>
            </a:r>
            <a:endParaRPr lang="en-US" altLang="hu-HU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8F8535B4-53BD-45FE-9175-D0ED91BF79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23" t="-1" b="27977"/>
          <a:stretch/>
        </p:blipFill>
        <p:spPr bwMode="auto">
          <a:xfrm>
            <a:off x="3779912" y="2712142"/>
            <a:ext cx="1319569" cy="16913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413" name="AutoShape 4">
            <a:extLst>
              <a:ext uri="{FF2B5EF4-FFF2-40B4-BE49-F238E27FC236}">
                <a16:creationId xmlns:a16="http://schemas.microsoft.com/office/drawing/2014/main" id="{D1DE8A32-E353-47F0-B93D-423D2DDDF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56" y="369908"/>
            <a:ext cx="1979612" cy="576262"/>
          </a:xfrm>
          <a:prstGeom prst="flowChartTerminator">
            <a:avLst/>
          </a:prstGeom>
          <a:gradFill rotWithShape="1">
            <a:gsLst>
              <a:gs pos="0">
                <a:srgbClr val="2077F8"/>
              </a:gs>
              <a:gs pos="50000">
                <a:srgbClr val="134795"/>
              </a:gs>
              <a:gs pos="100000">
                <a:srgbClr val="2077F8"/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2400" b="1" dirty="0">
                <a:solidFill>
                  <a:schemeClr val="bg1"/>
                </a:solidFill>
              </a:rPr>
              <a:t>2001-2021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DB51F3CB-00B3-44FE-A7AD-692AAFA263C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22" t="15213" r="51759" b="9718"/>
          <a:stretch/>
        </p:blipFill>
        <p:spPr bwMode="auto">
          <a:xfrm>
            <a:off x="5261854" y="3266815"/>
            <a:ext cx="1528055" cy="18060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E1688EA0-FADF-4D9C-9217-DD245EC81E0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804" t="18760" r="25381" b="11097"/>
          <a:stretch/>
        </p:blipFill>
        <p:spPr bwMode="auto">
          <a:xfrm>
            <a:off x="7256390" y="4460293"/>
            <a:ext cx="1528057" cy="17157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7AEC5AF6-3FA6-41ED-868A-5EAF71D1577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951" b="18904"/>
          <a:stretch/>
        </p:blipFill>
        <p:spPr bwMode="auto">
          <a:xfrm>
            <a:off x="5715420" y="5203015"/>
            <a:ext cx="1348324" cy="14938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D44F3655-80FC-4E86-987C-DD328AE301CA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12" r="25249"/>
          <a:stretch>
            <a:fillRect/>
          </a:stretch>
        </p:blipFill>
        <p:spPr bwMode="auto">
          <a:xfrm flipH="1">
            <a:off x="7004384" y="2512573"/>
            <a:ext cx="1528056" cy="17521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563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5B2E13B-3692-47CB-B7FA-76E99DBF3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55327"/>
            <a:ext cx="9324528" cy="6880555"/>
          </a:xfrm>
          <a:prstGeom prst="rect">
            <a:avLst/>
          </a:prstGeom>
        </p:spPr>
      </p:pic>
      <p:sp>
        <p:nvSpPr>
          <p:cNvPr id="33795" name="Rectangle 3">
            <a:extLst>
              <a:ext uri="{FF2B5EF4-FFF2-40B4-BE49-F238E27FC236}">
                <a16:creationId xmlns:a16="http://schemas.microsoft.com/office/drawing/2014/main" id="{C3D48FBF-5034-4FC6-98F2-4C12D43611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126776" y="4221088"/>
            <a:ext cx="9217024" cy="1440160"/>
          </a:xfrm>
          <a:noFill/>
        </p:spPr>
        <p:txBody>
          <a:bodyPr/>
          <a:lstStyle/>
          <a:p>
            <a:pPr algn="ctr" eaLnBrk="1" hangingPunct="1">
              <a:lnSpc>
                <a:spcPct val="110000"/>
              </a:lnSpc>
              <a:buFontTx/>
              <a:buNone/>
              <a:defRPr/>
            </a:pPr>
            <a:r>
              <a:rPr lang="hu-HU" altLang="hu-HU" sz="2600" dirty="0">
                <a:solidFill>
                  <a:schemeClr val="bg1"/>
                </a:solidFill>
              </a:rPr>
              <a:t>Legyen ez a jubileumi konferencia mindannyiunk számára értékteremtő, adjon lehetőséget új ismeretekre és ismeretségekre, baráti kapcsolatok kialakítására, és jelentsen feltöltődést a következő évekre!</a:t>
            </a:r>
            <a:endParaRPr lang="en-US" altLang="hu-HU" sz="2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E354AF5-B9CA-405D-B651-054CF79A5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34" y="0"/>
            <a:ext cx="9155784" cy="6858000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4FAF1C01-6D71-4DC6-912E-A40541E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973907"/>
            <a:ext cx="5616624" cy="792088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pPr algn="ctr"/>
            <a:r>
              <a:rPr lang="hu-HU" sz="2800" dirty="0">
                <a:solidFill>
                  <a:schemeClr val="bg1"/>
                </a:solidFill>
              </a:rPr>
              <a:t>Köszönöm megtisztelő figyelmeteket!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F07FEAD5-98DB-4D91-B56A-D9FB63EFE10D}"/>
              </a:ext>
            </a:extLst>
          </p:cNvPr>
          <p:cNvSpPr txBox="1">
            <a:spLocks/>
          </p:cNvSpPr>
          <p:nvPr/>
        </p:nvSpPr>
        <p:spPr bwMode="auto">
          <a:xfrm>
            <a:off x="1547664" y="1681858"/>
            <a:ext cx="2880320" cy="113848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hu-HU" sz="2000" dirty="0">
                <a:solidFill>
                  <a:schemeClr val="bg1"/>
                </a:solidFill>
              </a:rPr>
              <a:t>Dr. Raffai Mária</a:t>
            </a:r>
          </a:p>
          <a:p>
            <a:pPr algn="ctr"/>
            <a:r>
              <a:rPr lang="hu-HU" sz="2000" dirty="0">
                <a:solidFill>
                  <a:schemeClr val="bg1"/>
                </a:solidFill>
              </a:rPr>
              <a:t>rs1.sze.hu/~</a:t>
            </a:r>
            <a:r>
              <a:rPr lang="hu-HU" sz="2000" dirty="0" err="1">
                <a:solidFill>
                  <a:schemeClr val="bg1"/>
                </a:solidFill>
              </a:rPr>
              <a:t>raffai</a:t>
            </a:r>
            <a:endParaRPr lang="hu-HU" sz="2000" dirty="0">
              <a:solidFill>
                <a:schemeClr val="bg1"/>
              </a:solidFill>
            </a:endParaRPr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24DB1899-96A9-4A78-B28A-11BE640085C1}"/>
              </a:ext>
            </a:extLst>
          </p:cNvPr>
          <p:cNvSpPr txBox="1">
            <a:spLocks/>
          </p:cNvSpPr>
          <p:nvPr/>
        </p:nvSpPr>
        <p:spPr bwMode="auto">
          <a:xfrm>
            <a:off x="467544" y="4797152"/>
            <a:ext cx="5040560" cy="180796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B26F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hu-HU" sz="2400" dirty="0">
                <a:solidFill>
                  <a:schemeClr val="bg1"/>
                </a:solidFill>
              </a:rPr>
              <a:t>A két évtizedes tevékenységről szóló</a:t>
            </a:r>
          </a:p>
          <a:p>
            <a:pPr algn="ctr"/>
            <a:r>
              <a:rPr lang="hu-HU" sz="2400" dirty="0">
                <a:solidFill>
                  <a:schemeClr val="bg1"/>
                </a:solidFill>
              </a:rPr>
              <a:t> történeti ismertető-anyag megtalálható</a:t>
            </a:r>
          </a:p>
          <a:p>
            <a:pPr algn="ctr"/>
            <a:r>
              <a:rPr lang="hu-HU" sz="2400" dirty="0">
                <a:solidFill>
                  <a:schemeClr val="bg1"/>
                </a:solidFill>
              </a:rPr>
              <a:t>a konferenciacsomagban, </a:t>
            </a:r>
          </a:p>
          <a:p>
            <a:pPr algn="ctr"/>
            <a:r>
              <a:rPr lang="hu-HU" sz="2400" dirty="0">
                <a:solidFill>
                  <a:schemeClr val="bg1"/>
                </a:solidFill>
              </a:rPr>
              <a:t>de plusz példányok is elvihetők.</a:t>
            </a:r>
          </a:p>
        </p:txBody>
      </p:sp>
    </p:spTree>
    <p:extLst>
      <p:ext uri="{BB962C8B-B14F-4D97-AF65-F5344CB8AC3E}">
        <p14:creationId xmlns:p14="http://schemas.microsoft.com/office/powerpoint/2010/main" val="262651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 Narrow"/>
        <a:ea typeface=""/>
        <a:cs typeface="Arial"/>
      </a:majorFont>
      <a:minorFont>
        <a:latin typeface="Arial Narrow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1852</TotalTime>
  <Words>1576</Words>
  <Application>Microsoft Office PowerPoint</Application>
  <PresentationFormat>Diavetítés a képernyőre (4:3 oldalarány)</PresentationFormat>
  <Paragraphs>197</Paragraphs>
  <Slides>20</Slides>
  <Notes>1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5" baseType="lpstr">
      <vt:lpstr>Arial</vt:lpstr>
      <vt:lpstr>Arial Narrow</vt:lpstr>
      <vt:lpstr>Calibri</vt:lpstr>
      <vt:lpstr>Alapértelmezett terv</vt:lpstr>
      <vt:lpstr>ABCFlow</vt:lpstr>
      <vt:lpstr>PowerPoint-bemutató</vt:lpstr>
      <vt:lpstr>PowerPoint-bemutató</vt:lpstr>
      <vt:lpstr>Késztetések, növekvő üzleti igények</vt:lpstr>
      <vt:lpstr>Gondolatok, célok</vt:lpstr>
      <vt:lpstr>Célmegvalósítás, működési forma</vt:lpstr>
      <vt:lpstr>Két évtized mérföldkövei</vt:lpstr>
      <vt:lpstr>Névadás, vezetőségválasztás</vt:lpstr>
      <vt:lpstr>Útkeresés, az első évek</vt:lpstr>
      <vt:lpstr>Kiteljesedés</vt:lpstr>
      <vt:lpstr>Nemzetközi konferenciánk</vt:lpstr>
      <vt:lpstr>Kapcsolataink bővítése</vt:lpstr>
      <vt:lpstr>Az OGIK 10 éves Jubileuma után</vt:lpstr>
      <vt:lpstr>Az elmúlt években nagy hangsúlyt helyeztünk arra,  hogy a logóinkkal, a konferenciák és a publikációink megjelenésével egy egységes GIKOF arculatot tükrözzünk. </vt:lpstr>
      <vt:lpstr>Terveink, hogyan tovább?</vt:lpstr>
      <vt:lpstr>A visszatekintés mellett legyen ez a rendezvény alkalom arra is, hogy ünnepélyesen köszönetet mondjunk mindazoknak, akik egyénileg és/vagy szervezetileg segítették a munkánkat, és jelentősen járultak hozzá  a GIKOF-Közösség kitűzött céljainak a megvalósításához! </vt:lpstr>
      <vt:lpstr>Elismerésünk és köszönetünk</vt:lpstr>
      <vt:lpstr>Elismerés és köszönet</vt:lpstr>
      <vt:lpstr>Köszönet</vt:lpstr>
      <vt:lpstr>PowerPoint-bemutató</vt:lpstr>
      <vt:lpstr>Köszönöm megtisztelő figyelmeteket!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Raffai Mária</dc:creator>
  <cp:lastModifiedBy>Maria Raffai</cp:lastModifiedBy>
  <cp:revision>65</cp:revision>
  <cp:lastPrinted>2021-11-11T09:46:31Z</cp:lastPrinted>
  <dcterms:created xsi:type="dcterms:W3CDTF">2011-11-10T07:13:14Z</dcterms:created>
  <dcterms:modified xsi:type="dcterms:W3CDTF">2021-11-11T09:48:26Z</dcterms:modified>
</cp:coreProperties>
</file>