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2" r:id="rId2"/>
    <p:sldId id="273" r:id="rId3"/>
    <p:sldId id="304" r:id="rId4"/>
    <p:sldId id="305" r:id="rId5"/>
    <p:sldId id="275" r:id="rId6"/>
    <p:sldId id="280" r:id="rId7"/>
    <p:sldId id="306" r:id="rId8"/>
    <p:sldId id="289" r:id="rId9"/>
    <p:sldId id="290" r:id="rId10"/>
    <p:sldId id="269" r:id="rId11"/>
    <p:sldId id="270" r:id="rId12"/>
    <p:sldId id="258" r:id="rId13"/>
    <p:sldId id="271" r:id="rId14"/>
    <p:sldId id="263" r:id="rId15"/>
    <p:sldId id="283" r:id="rId16"/>
    <p:sldId id="293" r:id="rId17"/>
    <p:sldId id="265" r:id="rId18"/>
    <p:sldId id="291" r:id="rId19"/>
    <p:sldId id="277" r:id="rId2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E3D"/>
    <a:srgbClr val="0E7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446F1-84C2-49B6-B1DD-D15FDF663E07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E7809-7705-475C-8367-C9CD97839A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903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BCA1F6-26E3-4218-B96B-21CAA1403967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003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570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890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15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358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471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32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767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446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764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05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345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1299E-DB32-49AC-AF41-88F418594BEF}" type="datetimeFigureOut">
              <a:rPr lang="hu-HU" smtClean="0"/>
              <a:t>2025. 02. 04.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6F553-92F3-43D2-8923-57470F4799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386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akacsg@sze.h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pusztai.gabriella@sze.hu" TargetMode="External"/><Relationship Id="rId2" Type="http://schemas.openxmlformats.org/officeDocument/2006/relationships/hyperlink" Target="mailto:kovacsk@sze.hu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erdosf@sze.h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ttr.sze.hu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t.sze.hu/szakmai-gyakorlat" TargetMode="External"/><Relationship Id="rId2" Type="http://schemas.openxmlformats.org/officeDocument/2006/relationships/hyperlink" Target="https://it.sze.hu/temaajanlato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it.sze.hu/temaajanlato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sk.sze.hu/tantargyi-kovetelmenyek-" TargetMode="External"/><Relationship Id="rId2" Type="http://schemas.openxmlformats.org/officeDocument/2006/relationships/hyperlink" Target="https://tsk.sze.hu/foolda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ent.sze.hu/downloadmanager/details/id/41969/m/1608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neptun.sze.hu/tantargyi-tematika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tdk.sze.hu/tudomanyos-es-muveszeti-diakkori-tanac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dk.sze.hu/gy-i-k-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858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38231" y="1184339"/>
            <a:ext cx="991577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u-HU" sz="4000" dirty="0">
              <a:solidFill>
                <a:srgbClr val="0E79BE"/>
              </a:solidFill>
              <a:latin typeface="Montserrat SemiBold" panose="00000700000000000000" pitchFamily="50" charset="-18"/>
            </a:endParaRPr>
          </a:p>
          <a:p>
            <a:pPr algn="ctr"/>
            <a:r>
              <a:rPr lang="hu-HU" sz="4000" dirty="0">
                <a:solidFill>
                  <a:srgbClr val="0E79BE"/>
                </a:solidFill>
                <a:latin typeface="Montserrat SemiBold" panose="00000700000000000000" pitchFamily="50" charset="-18"/>
              </a:rPr>
              <a:t>Csoportos szakmentori konzultáció</a:t>
            </a:r>
          </a:p>
          <a:p>
            <a:pPr algn="ctr"/>
            <a:endParaRPr lang="hu-HU" sz="4000" dirty="0">
              <a:solidFill>
                <a:srgbClr val="0E79BE"/>
              </a:solidFill>
              <a:latin typeface="Montserrat SemiBold" panose="00000700000000000000" pitchFamily="50" charset="-18"/>
            </a:endParaRPr>
          </a:p>
          <a:p>
            <a:pPr algn="ctr"/>
            <a:r>
              <a:rPr lang="hu-HU" sz="4000" dirty="0">
                <a:solidFill>
                  <a:srgbClr val="0E79BE"/>
                </a:solidFill>
                <a:latin typeface="Montserrat SemiBold" panose="00000700000000000000" pitchFamily="50" charset="-18"/>
              </a:rPr>
              <a:t>Gazdaságinformatikus szak</a:t>
            </a:r>
          </a:p>
          <a:p>
            <a:pPr algn="ctr"/>
            <a:r>
              <a:rPr lang="hu-HU" sz="4000" dirty="0">
                <a:solidFill>
                  <a:srgbClr val="0E79BE"/>
                </a:solidFill>
                <a:latin typeface="Montserrat SemiBold" panose="00000700000000000000" pitchFamily="50" charset="-18"/>
              </a:rPr>
              <a:t>részére</a:t>
            </a:r>
          </a:p>
          <a:p>
            <a:pPr algn="ctr"/>
            <a:endParaRPr lang="hu-HU" sz="4000" dirty="0">
              <a:solidFill>
                <a:srgbClr val="0E79BE"/>
              </a:solidFill>
              <a:latin typeface="Montserrat SemiBold" panose="00000700000000000000" pitchFamily="50" charset="-18"/>
            </a:endParaRPr>
          </a:p>
          <a:p>
            <a:pPr algn="ctr"/>
            <a:br>
              <a:rPr lang="hu-HU" sz="2400" dirty="0">
                <a:solidFill>
                  <a:srgbClr val="0E79BE"/>
                </a:solidFill>
                <a:latin typeface="Montserrat SemiBold" panose="00000700000000000000" pitchFamily="50" charset="-18"/>
              </a:rPr>
            </a:br>
            <a:r>
              <a:rPr lang="hu-HU" sz="2400" dirty="0">
                <a:solidFill>
                  <a:srgbClr val="0E79BE"/>
                </a:solidFill>
                <a:latin typeface="Montserrat SemiBold" panose="00000700000000000000" pitchFamily="50" charset="-18"/>
              </a:rPr>
              <a:t>Szakmentor: </a:t>
            </a:r>
            <a:br>
              <a:rPr lang="hu-HU" sz="2400" dirty="0">
                <a:solidFill>
                  <a:srgbClr val="0E79BE"/>
                </a:solidFill>
                <a:latin typeface="Montserrat SemiBold" panose="00000700000000000000" pitchFamily="50" charset="-18"/>
              </a:rPr>
            </a:br>
            <a:r>
              <a:rPr lang="hu-HU" sz="2400" dirty="0">
                <a:solidFill>
                  <a:srgbClr val="0E79BE"/>
                </a:solidFill>
                <a:latin typeface="Montserrat SemiBold" panose="00000700000000000000" pitchFamily="50" charset="-18"/>
              </a:rPr>
              <a:t>Takács Gábor </a:t>
            </a:r>
            <a:br>
              <a:rPr lang="hu-HU" sz="2400" dirty="0">
                <a:solidFill>
                  <a:srgbClr val="0E79BE"/>
                </a:solidFill>
                <a:latin typeface="Montserrat SemiBold" panose="00000700000000000000" pitchFamily="50" charset="-18"/>
              </a:rPr>
            </a:br>
            <a:r>
              <a:rPr lang="hu-HU" sz="2400" dirty="0">
                <a:solidFill>
                  <a:srgbClr val="0E79BE"/>
                </a:solidFill>
                <a:latin typeface="Montserrat SemiBold" panose="00000700000000000000" pitchFamily="50" charset="-18"/>
              </a:rPr>
              <a:t>(takacsg@sze.hu)</a:t>
            </a:r>
          </a:p>
          <a:p>
            <a:pPr algn="ctr"/>
            <a:endParaRPr lang="hu-HU" sz="4000" dirty="0">
              <a:solidFill>
                <a:srgbClr val="0E79BE"/>
              </a:solidFill>
              <a:latin typeface="Montserrat SemiBold" panose="000007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4222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12D560-5B87-477A-AA09-FD83A68FC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7330"/>
          </a:xfrm>
        </p:spPr>
        <p:txBody>
          <a:bodyPr>
            <a:normAutofit/>
          </a:bodyPr>
          <a:lstStyle/>
          <a:p>
            <a:pPr algn="ctr"/>
            <a:endParaRPr lang="hu-HU" sz="20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C22A4C-FBB0-476E-9A36-0704E1E11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8624"/>
            <a:ext cx="10515600" cy="5285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Szakmentor neve és elérhetősége: </a:t>
            </a:r>
          </a:p>
          <a:p>
            <a:pPr marL="0" indent="0">
              <a:buNone/>
            </a:pPr>
            <a:r>
              <a:rPr lang="hu-HU" dirty="0"/>
              <a:t>		        </a:t>
            </a:r>
          </a:p>
          <a:p>
            <a:pPr marL="457200" lvl="1" indent="0">
              <a:buNone/>
            </a:pPr>
            <a:r>
              <a:rPr lang="hu-HU" dirty="0"/>
              <a:t>Takács Gábor</a:t>
            </a:r>
            <a:br>
              <a:rPr lang="hu-HU" dirty="0"/>
            </a:br>
            <a:r>
              <a:rPr lang="hu-HU" dirty="0"/>
              <a:t>Informatika Tanszék</a:t>
            </a:r>
            <a:br>
              <a:rPr lang="hu-HU" dirty="0"/>
            </a:br>
            <a:r>
              <a:rPr lang="hu-HU" dirty="0">
                <a:hlinkClick r:id="rId2"/>
              </a:rPr>
              <a:t>takacsg@sze.hu</a:t>
            </a:r>
            <a:br>
              <a:rPr lang="hu-HU" dirty="0"/>
            </a:br>
            <a:r>
              <a:rPr lang="hu-HU" dirty="0"/>
              <a:t>takacsg.hu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Egyéni konzultáció helye és ideje (előzetes jelzés alapján): </a:t>
            </a:r>
          </a:p>
          <a:p>
            <a:pPr marL="0" indent="0">
              <a:buNone/>
            </a:pPr>
            <a:r>
              <a:rPr lang="hu-HU" dirty="0"/>
              <a:t>Weboldalamon, a takacsg.hu-n hirdetett konzultációs időpontokban.</a:t>
            </a:r>
            <a:br>
              <a:rPr lang="hu-HU" dirty="0"/>
            </a:br>
            <a:r>
              <a:rPr lang="hu-HU" dirty="0"/>
              <a:t>Kérem előtte napon e-mailben bejelentkezni.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12002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9F1082-72F4-5F37-0A96-01F0004F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6797"/>
            <a:ext cx="9497568" cy="1325563"/>
          </a:xfrm>
        </p:spPr>
        <p:txBody>
          <a:bodyPr/>
          <a:lstStyle/>
          <a:p>
            <a:r>
              <a:rPr lang="hu-HU" dirty="0"/>
              <a:t>A következő előadás: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2CE9DCF-701F-A234-495B-500B3E98B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844" y="1690688"/>
            <a:ext cx="1087831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Következő előadás itt a VIP teremben: </a:t>
            </a: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4400" dirty="0"/>
              <a:t>2025. április 16.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hu-HU" sz="1900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DE.. kollégák készülnek egy 200 fős kiválasztott hallgatói körnek</a:t>
            </a:r>
            <a:r>
              <a:rPr lang="hu-HU" sz="1900" b="1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br>
              <a:rPr lang="hu-HU" sz="1900" b="1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lang="hu-HU" sz="1900" b="1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tanulásmódszertan témában készségfejlesztést tartani, </a:t>
            </a:r>
            <a:br>
              <a:rPr lang="hu-HU" sz="1900" b="1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</a:br>
            <a:r>
              <a:rPr lang="hu-HU" sz="1900" b="1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aki itt kiválasztásra kerül, annak mennie/jönnie kell.</a:t>
            </a:r>
            <a:endParaRPr lang="hu-HU" sz="1900" dirty="0"/>
          </a:p>
          <a:p>
            <a:pPr marL="0" indent="0" algn="ctr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Konzultálni lehet jönni: </a:t>
            </a:r>
          </a:p>
          <a:p>
            <a:pPr marL="0" indent="0">
              <a:buNone/>
            </a:pPr>
            <a:endParaRPr lang="hu-HU" dirty="0"/>
          </a:p>
          <a:p>
            <a:pPr marL="457200" lvl="1" indent="0" algn="ctr">
              <a:buNone/>
            </a:pPr>
            <a:r>
              <a:rPr lang="hu-HU" dirty="0"/>
              <a:t>Weboldalamon, a </a:t>
            </a:r>
            <a:r>
              <a:rPr lang="hu-HU" u="sng" dirty="0"/>
              <a:t>takacsg.hu</a:t>
            </a:r>
            <a:r>
              <a:rPr lang="hu-HU" dirty="0"/>
              <a:t>-n hirdetett konzultációs időpontokban</a:t>
            </a:r>
          </a:p>
          <a:p>
            <a:pPr marL="457200" lvl="1" indent="0" algn="ctr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7496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BF839A-2FBD-A747-35BB-8C3D134C1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979" y="0"/>
            <a:ext cx="10515600" cy="1325563"/>
          </a:xfrm>
        </p:spPr>
        <p:txBody>
          <a:bodyPr/>
          <a:lstStyle/>
          <a:p>
            <a:r>
              <a:rPr lang="hu-HU" dirty="0"/>
              <a:t>Tárgy teljesítése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BA87E3B-C8E0-19BD-1A0B-AC8200FA9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069" y="1807433"/>
            <a:ext cx="9815862" cy="1673159"/>
          </a:xfrm>
        </p:spPr>
      </p:pic>
      <p:sp>
        <p:nvSpPr>
          <p:cNvPr id="6" name="Cím 1">
            <a:extLst>
              <a:ext uri="{FF2B5EF4-FFF2-40B4-BE49-F238E27FC236}">
                <a16:creationId xmlns:a16="http://schemas.microsoft.com/office/drawing/2014/main" id="{12437496-F564-1B8A-F24F-928BA35999C9}"/>
              </a:ext>
            </a:extLst>
          </p:cNvPr>
          <p:cNvSpPr txBox="1">
            <a:spLocks/>
          </p:cNvSpPr>
          <p:nvPr/>
        </p:nvSpPr>
        <p:spPr>
          <a:xfrm>
            <a:off x="1976387" y="3962462"/>
            <a:ext cx="82392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Egyenlőre nincs ilyen kiírt feladat…</a:t>
            </a:r>
          </a:p>
        </p:txBody>
      </p:sp>
    </p:spTree>
    <p:extLst>
      <p:ext uri="{BB962C8B-B14F-4D97-AF65-F5344CB8AC3E}">
        <p14:creationId xmlns:p14="http://schemas.microsoft.com/office/powerpoint/2010/main" val="78666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7CA5A1-399C-40EB-B816-EA0ADBBD7B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Tanszék(</a:t>
            </a:r>
            <a:r>
              <a:rPr lang="hu-HU" dirty="0" err="1"/>
              <a:t>ek</a:t>
            </a:r>
            <a:r>
              <a:rPr lang="hu-HU" dirty="0"/>
              <a:t>) neve: 	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Tanszékvezető neve és elérhetősége: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Tanszéki ügyintéző neve és elérhetősége: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Szakfelelős neve és elérhetősége: 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Informatika Tanszék</a:t>
            </a:r>
          </a:p>
          <a:p>
            <a:pPr marL="0" indent="0">
              <a:buNone/>
            </a:pPr>
            <a:br>
              <a:rPr lang="hu-HU" dirty="0"/>
            </a:br>
            <a:r>
              <a:rPr lang="hu-HU" dirty="0"/>
              <a:t>Dr. Kovács Katalin</a:t>
            </a:r>
            <a:br>
              <a:rPr lang="hu-HU" dirty="0"/>
            </a:br>
            <a:r>
              <a:rPr lang="hu-HU" dirty="0"/>
              <a:t>B601 iroda</a:t>
            </a:r>
            <a:br>
              <a:rPr lang="hu-HU" dirty="0"/>
            </a:br>
            <a:r>
              <a:rPr lang="hu-HU" dirty="0"/>
              <a:t>e-mail: </a:t>
            </a:r>
            <a:r>
              <a:rPr lang="hu-HU" dirty="0">
                <a:hlinkClick r:id="rId2"/>
              </a:rPr>
              <a:t>kovacsk@sze.hu</a:t>
            </a:r>
            <a:endParaRPr lang="hu-HU" dirty="0"/>
          </a:p>
          <a:p>
            <a:pPr marL="0" indent="0">
              <a:buNone/>
            </a:pPr>
            <a:br>
              <a:rPr lang="hu-HU" dirty="0"/>
            </a:br>
            <a:r>
              <a:rPr lang="hu-HU" dirty="0"/>
              <a:t>Pusztai Gabriella</a:t>
            </a:r>
            <a:br>
              <a:rPr lang="hu-HU" dirty="0"/>
            </a:br>
            <a:r>
              <a:rPr lang="hu-HU" dirty="0"/>
              <a:t>B602 iroda</a:t>
            </a:r>
            <a:br>
              <a:rPr lang="hu-HU" dirty="0"/>
            </a:br>
            <a:r>
              <a:rPr lang="hu-HU" dirty="0"/>
              <a:t>e-mail: </a:t>
            </a:r>
            <a:r>
              <a:rPr lang="hu-HU" dirty="0">
                <a:hlinkClick r:id="rId3"/>
              </a:rPr>
              <a:t>pusztai.gabriella@sze.hu</a:t>
            </a:r>
            <a:endParaRPr lang="hu-HU" dirty="0"/>
          </a:p>
          <a:p>
            <a:pPr marL="0" indent="0">
              <a:buNone/>
            </a:pPr>
            <a:br>
              <a:rPr lang="hu-HU" dirty="0"/>
            </a:br>
            <a:r>
              <a:rPr lang="hu-HU" dirty="0"/>
              <a:t>Dr. Erdős Ferenc</a:t>
            </a:r>
            <a:br>
              <a:rPr lang="hu-HU" dirty="0"/>
            </a:br>
            <a:r>
              <a:rPr lang="hu-HU" dirty="0"/>
              <a:t>e-mail: </a:t>
            </a:r>
            <a:r>
              <a:rPr lang="hu-HU" dirty="0">
                <a:hlinkClick r:id="rId4"/>
              </a:rPr>
              <a:t>erdosf@sze.hu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17387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23782" y="227729"/>
            <a:ext cx="7849986" cy="880791"/>
          </a:xfrm>
        </p:spPr>
        <p:txBody>
          <a:bodyPr>
            <a:normAutofit fontScale="90000"/>
          </a:bodyPr>
          <a:lstStyle/>
          <a:p>
            <a:r>
              <a:rPr lang="hu-HU" dirty="0"/>
              <a:t>         </a:t>
            </a:r>
            <a:br>
              <a:rPr lang="hu-HU" dirty="0"/>
            </a:br>
            <a:r>
              <a:rPr lang="hu-HU" dirty="0"/>
              <a:t>Hallgatói Önkormányzat</a:t>
            </a:r>
            <a:br>
              <a:rPr lang="hu-HU" dirty="0"/>
            </a:b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8C27506-CFF5-F42A-4CE6-5F62F0974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77" y="1817764"/>
            <a:ext cx="10640910" cy="29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08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D4E679-B1E0-DAC2-58D4-2ED50D22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r>
              <a:rPr lang="hu-HU" dirty="0"/>
              <a:t>Egyéni előrehaladás követése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85C5ED-9D86-534D-5E63-50F52992A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hu-HU" sz="3200" dirty="0">
                <a:solidFill>
                  <a:srgbClr val="222222"/>
                </a:solidFill>
                <a:latin typeface="Arial" panose="020B0604020202020204" pitchFamily="34" charset="0"/>
              </a:rPr>
              <a:t>A</a:t>
            </a:r>
            <a:r>
              <a:rPr lang="hu-HU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hu-HU" sz="32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2"/>
              </a:rPr>
              <a:t>ttr.sze.hu</a:t>
            </a:r>
            <a:r>
              <a:rPr lang="hu-HU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oldalra való belépés után megtekinthető az egyéni előrehaladást mutató mátrix.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u-HU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Ezt mindenképp érdemes átnézni, </a:t>
            </a:r>
            <a:br>
              <a:rPr lang="hu-HU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hu-HU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mivel már vannak teljesített tárgyaik.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181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1260" y="0"/>
            <a:ext cx="10515600" cy="1325563"/>
          </a:xfrm>
        </p:spPr>
        <p:txBody>
          <a:bodyPr/>
          <a:lstStyle/>
          <a:p>
            <a:r>
              <a:rPr lang="hu-HU" dirty="0"/>
              <a:t>SZAKMAI GYAKORLAT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8948" y="1431986"/>
            <a:ext cx="9601196" cy="430175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sz="4800" dirty="0"/>
              <a:t>Szakmai gyakorlat megkezdésének feltétele:</a:t>
            </a:r>
          </a:p>
          <a:p>
            <a:pPr marL="0" indent="0" algn="ctr">
              <a:buNone/>
            </a:pPr>
            <a:r>
              <a:rPr lang="hu-HU" sz="4800" b="1" dirty="0" err="1">
                <a:solidFill>
                  <a:srgbClr val="FF0000"/>
                </a:solidFill>
              </a:rPr>
              <a:t>BSc</a:t>
            </a:r>
            <a:r>
              <a:rPr lang="hu-HU" sz="4800" b="1" dirty="0">
                <a:solidFill>
                  <a:srgbClr val="FF0000"/>
                </a:solidFill>
              </a:rPr>
              <a:t>-, és osztatlan képzés esetén:</a:t>
            </a:r>
            <a:br>
              <a:rPr lang="hu-HU" sz="4800" dirty="0">
                <a:solidFill>
                  <a:srgbClr val="FF0000"/>
                </a:solidFill>
              </a:rPr>
            </a:br>
            <a:r>
              <a:rPr lang="hu-HU" sz="4800" dirty="0">
                <a:solidFill>
                  <a:srgbClr val="FF0000"/>
                </a:solidFill>
              </a:rPr>
              <a:t> min. az </a:t>
            </a:r>
            <a:r>
              <a:rPr lang="hu-HU" sz="4800" dirty="0" err="1">
                <a:solidFill>
                  <a:srgbClr val="FF0000"/>
                </a:solidFill>
              </a:rPr>
              <a:t>összkredit</a:t>
            </a:r>
            <a:r>
              <a:rPr lang="hu-HU" sz="4800" dirty="0">
                <a:solidFill>
                  <a:srgbClr val="FF0000"/>
                </a:solidFill>
              </a:rPr>
              <a:t> 40%-</a:t>
            </a:r>
            <a:r>
              <a:rPr lang="hu-HU" sz="4800" dirty="0" err="1">
                <a:solidFill>
                  <a:srgbClr val="FF0000"/>
                </a:solidFill>
              </a:rPr>
              <a:t>ának</a:t>
            </a:r>
            <a:r>
              <a:rPr lang="hu-HU" sz="4800" dirty="0">
                <a:solidFill>
                  <a:srgbClr val="FF0000"/>
                </a:solidFill>
              </a:rPr>
              <a:t> teljesítése </a:t>
            </a:r>
            <a:br>
              <a:rPr lang="hu-HU" sz="4800" dirty="0"/>
            </a:br>
            <a:r>
              <a:rPr lang="hu-HU" sz="4800" b="1" dirty="0" err="1"/>
              <a:t>MSc</a:t>
            </a:r>
            <a:r>
              <a:rPr lang="hu-HU" sz="4800" b="1" dirty="0"/>
              <a:t>-képzés esetén:</a:t>
            </a:r>
            <a:br>
              <a:rPr lang="hu-HU" sz="4800" b="1" dirty="0"/>
            </a:br>
            <a:r>
              <a:rPr lang="hu-HU" sz="4800" dirty="0"/>
              <a:t>a képzés ideje alatt bármikor megkezdhető</a:t>
            </a:r>
            <a:endParaRPr lang="hu-HU" sz="6500" dirty="0">
              <a:hlinkClick r:id="rId2"/>
            </a:endParaRPr>
          </a:p>
          <a:p>
            <a:pPr marL="0" indent="0" algn="ctr">
              <a:buNone/>
            </a:pPr>
            <a:endParaRPr lang="hu-HU" sz="4800" dirty="0">
              <a:hlinkClick r:id="rId3"/>
            </a:endParaRPr>
          </a:p>
          <a:p>
            <a:pPr marL="0" indent="0" algn="ctr">
              <a:buNone/>
            </a:pPr>
            <a:r>
              <a:rPr lang="hu-HU" sz="4800" dirty="0">
                <a:hlinkClick r:id="rId3"/>
              </a:rPr>
              <a:t>https://it.sze.hu/szakmai-gyakorlat</a:t>
            </a:r>
            <a:endParaRPr lang="hu-HU" sz="4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7834" y="4552513"/>
            <a:ext cx="206692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2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33561" y="0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/>
              <a:t>SZAKDOLGOZAT TÉMA VÁLASZTÁS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800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TÁRGYFELVÉTELT MEGELŐZŐ FÉLÉVBEN!</a:t>
            </a:r>
          </a:p>
          <a:p>
            <a:pPr marL="0" indent="0" algn="ctr">
              <a:buNone/>
            </a:pPr>
            <a:r>
              <a:rPr lang="hu-HU" sz="48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https://it.sze.hu/temaajanlatok</a:t>
            </a:r>
            <a:endParaRPr lang="hu-HU" sz="4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636" y="3533094"/>
            <a:ext cx="19907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12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92EFFE-0AF6-8F41-7090-3212AC47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91" y="206628"/>
            <a:ext cx="10515600" cy="948817"/>
          </a:xfrm>
        </p:spPr>
        <p:txBody>
          <a:bodyPr>
            <a:normAutofit/>
          </a:bodyPr>
          <a:lstStyle/>
          <a:p>
            <a:pPr algn="ctr"/>
            <a:r>
              <a:rPr lang="hu-HU" sz="2400" b="1" dirty="0"/>
              <a:t>Kötelező tárgyak, melyek eddig 0 kredittel szerepeltek a mintatantervben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887FF6-0CF5-E803-80A3-A8CEA61F2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Az alábbi tantárgyaknál változás: a korábbi 0 helyett 2 kredittel és kétfokozatú beszámolási formával szerepelnek a mintatantervekben: </a:t>
            </a:r>
          </a:p>
          <a:p>
            <a:r>
              <a:rPr lang="hu-HU" dirty="0"/>
              <a:t>testnevelés tárgyak (csak a nappali alapképzéseken és osztatlan képzéseken)</a:t>
            </a:r>
          </a:p>
          <a:p>
            <a:r>
              <a:rPr lang="hu-HU" dirty="0"/>
              <a:t>Szakmentori konzultáció I-II. </a:t>
            </a:r>
          </a:p>
          <a:p>
            <a:r>
              <a:rPr lang="hu-HU" dirty="0"/>
              <a:t>Szaknyelvi kritériumtárgyak.</a:t>
            </a:r>
          </a:p>
          <a:p>
            <a:pPr marL="0" indent="0">
              <a:buNone/>
            </a:pPr>
            <a:r>
              <a:rPr lang="hu-HU" dirty="0"/>
              <a:t>FONTOS: A tárgyakért kapott kreditpont </a:t>
            </a:r>
            <a:r>
              <a:rPr lang="hu-HU" u="sng" dirty="0"/>
              <a:t>nem számít be </a:t>
            </a:r>
            <a:r>
              <a:rPr lang="hu-HU" dirty="0"/>
              <a:t>az abszolutóriumhoz meghatározott kreditgyűjtésbe és az ösztöndíjindexbe, azonban beszámít a kreditelőrehaladási mutatóba.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659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56FECC-A816-867D-FC70-E2C89FD2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4713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2400" b="1" dirty="0"/>
              <a:t>Tanulmányi előrehaladást támogató tantárgycsoport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2674DD0-3C86-010F-5E73-BA5933673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spcAft>
                <a:spcPts val="300"/>
              </a:spcAft>
              <a:buNone/>
            </a:pPr>
            <a:r>
              <a:rPr lang="hu-HU" dirty="0"/>
              <a:t>További bevezetett új tárgyak:</a:t>
            </a:r>
          </a:p>
          <a:p>
            <a:pPr marL="742950" lvl="1" indent="-285750"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Char char="o"/>
            </a:pPr>
            <a:r>
              <a:rPr lang="hu-HU" sz="2800" dirty="0"/>
              <a:t>Hatékony tanulás (4 kredit)</a:t>
            </a:r>
          </a:p>
          <a:p>
            <a:pPr marL="742950" lvl="1" indent="-285750"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Char char="o"/>
            </a:pPr>
            <a:r>
              <a:rPr lang="hu-HU" sz="2800" dirty="0"/>
              <a:t>Proszeminárium (4) kredit</a:t>
            </a:r>
          </a:p>
          <a:p>
            <a:pPr marL="742950" lvl="1" indent="-285750"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Char char="o"/>
            </a:pPr>
            <a:r>
              <a:rPr lang="hu-HU" sz="2800" dirty="0"/>
              <a:t>Záróvizsga-felkészítő (6 kredit)</a:t>
            </a:r>
          </a:p>
          <a:p>
            <a:pPr marL="742950" lvl="1" indent="-285750"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Char char="o"/>
            </a:pPr>
            <a:r>
              <a:rPr lang="hu-HU" sz="2800" dirty="0"/>
              <a:t>Matematika 0. (5 kredit) – nem minden szak esetében</a:t>
            </a:r>
          </a:p>
          <a:p>
            <a:pPr marL="0" lvl="0" indent="0">
              <a:spcAft>
                <a:spcPts val="300"/>
              </a:spcAft>
              <a:buNone/>
            </a:pPr>
            <a:r>
              <a:rPr lang="hu-HU" sz="2400" dirty="0"/>
              <a:t>Fontos: a tárgyakért kapott kreditpont </a:t>
            </a:r>
            <a:r>
              <a:rPr lang="hu-HU" sz="2400" u="sng" dirty="0"/>
              <a:t>nem számít be </a:t>
            </a:r>
            <a:r>
              <a:rPr lang="hu-HU" sz="2400" dirty="0"/>
              <a:t>sem a tanulmányi átlagba, sem az abszolutórium meghatározott kreditgyűjtésbe, azonban beszámít a kreditelőrehaladási mutatóba.</a:t>
            </a:r>
          </a:p>
          <a:p>
            <a:pPr marL="0" lvl="0" indent="0">
              <a:spcAft>
                <a:spcPts val="300"/>
              </a:spcAft>
              <a:buNone/>
            </a:pPr>
            <a:r>
              <a:rPr lang="hu-HU" dirty="0"/>
              <a:t>Érintett tantervek: nappali + levelező tagozat - alapképzés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99671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F9D6A0-B4CF-4356-8127-76788A51C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076" y="109057"/>
            <a:ext cx="9583723" cy="796955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/>
              <a:t>Hallgatói juttatások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1C94DF-1165-4643-8EDB-418EEFBB0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753" y="995114"/>
            <a:ext cx="10453381" cy="5330185"/>
          </a:xfrm>
        </p:spPr>
        <p:txBody>
          <a:bodyPr>
            <a:normAutofit/>
          </a:bodyPr>
          <a:lstStyle/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1026" name="Picture 2" descr="Lehet, hogy egy kép erről: , szöveg, amely így szól: „RENDSZERES SZOCIÁLIS TÁMOGATÁS Időszakok, fontos tudnivalók. $”">
            <a:extLst>
              <a:ext uri="{FF2B5EF4-FFF2-40B4-BE49-F238E27FC236}">
                <a16:creationId xmlns:a16="http://schemas.microsoft.com/office/drawing/2014/main" id="{DCF41369-A4D1-6F6D-427F-C69F48B32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4436"/>
            <a:ext cx="3493500" cy="349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het, hogy egy kép erről: , szöveg, amely így szól: „PÁLYÁZÁSI IDŐSZAK 2025. február 2025.február10.(hétfő) 10. (hétfő) 2025. február 16. (vasárnap) HIÁNYPÓTLÁSI IDŐSZAK 2025. február 17. (hétfő) 2025. február 19. (szerda)”">
            <a:extLst>
              <a:ext uri="{FF2B5EF4-FFF2-40B4-BE49-F238E27FC236}">
                <a16:creationId xmlns:a16="http://schemas.microsoft.com/office/drawing/2014/main" id="{63CFE53A-A6B7-6C14-C88B-29ECE2A29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895" y="1076191"/>
            <a:ext cx="5162084" cy="516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het, hogy egy kép erről: , szöveg, amely így szól: „REKLAMÁCIÓS IDŐSZAK 2025. február 20. (csütörtök) 2025. február 24. (hétfő) KORREKCIÓSIDŐSZ KORREKCIÓS IDŐSZAK 2025. március 11. (kedd) 2025. április 3. (hétfő)”">
            <a:extLst>
              <a:ext uri="{FF2B5EF4-FFF2-40B4-BE49-F238E27FC236}">
                <a16:creationId xmlns:a16="http://schemas.microsoft.com/office/drawing/2014/main" id="{0C5D6080-9F1D-C181-1F79-462835B1D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314" y="1761189"/>
            <a:ext cx="3110897" cy="311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ehet, hogy egy kép erről: , szöveg, amely így szól: „INFORMÁCIÓK szoctam@sze.hu @sze.hu SzocTám Kisokos TJSZ Neptun”">
            <a:extLst>
              <a:ext uri="{FF2B5EF4-FFF2-40B4-BE49-F238E27FC236}">
                <a16:creationId xmlns:a16="http://schemas.microsoft.com/office/drawing/2014/main" id="{C189BE25-56A4-C666-4533-D5E7F7297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8937"/>
            <a:ext cx="3493499" cy="349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342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5934DB-507C-4207-AE38-BDFF2F1AB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444"/>
          </a:xfrm>
        </p:spPr>
        <p:txBody>
          <a:bodyPr>
            <a:normAutofit/>
          </a:bodyPr>
          <a:lstStyle/>
          <a:p>
            <a:pPr algn="ctr"/>
            <a:r>
              <a:rPr lang="hu-HU" sz="2800" dirty="0">
                <a:latin typeface="+mn-lt"/>
              </a:rPr>
              <a:t>Nappali tagozaton kötelező testnevelés tárgyak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99CB46-8FC1-4183-9DB8-07129413D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Testnevelési és Sportközpont: </a:t>
            </a:r>
            <a:r>
              <a:rPr lang="hu-HU" dirty="0">
                <a:hlinkClick r:id="rId2"/>
              </a:rPr>
              <a:t>https://tsk.sze.hu/fooldal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4 kurzus teljesítése kötelező lehetőleg a 4. félév végéig, legkésőbb a tanulmányok befejezéséig.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Részletek (tantárgyi követelmények, felmentés feltételei, kurzus megkezdése, adott félévben a teljesítés határideje): 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https://tsk.sze.hu/tantargyi-kovetelmenyek-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5583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70C71DDD-87B9-4124-809D-5DF187651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6205"/>
            <a:ext cx="10515600" cy="5187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Tanév rendje, Tanévi Idő Beosztás (TIB): 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https://student.sze.hu/downloadmanager/details/id/41969/m/16082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Bejelentkezés, </a:t>
            </a:r>
          </a:p>
          <a:p>
            <a:pPr marL="0" indent="0">
              <a:buNone/>
            </a:pPr>
            <a:r>
              <a:rPr lang="hu-HU" dirty="0"/>
              <a:t>tantárgyválasztás, </a:t>
            </a:r>
          </a:p>
          <a:p>
            <a:pPr marL="0" indent="0">
              <a:buNone/>
            </a:pPr>
            <a:r>
              <a:rPr lang="hu-HU" dirty="0"/>
              <a:t>szorgalmi időszak, </a:t>
            </a:r>
          </a:p>
          <a:p>
            <a:pPr marL="0" indent="0">
              <a:buNone/>
            </a:pPr>
            <a:r>
              <a:rPr lang="hu-HU" dirty="0"/>
              <a:t>vizsgaidőszak…</a:t>
            </a: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/>
              <a:t>Folyamatosan frissül a tanévi időbeosztás a félév folyamán. </a:t>
            </a:r>
          </a:p>
          <a:p>
            <a:pPr marL="0" indent="0" algn="ctr">
              <a:buNone/>
            </a:pPr>
            <a:r>
              <a:rPr lang="hu-HU" dirty="0"/>
              <a:t>Mindig az aktuálisat érdemes letölteni.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7797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0ED50D-01BA-4732-A402-341397C7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378" y="377505"/>
            <a:ext cx="8431635" cy="51172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100" b="1" dirty="0"/>
              <a:t>Tantárgyi követelmények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44364B-CEB9-4D13-A7A7-BF691DF8E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6679"/>
            <a:ext cx="10515600" cy="5170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Tematika felépítése, elérése:</a:t>
            </a:r>
          </a:p>
          <a:p>
            <a:pPr lvl="1"/>
            <a:r>
              <a:rPr lang="hu-HU" dirty="0"/>
              <a:t> letölthető a </a:t>
            </a:r>
            <a:r>
              <a:rPr lang="hu-HU" dirty="0" err="1"/>
              <a:t>Neptunból</a:t>
            </a:r>
            <a:r>
              <a:rPr lang="hu-HU" dirty="0"/>
              <a:t> vagy: </a:t>
            </a:r>
            <a:r>
              <a:rPr lang="hu-HU" u="sng" dirty="0">
                <a:hlinkClick r:id="rId2"/>
              </a:rPr>
              <a:t>https://neptun.sze.hu/tantargyi-tematikak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Tanórák típusai: </a:t>
            </a:r>
          </a:p>
          <a:p>
            <a:pPr lvl="1"/>
            <a:r>
              <a:rPr lang="hu-HU" dirty="0"/>
              <a:t>elmélet és gyakorlat. </a:t>
            </a:r>
          </a:p>
          <a:p>
            <a:pPr lvl="1"/>
            <a:endParaRPr lang="hu-HU" dirty="0"/>
          </a:p>
          <a:p>
            <a:pPr marL="0" indent="0">
              <a:buNone/>
            </a:pPr>
            <a:r>
              <a:rPr lang="hu-HU" b="1" dirty="0"/>
              <a:t>Óralátogatás jelentősége!</a:t>
            </a:r>
          </a:p>
          <a:p>
            <a:pPr marL="457200" lvl="1" indent="0">
              <a:buNone/>
            </a:pPr>
            <a:r>
              <a:rPr lang="hu-HU" dirty="0"/>
              <a:t>Követelmények típusai: </a:t>
            </a:r>
          </a:p>
          <a:p>
            <a:pPr marL="457200" lvl="1" indent="0">
              <a:buNone/>
            </a:pPr>
            <a:r>
              <a:rPr lang="hu-HU" dirty="0"/>
              <a:t>félév végi aláírás, aláírás, folyamatos számonkérés </a:t>
            </a:r>
            <a:r>
              <a:rPr lang="hu-HU" dirty="0">
                <a:sym typeface="Wingdings" panose="05000000000000000000" pitchFamily="2" charset="2"/>
              </a:rPr>
              <a:t> </a:t>
            </a:r>
            <a:r>
              <a:rPr lang="hu-HU" dirty="0"/>
              <a:t>évközi jegy, vizsgajegy. </a:t>
            </a:r>
          </a:p>
          <a:p>
            <a:pPr marL="457200" lvl="1" indent="0">
              <a:buNone/>
            </a:pPr>
            <a:r>
              <a:rPr lang="hu-HU" dirty="0"/>
              <a:t>ZH: zárthelyi dolgozat, </a:t>
            </a:r>
          </a:p>
          <a:p>
            <a:pPr marL="457200" lvl="1" indent="0">
              <a:buNone/>
            </a:pPr>
            <a:r>
              <a:rPr lang="hu-HU" dirty="0"/>
              <a:t>Írásbeli vizsga, szóbeli vizsga. </a:t>
            </a:r>
          </a:p>
          <a:p>
            <a:pPr marL="457200" lvl="1" indent="0">
              <a:buNone/>
            </a:pPr>
            <a:r>
              <a:rPr lang="hu-HU" dirty="0"/>
              <a:t>Kredit.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4336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/>
              <a:t>Tudományos (és Művészeti) Diákkör (TDK)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5683" y="1255894"/>
            <a:ext cx="11527973" cy="48514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hu-HU" sz="2200" b="1" i="1" dirty="0">
                <a:solidFill>
                  <a:prstClr val="black"/>
                </a:solidFill>
                <a:latin typeface="Calibri"/>
              </a:rPr>
              <a:t>A felsőoktatás terén zajló </a:t>
            </a:r>
            <a:r>
              <a:rPr lang="hu-HU" sz="2200" b="1" i="1" dirty="0">
                <a:solidFill>
                  <a:srgbClr val="FF0000"/>
                </a:solidFill>
                <a:latin typeface="Calibri"/>
              </a:rPr>
              <a:t>tehetséggondozás</a:t>
            </a:r>
            <a:r>
              <a:rPr lang="hu-HU" sz="2200" b="1" i="1" dirty="0">
                <a:solidFill>
                  <a:prstClr val="black"/>
                </a:solidFill>
                <a:latin typeface="Calibri"/>
              </a:rPr>
              <a:t> leghatékonyabb formája. Az </a:t>
            </a:r>
            <a:r>
              <a:rPr lang="hu-HU" sz="2200" b="1" i="1" dirty="0">
                <a:solidFill>
                  <a:srgbClr val="FF0000"/>
                </a:solidFill>
                <a:latin typeface="Calibri"/>
              </a:rPr>
              <a:t>önképzés, az elitképzés és a tudósképzés </a:t>
            </a:r>
            <a:r>
              <a:rPr lang="hu-HU" sz="2200" b="1" i="1" dirty="0">
                <a:solidFill>
                  <a:prstClr val="black"/>
                </a:solidFill>
                <a:latin typeface="Calibri"/>
              </a:rPr>
              <a:t>színtere, ahol a kiemelkedő tudósok, </a:t>
            </a:r>
            <a:r>
              <a:rPr lang="hu-HU" sz="2200" b="1" i="1" dirty="0">
                <a:solidFill>
                  <a:srgbClr val="FF0000"/>
                </a:solidFill>
                <a:latin typeface="Calibri"/>
              </a:rPr>
              <a:t>mesterek körül kialakuló, serkentő és demokratikus légkör</a:t>
            </a:r>
            <a:r>
              <a:rPr lang="hu-HU" sz="2200" b="1" i="1" dirty="0">
                <a:solidFill>
                  <a:prstClr val="black"/>
                </a:solidFill>
                <a:latin typeface="Calibri"/>
              </a:rPr>
              <a:t> iránt fogékony, tehetséges hallgatóknak az első tudományos sikerek élményét adja.</a:t>
            </a:r>
          </a:p>
          <a:p>
            <a:pPr marL="0" indent="0" algn="just">
              <a:spcBef>
                <a:spcPts val="0"/>
              </a:spcBef>
              <a:buNone/>
            </a:pPr>
            <a:endParaRPr lang="hu-HU" dirty="0"/>
          </a:p>
          <a:p>
            <a:pPr lvl="1"/>
            <a:r>
              <a:rPr lang="hu-HU" dirty="0" err="1"/>
              <a:t>Hungarikum</a:t>
            </a:r>
            <a:r>
              <a:rPr lang="hu-HU" dirty="0"/>
              <a:t>: intézményesült, tv-ileg előírt, országos rendszer</a:t>
            </a:r>
          </a:p>
          <a:p>
            <a:pPr lvl="1"/>
            <a:r>
              <a:rPr lang="hu-HU" dirty="0"/>
              <a:t>Alapja: tanár-diák együttműködés!</a:t>
            </a:r>
          </a:p>
          <a:p>
            <a:pPr lvl="1"/>
            <a:r>
              <a:rPr lang="hu-HU" dirty="0"/>
              <a:t>OTDK – helyi TDK (intézményi)</a:t>
            </a:r>
          </a:p>
          <a:p>
            <a:pPr lvl="1"/>
            <a:endParaRPr lang="hu-HU" dirty="0"/>
          </a:p>
          <a:p>
            <a:pPr marL="457200" lvl="1" indent="0">
              <a:buNone/>
            </a:pPr>
            <a:r>
              <a:rPr lang="hu-HU" dirty="0"/>
              <a:t>2025. március 24. - jelentkezési határidő cím és absztrakt leadással.</a:t>
            </a:r>
            <a:br>
              <a:rPr lang="hu-HU" dirty="0"/>
            </a:br>
            <a:r>
              <a:rPr lang="hu-HU" dirty="0"/>
              <a:t>2025. április 07. – végleges dolgozat leadása prezentálása, előadása</a:t>
            </a:r>
            <a:br>
              <a:rPr lang="hu-HU" dirty="0"/>
            </a:br>
            <a:r>
              <a:rPr lang="hu-HU" dirty="0"/>
              <a:t>2025. május 07. – végleges dolgozat prezentálása, előadása</a:t>
            </a:r>
            <a:br>
              <a:rPr lang="hu-HU" dirty="0"/>
            </a:br>
            <a:r>
              <a:rPr lang="hu-HU" dirty="0"/>
              <a:t>(oktatási szünet 13:00 órától intézményi szinten)</a:t>
            </a:r>
          </a:p>
        </p:txBody>
      </p:sp>
    </p:spTree>
    <p:extLst>
      <p:ext uri="{BB962C8B-B14F-4D97-AF65-F5344CB8AC3E}">
        <p14:creationId xmlns:p14="http://schemas.microsoft.com/office/powerpoint/2010/main" val="304740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01D06F-1FA2-438D-ABD1-47AAA506B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0552"/>
          </a:xfrm>
        </p:spPr>
        <p:txBody>
          <a:bodyPr>
            <a:normAutofit/>
          </a:bodyPr>
          <a:lstStyle/>
          <a:p>
            <a:pPr algn="ctr"/>
            <a:r>
              <a:rPr lang="hu-HU" sz="2000" b="1" dirty="0"/>
              <a:t>TMDK-hoz kapcsolódó kurzusok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CC078F-3D24-4170-8A3C-124694E9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192"/>
            <a:ext cx="10515600" cy="5191771"/>
          </a:xfrm>
        </p:spPr>
        <p:txBody>
          <a:bodyPr>
            <a:normAutofit fontScale="92500" lnSpcReduction="10000"/>
          </a:bodyPr>
          <a:lstStyle/>
          <a:p>
            <a:endParaRPr lang="hu-HU" sz="2000" dirty="0"/>
          </a:p>
          <a:p>
            <a:pPr marL="0"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TMDK-hoz kapcsolódó</a:t>
            </a:r>
            <a:r>
              <a:rPr lang="hu-H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választható tárgyak</a:t>
            </a: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hu-HU" sz="1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lapszakon és FOSZK-</a:t>
            </a:r>
            <a:r>
              <a:rPr lang="hu-HU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Bevezetés az innováció- és kutatáskommunikációba</a:t>
            </a: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(I., II.) (KGN(L)B_VKTM018 és KGN(L)B_VKTM019)</a:t>
            </a:r>
          </a:p>
          <a:p>
            <a:pPr marL="0" lvl="0"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hu-HU" sz="1400" dirty="0"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esterszakon és osztatlan szakon: </a:t>
            </a:r>
            <a:r>
              <a:rPr lang="hu-H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Innováció- és kutatáskommunikáció</a:t>
            </a: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(I., II.) (KGN(L)M_VKTM020 és KGN(L)M_VKTM021)</a:t>
            </a:r>
          </a:p>
          <a:p>
            <a:pPr marL="0" lvl="0"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hu-HU" sz="1400" dirty="0">
                <a:effectLst/>
                <a:ea typeface="Calibri" panose="020F0502020204030204" pitchFamily="34" charset="0"/>
              </a:rPr>
              <a:t>A hallgatók számára: 5 kredit/tárgy.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tárgyak konzultációs jellegűek, kontaktórával nem rendelkeznek. A teljesítés feltétele az alábbiak közül az egyik megvalósítása:</a:t>
            </a:r>
          </a:p>
          <a:p>
            <a:pPr marL="74295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tudományos diákköri dolgozat elkészítése és prezentációja az intézményi TDK-n vagy OTDK-n,</a:t>
            </a:r>
          </a:p>
          <a:p>
            <a:pPr marL="74295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konferencia kötetben megjelenő tanulmány,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hu-H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folyóiratcikk.</a:t>
            </a:r>
          </a:p>
          <a:p>
            <a:pPr marL="0" lvl="0"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hu-HU" sz="1400" dirty="0">
                <a:effectLst/>
                <a:ea typeface="Calibri" panose="020F0502020204030204" pitchFamily="34" charset="0"/>
              </a:rPr>
              <a:t>A tárgy felvétele a tárgyfelvételi időszakban és a szorgalmi időszak első hetében zajlik. Fontos, hogy abban a szemeszterben vegye fel a tárgyat a hallgató, amikor a fenti tudományos produktumok valamelyikének </a:t>
            </a:r>
            <a:r>
              <a:rPr lang="hu-HU" sz="1400" b="1" dirty="0">
                <a:effectLst/>
                <a:ea typeface="Calibri" panose="020F0502020204030204" pitchFamily="34" charset="0"/>
              </a:rPr>
              <a:t>elkészülte várható</a:t>
            </a:r>
            <a:r>
              <a:rPr lang="hu-HU" sz="1400" dirty="0">
                <a:effectLst/>
                <a:ea typeface="Calibri" panose="020F0502020204030204" pitchFamily="34" charset="0"/>
              </a:rPr>
              <a:t>. A tárgyfelvétel szándékát a konzulens oktató jelzi a karokra kiküldött </a:t>
            </a:r>
            <a:r>
              <a:rPr lang="hu-HU" sz="1400" dirty="0" err="1">
                <a:effectLst/>
                <a:ea typeface="Calibri" panose="020F0502020204030204" pitchFamily="34" charset="0"/>
              </a:rPr>
              <a:t>excel</a:t>
            </a:r>
            <a:r>
              <a:rPr lang="hu-HU" sz="1400" dirty="0">
                <a:ea typeface="Calibri" panose="020F0502020204030204" pitchFamily="34" charset="0"/>
              </a:rPr>
              <a:t>-táblába való bejegyzéssel, majd központilag történik a tárgyfelvétel. </a:t>
            </a:r>
            <a:endParaRPr lang="hu-HU" sz="1400" dirty="0">
              <a:effectLst/>
              <a:ea typeface="Calibri" panose="020F0502020204030204" pitchFamily="34" charset="0"/>
            </a:endParaRPr>
          </a:p>
          <a:p>
            <a:pPr marL="0" lvl="0"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hu-HU" sz="1400" dirty="0">
                <a:effectLst/>
                <a:ea typeface="Calibri" panose="020F0502020204030204" pitchFamily="34" charset="0"/>
              </a:rPr>
              <a:t>A hallgató teljesítményét a konzulens/témavezető igazolja a </a:t>
            </a:r>
            <a:r>
              <a:rPr lang="hu-HU" sz="1400" dirty="0" err="1">
                <a:effectLst/>
                <a:ea typeface="Calibri" panose="020F0502020204030204" pitchFamily="34" charset="0"/>
              </a:rPr>
              <a:t>Neptunban</a:t>
            </a:r>
            <a:r>
              <a:rPr lang="hu-HU" sz="1400" dirty="0">
                <a:effectLst/>
                <a:ea typeface="Calibri" panose="020F0502020204030204" pitchFamily="34" charset="0"/>
              </a:rPr>
              <a:t> adott értékeléssel.</a:t>
            </a:r>
          </a:p>
          <a:p>
            <a:pPr marL="0" lvl="0"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hu-HU" sz="1500" dirty="0">
                <a:effectLst/>
                <a:ea typeface="Calibri" panose="020F0502020204030204" pitchFamily="34" charset="0"/>
              </a:rPr>
              <a:t>A kari TDT elnökök/titkárok elérhetősége az alábbi linken található: </a:t>
            </a:r>
            <a:r>
              <a:rPr lang="hu-HU" sz="1500" u="sng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https://tdk.sze.hu/tudomanyos-es-muveszeti-diakkori-tanacs</a:t>
            </a:r>
            <a:endParaRPr lang="hu-HU" sz="1500" dirty="0">
              <a:ea typeface="Calibri" panose="020F0502020204030204" pitchFamily="34" charset="0"/>
            </a:endParaRPr>
          </a:p>
          <a:p>
            <a:pPr marL="0" lvl="0" indent="0" algn="just">
              <a:lnSpc>
                <a:spcPct val="100000"/>
              </a:lnSpc>
              <a:spcAft>
                <a:spcPts val="1000"/>
              </a:spcAft>
              <a:buNone/>
            </a:pPr>
            <a:endParaRPr lang="hu-H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Aft>
                <a:spcPts val="1000"/>
              </a:spcAft>
              <a:buNone/>
            </a:pPr>
            <a:endParaRPr lang="hu-H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311074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51833" y="287110"/>
            <a:ext cx="10515600" cy="1325563"/>
          </a:xfrm>
        </p:spPr>
        <p:txBody>
          <a:bodyPr>
            <a:normAutofit/>
          </a:bodyPr>
          <a:lstStyle/>
          <a:p>
            <a:r>
              <a:rPr lang="hu-HU" b="1" dirty="0"/>
              <a:t>Tudományos és Művészeti Diákköri Konferenciát és Tehetségnap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8991" y="220331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600" dirty="0">
                <a:hlinkClick r:id="rId2"/>
              </a:rPr>
              <a:t>https://tdk.sze.hu/gy-i-k-</a:t>
            </a:r>
            <a:endParaRPr lang="hu-HU" sz="3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478" y="3963761"/>
            <a:ext cx="195262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30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dirty="0"/>
              <a:t>			Köszönöm a figyelmet!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549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972</Words>
  <Application>Microsoft Office PowerPoint</Application>
  <PresentationFormat>Szélesvásznú</PresentationFormat>
  <Paragraphs>123</Paragraphs>
  <Slides>19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Courier New</vt:lpstr>
      <vt:lpstr>Montserrat SemiBold</vt:lpstr>
      <vt:lpstr>verdana</vt:lpstr>
      <vt:lpstr>Wingdings</vt:lpstr>
      <vt:lpstr>Office-téma</vt:lpstr>
      <vt:lpstr>PowerPoint-bemutató</vt:lpstr>
      <vt:lpstr>PowerPoint-bemutató</vt:lpstr>
      <vt:lpstr>A következő előadás:</vt:lpstr>
      <vt:lpstr>Tárgy teljesítése</vt:lpstr>
      <vt:lpstr>PowerPoint-bemutató</vt:lpstr>
      <vt:lpstr>          Hallgatói Önkormányzat </vt:lpstr>
      <vt:lpstr>Egyéni előrehaladás követése</vt:lpstr>
      <vt:lpstr>SZAKMAI GYAKORLAT</vt:lpstr>
      <vt:lpstr>SZAKDOLGOZAT TÉMA VÁLASZTÁS</vt:lpstr>
      <vt:lpstr>Kötelező tárgyak, melyek eddig 0 kredittel szerepeltek a mintatantervben</vt:lpstr>
      <vt:lpstr>Tanulmányi előrehaladást támogató tantárgycsoport</vt:lpstr>
      <vt:lpstr>Hallgatói juttatások</vt:lpstr>
      <vt:lpstr>Nappali tagozaton kötelező testnevelés tárgyak</vt:lpstr>
      <vt:lpstr>PowerPoint-bemutató</vt:lpstr>
      <vt:lpstr>Tantárgyi követelmények </vt:lpstr>
      <vt:lpstr>Tudományos (és Művészeti) Diákkör (TDK)</vt:lpstr>
      <vt:lpstr>TMDK-hoz kapcsolódó kurzusok</vt:lpstr>
      <vt:lpstr>Tudományos és Művészeti Diákköri Konferenciát és Tehetségnap</vt:lpstr>
      <vt:lpstr>   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Lőrincz Gergő</dc:creator>
  <cp:lastModifiedBy>Takács Gábor</cp:lastModifiedBy>
  <cp:revision>61</cp:revision>
  <dcterms:created xsi:type="dcterms:W3CDTF">2019-01-14T11:49:21Z</dcterms:created>
  <dcterms:modified xsi:type="dcterms:W3CDTF">2025-02-04T21:38:25Z</dcterms:modified>
</cp:coreProperties>
</file>